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2" r:id="rId1"/>
  </p:sldMasterIdLst>
  <p:sldIdLst>
    <p:sldId id="256" r:id="rId2"/>
    <p:sldId id="309" r:id="rId3"/>
    <p:sldId id="310" r:id="rId4"/>
    <p:sldId id="322" r:id="rId5"/>
    <p:sldId id="311" r:id="rId6"/>
    <p:sldId id="323" r:id="rId7"/>
    <p:sldId id="321" r:id="rId8"/>
    <p:sldId id="31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riting Center" initials="WC" lastIdx="9" clrIdx="0">
    <p:extLst>
      <p:ext uri="{19B8F6BF-5375-455C-9EA6-DF929625EA0E}">
        <p15:presenceInfo xmlns:p15="http://schemas.microsoft.com/office/powerpoint/2012/main" userId="S-1-5-21-1250434925-306129007-355810188-190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BC5A"/>
    <a:srgbClr val="00A69E"/>
    <a:srgbClr val="005DA5"/>
    <a:srgbClr val="42A5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132" y="3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263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965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768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237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483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4/7/2022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0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647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294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532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35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23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58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3CD09CA-1E23-4A06-83D6-AFE87B292A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325166"/>
            <a:ext cx="11430000" cy="2387600"/>
          </a:xfrm>
        </p:spPr>
        <p:txBody>
          <a:bodyPr>
            <a:normAutofit/>
          </a:bodyPr>
          <a:lstStyle/>
          <a:p>
            <a:r>
              <a:rPr lang="en-US" sz="7200" dirty="0">
                <a:latin typeface="Franklin Gothic Demi" panose="020B0703020102020204" pitchFamily="34" charset="0"/>
              </a:rPr>
              <a:t>MLA: MODERN LANGUAGE ASSOCIATION 8</a:t>
            </a:r>
            <a:r>
              <a:rPr lang="en-US" sz="7200" baseline="30000" dirty="0">
                <a:latin typeface="Franklin Gothic Demi" panose="020B0703020102020204" pitchFamily="34" charset="0"/>
              </a:rPr>
              <a:t>th</a:t>
            </a:r>
            <a:r>
              <a:rPr lang="en-US" sz="7200" dirty="0">
                <a:latin typeface="Franklin Gothic Demi" panose="020B0703020102020204" pitchFamily="34" charset="0"/>
              </a:rPr>
              <a:t> EDITION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61632"/>
            <a:ext cx="9144000" cy="1655762"/>
          </a:xfrm>
        </p:spPr>
        <p:txBody>
          <a:bodyPr/>
          <a:lstStyle/>
          <a:p>
            <a:pPr algn="r"/>
            <a:r>
              <a:rPr lang="en-US" dirty="0">
                <a:latin typeface="Franklin Gothic Book" panose="020B05030201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Writing Center @ PSU</a:t>
            </a:r>
          </a:p>
          <a:p>
            <a:pPr algn="r"/>
            <a:r>
              <a:rPr lang="en-US" dirty="0">
                <a:latin typeface="Franklin Gothic Book" panose="020B05030201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2022 - 2023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FC10A6E-AF7D-4E6E-9455-955DB46C2B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9100" y="5651500"/>
            <a:ext cx="1025501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113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3CD09CA-1E23-4A06-83D6-AFE87B292A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9050"/>
            <a:ext cx="12259733" cy="68961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FC10A6E-AF7D-4E6E-9455-955DB46C2B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9100" y="5651500"/>
            <a:ext cx="1025501" cy="781050"/>
          </a:xfrm>
          <a:prstGeom prst="rect">
            <a:avLst/>
          </a:prstGeom>
        </p:spPr>
      </p:pic>
      <p:pic>
        <p:nvPicPr>
          <p:cNvPr id="1028" name="Picture 4" descr="Paper Sheet PNG Background SVG Clip arts download - Download Clip Art, PNG  Icon Arts">
            <a:extLst>
              <a:ext uri="{FF2B5EF4-FFF2-40B4-BE49-F238E27FC236}">
                <a16:creationId xmlns:a16="http://schemas.microsoft.com/office/drawing/2014/main" id="{81C362F0-7C06-4CB0-9223-F36B2B5D7A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9813" y="-430605"/>
            <a:ext cx="520541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12C4C33A-E99C-44F1-B201-D45E1F021B64}"/>
              </a:ext>
            </a:extLst>
          </p:cNvPr>
          <p:cNvSpPr txBox="1">
            <a:spLocks/>
          </p:cNvSpPr>
          <p:nvPr/>
        </p:nvSpPr>
        <p:spPr>
          <a:xfrm>
            <a:off x="838200" y="774165"/>
            <a:ext cx="45593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dirty="0">
                <a:latin typeface="Franklin Gothic Book" panose="020B0503020102020204" pitchFamily="34" charset="0"/>
              </a:rPr>
              <a:t>WHY IS MLA USEFUL?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212C9F1-FA91-424C-8B39-0800414AF0C1}"/>
              </a:ext>
            </a:extLst>
          </p:cNvPr>
          <p:cNvSpPr txBox="1">
            <a:spLocks/>
          </p:cNvSpPr>
          <p:nvPr/>
        </p:nvSpPr>
        <p:spPr>
          <a:xfrm>
            <a:off x="838200" y="2316979"/>
            <a:ext cx="5936081" cy="35962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>
                <a:latin typeface="Franklin Gothic Book" panose="020B0503020102020204" pitchFamily="34" charset="0"/>
              </a:rPr>
              <a:t>Improve yours essays and reports</a:t>
            </a:r>
          </a:p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>
                <a:latin typeface="Franklin Gothic Book" panose="020B0503020102020204" pitchFamily="34" charset="0"/>
              </a:rPr>
              <a:t>Give credibility to your paper</a:t>
            </a:r>
          </a:p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>
                <a:latin typeface="Franklin Gothic Book" panose="020B0503020102020204" pitchFamily="34" charset="0"/>
              </a:rPr>
              <a:t>MLA citations ensure that you won’t plagiarize from the sources you use in your writing</a:t>
            </a:r>
            <a:endParaRPr lang="en-US" sz="2000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6B6832FB-0FDF-43D7-9EC8-980D2A897BC9}"/>
              </a:ext>
            </a:extLst>
          </p:cNvPr>
          <p:cNvSpPr txBox="1">
            <a:spLocks/>
          </p:cNvSpPr>
          <p:nvPr/>
        </p:nvSpPr>
        <p:spPr>
          <a:xfrm rot="20881743">
            <a:off x="6605534" y="-16723"/>
            <a:ext cx="49022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Ink Free" panose="03080402000500000000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Recall the basics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796A800E-D8BC-45CF-82F0-F1C0301ED07A}"/>
              </a:ext>
            </a:extLst>
          </p:cNvPr>
          <p:cNvSpPr txBox="1">
            <a:spLocks/>
          </p:cNvSpPr>
          <p:nvPr/>
        </p:nvSpPr>
        <p:spPr>
          <a:xfrm rot="20881743">
            <a:off x="7535512" y="337683"/>
            <a:ext cx="49022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>
                <a:latin typeface="Ink Free" panose="03080402000500000000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Margins (1” and 1.5”) 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AD31BE03-396F-4857-88D9-3F155CD586C9}"/>
              </a:ext>
            </a:extLst>
          </p:cNvPr>
          <p:cNvSpPr txBox="1">
            <a:spLocks/>
          </p:cNvSpPr>
          <p:nvPr/>
        </p:nvSpPr>
        <p:spPr>
          <a:xfrm rot="20881743">
            <a:off x="7615101" y="939161"/>
            <a:ext cx="49022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>
                <a:latin typeface="Ink Free" panose="03080402000500000000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Times new roman or Palatino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62BB110D-2855-4957-8805-7987E0DD38C2}"/>
              </a:ext>
            </a:extLst>
          </p:cNvPr>
          <p:cNvSpPr txBox="1">
            <a:spLocks/>
          </p:cNvSpPr>
          <p:nvPr/>
        </p:nvSpPr>
        <p:spPr>
          <a:xfrm rot="20881743">
            <a:off x="7805946" y="1540640"/>
            <a:ext cx="49022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>
                <a:latin typeface="Ink Free" panose="03080402000500000000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Font size 12 pt.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A8BCE4A7-39EE-44AA-A8E6-10E476CB209F}"/>
              </a:ext>
            </a:extLst>
          </p:cNvPr>
          <p:cNvSpPr txBox="1">
            <a:spLocks/>
          </p:cNvSpPr>
          <p:nvPr/>
        </p:nvSpPr>
        <p:spPr>
          <a:xfrm rot="20881743">
            <a:off x="8052391" y="2885698"/>
            <a:ext cx="3224399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>
                <a:latin typeface="Ink Free" panose="03080402000500000000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Text is double-spaced</a:t>
            </a:r>
          </a:p>
          <a:p>
            <a:pPr algn="l"/>
            <a:r>
              <a:rPr lang="en-US" sz="1800" dirty="0">
                <a:latin typeface="Ink Free" panose="03080402000500000000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Except for quotes, table titles, and figure captions (single)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6940DAA8-5447-434B-8864-5AB26228786D}"/>
              </a:ext>
            </a:extLst>
          </p:cNvPr>
          <p:cNvSpPr txBox="1">
            <a:spLocks/>
          </p:cNvSpPr>
          <p:nvPr/>
        </p:nvSpPr>
        <p:spPr>
          <a:xfrm rot="20881743">
            <a:off x="8311772" y="4398127"/>
            <a:ext cx="3224399" cy="455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>
                <a:latin typeface="Ink Free" panose="03080402000500000000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Number </a:t>
            </a:r>
            <a:r>
              <a:rPr lang="en-US" sz="2000" dirty="0">
                <a:latin typeface="Ink Free" panose="03080402000500000000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your pages</a:t>
            </a:r>
            <a:endParaRPr lang="en-US" sz="1800" dirty="0">
              <a:latin typeface="Ink Free" panose="03080402000500000000" pitchFamily="66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0CDF9CD0-A56F-4193-B53A-F1110090EADB}"/>
              </a:ext>
            </a:extLst>
          </p:cNvPr>
          <p:cNvSpPr txBox="1">
            <a:spLocks/>
          </p:cNvSpPr>
          <p:nvPr/>
        </p:nvSpPr>
        <p:spPr>
          <a:xfrm rot="20843590">
            <a:off x="8313182" y="4130748"/>
            <a:ext cx="3349244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>
                <a:latin typeface="Ink Free" panose="03080402000500000000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Subheading for longer papers</a:t>
            </a:r>
            <a:endParaRPr lang="en-US" sz="1800" dirty="0">
              <a:latin typeface="Ink Free" panose="03080402000500000000" pitchFamily="66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774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3CD09CA-1E23-4A06-83D6-AFE87B292A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3867" y="0"/>
            <a:ext cx="12259733" cy="68961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FC10A6E-AF7D-4E6E-9455-955DB46C2B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9100" y="5651500"/>
            <a:ext cx="1025501" cy="78105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12C4C33A-E99C-44F1-B201-D45E1F021B64}"/>
              </a:ext>
            </a:extLst>
          </p:cNvPr>
          <p:cNvSpPr txBox="1">
            <a:spLocks/>
          </p:cNvSpPr>
          <p:nvPr/>
        </p:nvSpPr>
        <p:spPr>
          <a:xfrm>
            <a:off x="555060" y="1030182"/>
            <a:ext cx="10766401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dirty="0">
                <a:latin typeface="Franklin Gothic Book" panose="020B0503020102020204" pitchFamily="34" charset="0"/>
              </a:rPr>
              <a:t>FIRST, TITLE PAGE 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212C9F1-FA91-424C-8B39-0800414AF0C1}"/>
              </a:ext>
            </a:extLst>
          </p:cNvPr>
          <p:cNvSpPr txBox="1">
            <a:spLocks/>
          </p:cNvSpPr>
          <p:nvPr/>
        </p:nvSpPr>
        <p:spPr>
          <a:xfrm>
            <a:off x="482906" y="2501586"/>
            <a:ext cx="7619694" cy="30003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dirty="0"/>
              <a:t> </a:t>
            </a:r>
            <a:r>
              <a:rPr lang="en-US" dirty="0">
                <a:latin typeface="Franklin Gothic Book" panose="020B0503020102020204" pitchFamily="34" charset="0"/>
              </a:rPr>
              <a:t>The title is centered a third of the way down the page</a:t>
            </a:r>
            <a:r>
              <a:rPr lang="en-US" dirty="0">
                <a:solidFill>
                  <a:srgbClr val="FDBC5A"/>
                </a:solidFill>
                <a:latin typeface="Franklin Gothic Book" panose="020B0503020102020204" pitchFamily="34" charset="0"/>
              </a:rPr>
              <a:t>*</a:t>
            </a:r>
          </a:p>
          <a:p>
            <a:pPr algn="l">
              <a:lnSpc>
                <a:spcPct val="150000"/>
              </a:lnSpc>
            </a:pPr>
            <a:r>
              <a:rPr lang="en-US" dirty="0">
                <a:latin typeface="Franklin Gothic Book" panose="020B0503020102020204" pitchFamily="34" charset="0"/>
              </a:rPr>
              <a:t> Your name, class information, instructor and due date</a:t>
            </a:r>
            <a:r>
              <a:rPr lang="en-US" dirty="0">
                <a:solidFill>
                  <a:srgbClr val="0070C0"/>
                </a:solidFill>
                <a:latin typeface="Franklin Gothic Book" panose="020B0503020102020204" pitchFamily="34" charset="0"/>
              </a:rPr>
              <a:t>*</a:t>
            </a:r>
          </a:p>
          <a:p>
            <a:pPr algn="l">
              <a:lnSpc>
                <a:spcPct val="150000"/>
              </a:lnSpc>
            </a:pPr>
            <a:r>
              <a:rPr lang="en-US" dirty="0">
                <a:latin typeface="Franklin Gothic Book" panose="020B0503020102020204" pitchFamily="34" charset="0"/>
              </a:rPr>
              <a:t> </a:t>
            </a:r>
            <a:r>
              <a:rPr lang="en-US" sz="2000" i="1" dirty="0">
                <a:latin typeface="Franklin Gothic Book" panose="020B0503020102020204" pitchFamily="34" charset="0"/>
              </a:rPr>
              <a:t>Optional : for subtitles, end the title line with a colon and place the subtitle on the line below the title.</a:t>
            </a:r>
          </a:p>
          <a:p>
            <a:pPr marL="342900" indent="-342900" algn="l">
              <a:lnSpc>
                <a:spcPct val="150000"/>
              </a:lnSpc>
              <a:buBlip>
                <a:blip r:embed="rId4"/>
              </a:buBlip>
            </a:pPr>
            <a:endParaRPr lang="en-US" dirty="0">
              <a:latin typeface="Franklin Gothic Book" panose="020B0503020102020204" pitchFamily="34" charset="0"/>
            </a:endParaRPr>
          </a:p>
          <a:p>
            <a:endParaRPr lang="en-US" sz="2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B6962A0-7400-490E-A9A7-F7397FF5FC63}"/>
              </a:ext>
            </a:extLst>
          </p:cNvPr>
          <p:cNvSpPr/>
          <p:nvPr/>
        </p:nvSpPr>
        <p:spPr>
          <a:xfrm>
            <a:off x="8404790" y="1260827"/>
            <a:ext cx="3079750" cy="42235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4900F6-BD42-4F75-A456-371CE5FE9727}"/>
              </a:ext>
            </a:extLst>
          </p:cNvPr>
          <p:cNvSpPr txBox="1"/>
          <p:nvPr/>
        </p:nvSpPr>
        <p:spPr>
          <a:xfrm>
            <a:off x="8401756" y="2736393"/>
            <a:ext cx="307975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DBC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can I write a good MLA references?</a:t>
            </a:r>
          </a:p>
          <a:p>
            <a:pPr algn="ctr"/>
            <a:r>
              <a:rPr 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(Also how can I prepared my summer body in one month)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3E742C6-592F-4E3C-8399-07B5736E8414}"/>
              </a:ext>
            </a:extLst>
          </p:cNvPr>
          <p:cNvSpPr txBox="1"/>
          <p:nvPr/>
        </p:nvSpPr>
        <p:spPr>
          <a:xfrm>
            <a:off x="8407824" y="3897197"/>
            <a:ext cx="307975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Molly Lee Abbot</a:t>
            </a:r>
          </a:p>
          <a:p>
            <a:pPr algn="ctr"/>
            <a:r>
              <a:rPr 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English science 626 : final essay. Composition</a:t>
            </a:r>
          </a:p>
          <a:p>
            <a:pPr algn="ctr"/>
            <a:r>
              <a:rPr 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Priya C. </a:t>
            </a:r>
            <a:r>
              <a:rPr lang="en-US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Agatwal</a:t>
            </a:r>
            <a:endParaRPr lang="en-US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2/22/2022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1E7D384-4FBC-420C-819C-2AA65EF02D1E}"/>
              </a:ext>
            </a:extLst>
          </p:cNvPr>
          <p:cNvSpPr txBox="1"/>
          <p:nvPr/>
        </p:nvSpPr>
        <p:spPr>
          <a:xfrm>
            <a:off x="8241711" y="1563562"/>
            <a:ext cx="30797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068D3FC-16A0-493E-83AE-354C47739AA1}"/>
              </a:ext>
            </a:extLst>
          </p:cNvPr>
          <p:cNvSpPr txBox="1"/>
          <p:nvPr/>
        </p:nvSpPr>
        <p:spPr>
          <a:xfrm>
            <a:off x="8906873" y="1578951"/>
            <a:ext cx="30797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Page Number</a:t>
            </a:r>
            <a:endParaRPr lang="en-US" sz="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C2C8151-FC7B-4641-B544-3A89AF328B9C}"/>
              </a:ext>
            </a:extLst>
          </p:cNvPr>
          <p:cNvCxnSpPr/>
          <p:nvPr/>
        </p:nvCxnSpPr>
        <p:spPr>
          <a:xfrm>
            <a:off x="10815125" y="1714092"/>
            <a:ext cx="300789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37C362D-9F30-4022-A8DA-0351519050AA}"/>
              </a:ext>
            </a:extLst>
          </p:cNvPr>
          <p:cNvSpPr txBox="1"/>
          <p:nvPr/>
        </p:nvSpPr>
        <p:spPr>
          <a:xfrm>
            <a:off x="8742578" y="1594340"/>
            <a:ext cx="4943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MLA</a:t>
            </a:r>
            <a:endParaRPr lang="en-US" sz="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321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3CD09CA-1E23-4A06-83D6-AFE87B292A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7733" y="-19050"/>
            <a:ext cx="12259733" cy="68961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FC10A6E-AF7D-4E6E-9455-955DB46C2B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9100" y="5651500"/>
            <a:ext cx="1025501" cy="78105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12C4C33A-E99C-44F1-B201-D45E1F021B64}"/>
              </a:ext>
            </a:extLst>
          </p:cNvPr>
          <p:cNvSpPr txBox="1">
            <a:spLocks/>
          </p:cNvSpPr>
          <p:nvPr/>
        </p:nvSpPr>
        <p:spPr>
          <a:xfrm>
            <a:off x="554202" y="221351"/>
            <a:ext cx="10766401" cy="10901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dirty="0">
                <a:latin typeface="Franklin Gothic Book" panose="020B0503020102020204" pitchFamily="34" charset="0"/>
              </a:rPr>
              <a:t>MLA citation in a text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212C9F1-FA91-424C-8B39-0800414AF0C1}"/>
              </a:ext>
            </a:extLst>
          </p:cNvPr>
          <p:cNvSpPr txBox="1">
            <a:spLocks/>
          </p:cNvSpPr>
          <p:nvPr/>
        </p:nvSpPr>
        <p:spPr>
          <a:xfrm>
            <a:off x="554202" y="1558255"/>
            <a:ext cx="11083595" cy="187074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sz="2000" u="sng" dirty="0">
                <a:latin typeface="Franklin Gothic Book" panose="020B0503020102020204" pitchFamily="34" charset="0"/>
              </a:rPr>
              <a:t>Three kinds of information to be included in in-text citations</a:t>
            </a:r>
            <a:r>
              <a:rPr lang="en-US" sz="2000" dirty="0">
                <a:latin typeface="Franklin Gothic Book" panose="020B0503020102020204" pitchFamily="34" charset="0"/>
              </a:rPr>
              <a:t>:                                                   	        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Franklin Gothic Book" panose="020B0503020102020204" pitchFamily="34" charset="0"/>
              </a:rPr>
              <a:t>The </a:t>
            </a:r>
            <a:r>
              <a:rPr lang="en-US" sz="2000" b="1" dirty="0">
                <a:solidFill>
                  <a:srgbClr val="42A5DC"/>
                </a:solidFill>
                <a:latin typeface="Franklin Gothic Book" panose="020B0503020102020204" pitchFamily="34" charset="0"/>
              </a:rPr>
              <a:t>author’s last name  </a:t>
            </a:r>
            <a:r>
              <a:rPr lang="en-US" sz="2000" dirty="0">
                <a:latin typeface="Franklin Gothic Book" panose="020B0503020102020204" pitchFamily="34" charset="0"/>
              </a:rPr>
              <a:t>and the </a:t>
            </a:r>
            <a:r>
              <a:rPr lang="en-US" sz="2000" b="1" dirty="0">
                <a:solidFill>
                  <a:srgbClr val="00A69E"/>
                </a:solidFill>
                <a:latin typeface="Franklin Gothic Book" panose="020B0503020102020204" pitchFamily="34" charset="0"/>
              </a:rPr>
              <a:t>page number </a:t>
            </a:r>
            <a:r>
              <a:rPr lang="en-US" sz="2000" dirty="0">
                <a:latin typeface="Franklin Gothic Book" panose="020B0503020102020204" pitchFamily="34" charset="0"/>
              </a:rPr>
              <a:t>must always appear, these items must match exactly the corresponding entry in the references list. Author name and page number are separated by a comma, </a:t>
            </a:r>
            <a:r>
              <a:rPr lang="en-US" sz="2000" dirty="0">
                <a:highlight>
                  <a:srgbClr val="FDBC5A"/>
                </a:highlight>
                <a:latin typeface="Franklin Gothic Book" panose="020B0503020102020204" pitchFamily="34" charset="0"/>
              </a:rPr>
              <a:t>example:</a:t>
            </a:r>
            <a:r>
              <a:rPr lang="en-US" sz="2000" dirty="0">
                <a:latin typeface="Franklin Gothic Book" panose="020B0503020102020204" pitchFamily="34" charset="0"/>
              </a:rPr>
              <a:t> </a:t>
            </a:r>
            <a:r>
              <a:rPr lang="en-US" sz="2000" dirty="0">
                <a:highlight>
                  <a:srgbClr val="FDBC5A"/>
                </a:highlight>
                <a:latin typeface="Franklin Gothic Book" panose="020B0503020102020204" pitchFamily="34" charset="0"/>
              </a:rPr>
              <a:t>(Smith, p.417)</a:t>
            </a:r>
            <a:r>
              <a:rPr lang="en-US" sz="2000" dirty="0">
                <a:latin typeface="Franklin Gothic Book" panose="020B0503020102020204" pitchFamily="34" charset="0"/>
              </a:rPr>
              <a:t>. 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4484091A-FD78-40FC-BA6C-5900968D105D}"/>
              </a:ext>
            </a:extLst>
          </p:cNvPr>
          <p:cNvSpPr txBox="1">
            <a:spLocks/>
          </p:cNvSpPr>
          <p:nvPr/>
        </p:nvSpPr>
        <p:spPr>
          <a:xfrm>
            <a:off x="554202" y="3675751"/>
            <a:ext cx="11273510" cy="1870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sz="1700" b="1" dirty="0">
                <a:latin typeface="Franklin Gothic Book" panose="020B0503020102020204" pitchFamily="34" charset="0"/>
              </a:rPr>
              <a:t>MLA prefers writers use attribution phrases </a:t>
            </a:r>
            <a:r>
              <a:rPr lang="en-US" sz="1700" dirty="0">
                <a:latin typeface="Franklin Gothic Book" panose="020B0503020102020204" pitchFamily="34" charset="0"/>
              </a:rPr>
              <a:t>to introduce borrowed information: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en-US" sz="1700" dirty="0">
                <a:highlight>
                  <a:srgbClr val="FDBC5A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Anderson (206),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people need to eat healthier, even if Wendy’s is cheaper.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en-US" sz="1700" dirty="0">
                <a:highlight>
                  <a:srgbClr val="FDBC5A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Benny and Jetson (132) argue that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she has electric boots and a mohair suit. They read it in a magazine.</a:t>
            </a:r>
            <a:endParaRPr lang="en-US" sz="1700" dirty="0">
              <a:highlight>
                <a:srgbClr val="FDBC5A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understand why Sally sells seashells, </a:t>
            </a:r>
            <a:r>
              <a:rPr lang="en-US" sz="1700" dirty="0">
                <a:highlight>
                  <a:srgbClr val="FDBC5A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Paulson et al.</a:t>
            </a:r>
            <a:r>
              <a:rPr lang="en-US" sz="1700" dirty="0">
                <a:solidFill>
                  <a:srgbClr val="005DA5"/>
                </a:solidFill>
                <a:highlight>
                  <a:srgbClr val="FDBC5A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1700" dirty="0">
                <a:highlight>
                  <a:srgbClr val="FDBC5A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(416) state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it’s because she lives by the seashore.</a:t>
            </a:r>
          </a:p>
          <a:p>
            <a:pPr algn="just">
              <a:lnSpc>
                <a:spcPct val="150000"/>
              </a:lnSpc>
            </a:pPr>
            <a:endParaRPr lang="en-US" sz="2000" dirty="0">
              <a:latin typeface="Franklin Gothic Book" panose="020B0503020102020204" pitchFamily="34" charset="0"/>
            </a:endParaRP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513942B3-B831-44B6-84DB-B4BAF37172CC}"/>
              </a:ext>
            </a:extLst>
          </p:cNvPr>
          <p:cNvSpPr txBox="1">
            <a:spLocks/>
          </p:cNvSpPr>
          <p:nvPr/>
        </p:nvSpPr>
        <p:spPr>
          <a:xfrm>
            <a:off x="587399" y="5716252"/>
            <a:ext cx="11083595" cy="6515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sz="1600" b="1" i="1" dirty="0">
                <a:solidFill>
                  <a:srgbClr val="005DA5"/>
                </a:solidFill>
                <a:latin typeface="Franklin Gothic Book" panose="020B0503020102020204" pitchFamily="34" charset="0"/>
              </a:rPr>
              <a:t>*</a:t>
            </a:r>
            <a:r>
              <a:rPr lang="en-US" sz="1600" i="1" dirty="0">
                <a:latin typeface="Franklin Gothic Book" panose="020B0503020102020204" pitchFamily="34" charset="0"/>
              </a:rPr>
              <a:t>et al. for more than 3 authors.</a:t>
            </a:r>
          </a:p>
        </p:txBody>
      </p:sp>
    </p:spTree>
    <p:extLst>
      <p:ext uri="{BB962C8B-B14F-4D97-AF65-F5344CB8AC3E}">
        <p14:creationId xmlns:p14="http://schemas.microsoft.com/office/powerpoint/2010/main" val="2430937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3CD09CA-1E23-4A06-83D6-AFE87B292A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6567" y="-25400"/>
            <a:ext cx="12259733" cy="689610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ADD3E77A-561D-4DF6-B8A6-234F03E42FF3}"/>
              </a:ext>
            </a:extLst>
          </p:cNvPr>
          <p:cNvSpPr/>
          <p:nvPr/>
        </p:nvSpPr>
        <p:spPr>
          <a:xfrm>
            <a:off x="587399" y="4959670"/>
            <a:ext cx="103854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highlight>
                  <a:srgbClr val="FDBC5A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Severson, Kare. and Alexander Martin.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"It's Organic, But Does That Mean It's Safer?"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Washington Post.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 	May 2007, p. A06</a:t>
            </a:r>
            <a:endParaRPr lang="en-US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FC10A6E-AF7D-4E6E-9455-955DB46C2B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9100" y="5651500"/>
            <a:ext cx="1025501" cy="78105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12C4C33A-E99C-44F1-B201-D45E1F021B64}"/>
              </a:ext>
            </a:extLst>
          </p:cNvPr>
          <p:cNvSpPr txBox="1">
            <a:spLocks/>
          </p:cNvSpPr>
          <p:nvPr/>
        </p:nvSpPr>
        <p:spPr>
          <a:xfrm>
            <a:off x="554202" y="221351"/>
            <a:ext cx="10766401" cy="10901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dirty="0">
                <a:latin typeface="Franklin Gothic Book" panose="020B0503020102020204" pitchFamily="34" charset="0"/>
              </a:rPr>
              <a:t>MLA8 formatting : Work Cited Page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212C9F1-FA91-424C-8B39-0800414AF0C1}"/>
              </a:ext>
            </a:extLst>
          </p:cNvPr>
          <p:cNvSpPr txBox="1">
            <a:spLocks/>
          </p:cNvSpPr>
          <p:nvPr/>
        </p:nvSpPr>
        <p:spPr>
          <a:xfrm>
            <a:off x="554202" y="2284765"/>
            <a:ext cx="11083595" cy="1870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sz="2000" u="sng" dirty="0">
                <a:latin typeface="Franklin Gothic Book" panose="020B0503020102020204" pitchFamily="34" charset="0"/>
              </a:rPr>
              <a:t>Referencing Books:</a:t>
            </a:r>
            <a:endParaRPr lang="en-US" sz="2000" dirty="0">
              <a:latin typeface="Franklin Gothic Book" panose="020B05030201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EE5F586-59F0-4615-8198-4DBE266B2CA1}"/>
              </a:ext>
            </a:extLst>
          </p:cNvPr>
          <p:cNvSpPr/>
          <p:nvPr/>
        </p:nvSpPr>
        <p:spPr>
          <a:xfrm>
            <a:off x="587399" y="2850806"/>
            <a:ext cx="96292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highlight>
                  <a:srgbClr val="FDBC5A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Carson, Rachel.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Silent Spring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Penguin Books, in association with Hamish Hamilton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1962. </a:t>
            </a:r>
            <a:endParaRPr lang="en-US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FC651BB-39CE-41B4-8365-27782576AE3C}"/>
              </a:ext>
            </a:extLst>
          </p:cNvPr>
          <p:cNvSpPr txBox="1">
            <a:spLocks/>
          </p:cNvSpPr>
          <p:nvPr/>
        </p:nvSpPr>
        <p:spPr>
          <a:xfrm>
            <a:off x="1231229" y="3366751"/>
            <a:ext cx="890337" cy="6213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963F887-B7FC-44D4-8320-CFFC630EE6FC}"/>
              </a:ext>
            </a:extLst>
          </p:cNvPr>
          <p:cNvCxnSpPr>
            <a:cxnSpLocks/>
          </p:cNvCxnSpPr>
          <p:nvPr/>
        </p:nvCxnSpPr>
        <p:spPr>
          <a:xfrm flipV="1">
            <a:off x="1676397" y="3220138"/>
            <a:ext cx="0" cy="259348"/>
          </a:xfrm>
          <a:prstGeom prst="straightConnector1">
            <a:avLst/>
          </a:prstGeom>
          <a:ln>
            <a:solidFill>
              <a:srgbClr val="FDBC5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E1237A81-262E-4E2F-868F-83585F0514C4}"/>
              </a:ext>
            </a:extLst>
          </p:cNvPr>
          <p:cNvSpPr/>
          <p:nvPr/>
        </p:nvSpPr>
        <p:spPr>
          <a:xfrm>
            <a:off x="8704558" y="2860628"/>
            <a:ext cx="673768" cy="30614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D62BA7B-6AB6-4AA6-BFB3-B79625108470}"/>
              </a:ext>
            </a:extLst>
          </p:cNvPr>
          <p:cNvCxnSpPr>
            <a:cxnSpLocks/>
          </p:cNvCxnSpPr>
          <p:nvPr/>
        </p:nvCxnSpPr>
        <p:spPr>
          <a:xfrm flipV="1">
            <a:off x="9052325" y="3215305"/>
            <a:ext cx="0" cy="259348"/>
          </a:xfrm>
          <a:prstGeom prst="straightConnector1">
            <a:avLst/>
          </a:prstGeom>
          <a:ln>
            <a:solidFill>
              <a:srgbClr val="FDBC5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3B8AA06E-A0F1-4A18-B747-A3C47BF7E834}"/>
              </a:ext>
            </a:extLst>
          </p:cNvPr>
          <p:cNvSpPr txBox="1">
            <a:spLocks/>
          </p:cNvSpPr>
          <p:nvPr/>
        </p:nvSpPr>
        <p:spPr>
          <a:xfrm>
            <a:off x="7686438" y="3410295"/>
            <a:ext cx="2731774" cy="95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Year of                                   Publication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761F0625-462E-4180-AB2B-C791EE38CE46}"/>
              </a:ext>
            </a:extLst>
          </p:cNvPr>
          <p:cNvSpPr txBox="1">
            <a:spLocks/>
          </p:cNvSpPr>
          <p:nvPr/>
        </p:nvSpPr>
        <p:spPr>
          <a:xfrm>
            <a:off x="8969829" y="5562457"/>
            <a:ext cx="1609271" cy="77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of the newspaper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9AA6C6E-6DFF-45A0-BA7A-38C06E95376A}"/>
              </a:ext>
            </a:extLst>
          </p:cNvPr>
          <p:cNvCxnSpPr>
            <a:cxnSpLocks/>
          </p:cNvCxnSpPr>
          <p:nvPr/>
        </p:nvCxnSpPr>
        <p:spPr>
          <a:xfrm flipV="1">
            <a:off x="3145969" y="3237077"/>
            <a:ext cx="0" cy="259348"/>
          </a:xfrm>
          <a:prstGeom prst="straightConnector1">
            <a:avLst/>
          </a:prstGeom>
          <a:ln>
            <a:solidFill>
              <a:srgbClr val="FDBC5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FBAFC1DD-5865-4BD9-96F3-08B1F0FB86DD}"/>
              </a:ext>
            </a:extLst>
          </p:cNvPr>
          <p:cNvSpPr txBox="1">
            <a:spLocks/>
          </p:cNvSpPr>
          <p:nvPr/>
        </p:nvSpPr>
        <p:spPr>
          <a:xfrm>
            <a:off x="5612909" y="5291768"/>
            <a:ext cx="2073529" cy="77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 of the article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83244FAD-6135-4CC8-A515-76D83497385B}"/>
              </a:ext>
            </a:extLst>
          </p:cNvPr>
          <p:cNvSpPr txBox="1">
            <a:spLocks/>
          </p:cNvSpPr>
          <p:nvPr/>
        </p:nvSpPr>
        <p:spPr>
          <a:xfrm>
            <a:off x="587399" y="4292301"/>
            <a:ext cx="11083595" cy="1870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sz="2000" u="sng" dirty="0">
                <a:latin typeface="Franklin Gothic Book" panose="020B0503020102020204" pitchFamily="34" charset="0"/>
              </a:rPr>
              <a:t>Referencing Newspaper:</a:t>
            </a:r>
            <a:endParaRPr lang="en-US" sz="2000" dirty="0">
              <a:latin typeface="Franklin Gothic Book" panose="020B050302010202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50A6E23-545A-4418-A2C1-44873A2444EC}"/>
              </a:ext>
            </a:extLst>
          </p:cNvPr>
          <p:cNvSpPr/>
          <p:nvPr/>
        </p:nvSpPr>
        <p:spPr>
          <a:xfrm>
            <a:off x="1050932" y="5282835"/>
            <a:ext cx="1098884" cy="30614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E75E2CB-A2A9-46F4-AA1F-5861AECBC9C4}"/>
              </a:ext>
            </a:extLst>
          </p:cNvPr>
          <p:cNvSpPr/>
          <p:nvPr/>
        </p:nvSpPr>
        <p:spPr>
          <a:xfrm>
            <a:off x="10546442" y="4985625"/>
            <a:ext cx="315596" cy="30614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07D27C2-B5CD-4161-AE6C-AF6534200B91}"/>
              </a:ext>
            </a:extLst>
          </p:cNvPr>
          <p:cNvCxnSpPr>
            <a:cxnSpLocks/>
          </p:cNvCxnSpPr>
          <p:nvPr/>
        </p:nvCxnSpPr>
        <p:spPr>
          <a:xfrm flipV="1">
            <a:off x="9762671" y="5326960"/>
            <a:ext cx="0" cy="259348"/>
          </a:xfrm>
          <a:prstGeom prst="straightConnector1">
            <a:avLst/>
          </a:prstGeom>
          <a:ln>
            <a:solidFill>
              <a:srgbClr val="FDBC5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BC0A66A2-498E-4C38-AF59-DC18C4A33D76}"/>
              </a:ext>
            </a:extLst>
          </p:cNvPr>
          <p:cNvSpPr txBox="1">
            <a:spLocks/>
          </p:cNvSpPr>
          <p:nvPr/>
        </p:nvSpPr>
        <p:spPr>
          <a:xfrm>
            <a:off x="2109204" y="3492894"/>
            <a:ext cx="2073529" cy="77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511311F4-F6B4-4BA9-B467-78FF5B85DD4C}"/>
              </a:ext>
            </a:extLst>
          </p:cNvPr>
          <p:cNvSpPr txBox="1">
            <a:spLocks/>
          </p:cNvSpPr>
          <p:nvPr/>
        </p:nvSpPr>
        <p:spPr>
          <a:xfrm>
            <a:off x="5396891" y="3157808"/>
            <a:ext cx="2073529" cy="77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Publisher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79B8D60-F7E6-4CAD-A4F8-9D9ABE6E1B62}"/>
              </a:ext>
            </a:extLst>
          </p:cNvPr>
          <p:cNvSpPr/>
          <p:nvPr/>
        </p:nvSpPr>
        <p:spPr>
          <a:xfrm>
            <a:off x="587400" y="1361264"/>
            <a:ext cx="110835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Franklin Gothic Book" panose="020B0503020102020204" pitchFamily="34" charset="0"/>
              </a:rPr>
              <a:t>the first line of each reference should be flush with the left margin (i.e., not indented), but the rest of that reference should be indented 0.5 inches further.</a:t>
            </a:r>
          </a:p>
        </p:txBody>
      </p:sp>
    </p:spTree>
    <p:extLst>
      <p:ext uri="{BB962C8B-B14F-4D97-AF65-F5344CB8AC3E}">
        <p14:creationId xmlns:p14="http://schemas.microsoft.com/office/powerpoint/2010/main" val="1174437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3CD09CA-1E23-4A06-83D6-AFE87B292A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6567" y="-25400"/>
            <a:ext cx="12259733" cy="689610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ADD3E77A-561D-4DF6-B8A6-234F03E42FF3}"/>
              </a:ext>
            </a:extLst>
          </p:cNvPr>
          <p:cNvSpPr/>
          <p:nvPr/>
        </p:nvSpPr>
        <p:spPr>
          <a:xfrm>
            <a:off x="554202" y="3645744"/>
            <a:ext cx="112453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“Decry.” </a:t>
            </a:r>
            <a:r>
              <a:rPr lang="en-US" i="1" dirty="0"/>
              <a:t>Merriam-Webster.com Dictionary</a:t>
            </a:r>
            <a:r>
              <a:rPr lang="en-US" dirty="0"/>
              <a:t>, Merriam-Webster, https://www.merriam-webster.com/dictionary/decry. 	Accessed 31 Mar. 2022.</a:t>
            </a:r>
            <a:endParaRPr lang="en-US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FC10A6E-AF7D-4E6E-9455-955DB46C2B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9100" y="5651500"/>
            <a:ext cx="1025501" cy="78105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12C4C33A-E99C-44F1-B201-D45E1F021B64}"/>
              </a:ext>
            </a:extLst>
          </p:cNvPr>
          <p:cNvSpPr txBox="1">
            <a:spLocks/>
          </p:cNvSpPr>
          <p:nvPr/>
        </p:nvSpPr>
        <p:spPr>
          <a:xfrm>
            <a:off x="554202" y="221351"/>
            <a:ext cx="10766401" cy="10901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dirty="0">
                <a:latin typeface="Franklin Gothic Book" panose="020B0503020102020204" pitchFamily="34" charset="0"/>
              </a:rPr>
              <a:t>MLA8 formatting : Work Cited Page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212C9F1-FA91-424C-8B39-0800414AF0C1}"/>
              </a:ext>
            </a:extLst>
          </p:cNvPr>
          <p:cNvSpPr txBox="1">
            <a:spLocks/>
          </p:cNvSpPr>
          <p:nvPr/>
        </p:nvSpPr>
        <p:spPr>
          <a:xfrm>
            <a:off x="554202" y="1558255"/>
            <a:ext cx="11083595" cy="1870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sz="2000" u="sng" dirty="0">
                <a:latin typeface="Franklin Gothic Book" panose="020B0503020102020204" pitchFamily="34" charset="0"/>
              </a:rPr>
              <a:t>Referencing YouTube Video:</a:t>
            </a:r>
            <a:endParaRPr lang="en-US" sz="2000" dirty="0">
              <a:latin typeface="Franklin Gothic Book" panose="020B05030201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EE5F586-59F0-4615-8198-4DBE266B2CA1}"/>
              </a:ext>
            </a:extLst>
          </p:cNvPr>
          <p:cNvSpPr/>
          <p:nvPr/>
        </p:nvSpPr>
        <p:spPr>
          <a:xfrm>
            <a:off x="587398" y="2124296"/>
            <a:ext cx="11625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highlight>
                  <a:srgbClr val="FDBC5A"/>
                </a:highlight>
              </a:rPr>
              <a:t>Liu, Jessica.</a:t>
            </a:r>
            <a:r>
              <a:rPr lang="en-US" dirty="0"/>
              <a:t> “Develop a Theoretical Framework in Three Steps.” </a:t>
            </a:r>
            <a:r>
              <a:rPr lang="en-US" i="1" dirty="0"/>
              <a:t>YouTube</a:t>
            </a:r>
            <a:r>
              <a:rPr lang="en-US" dirty="0"/>
              <a:t>, uploaded 	by </a:t>
            </a:r>
            <a:r>
              <a:rPr lang="en-US" dirty="0" err="1"/>
              <a:t>Scribbr</a:t>
            </a:r>
            <a:r>
              <a:rPr lang="en-US" dirty="0"/>
              <a:t>, 20 Aug. 2020, www.youtube.com/watch?v=4y1BAqOnhMM</a:t>
            </a:r>
            <a:r>
              <a:rPr lang="en-US" dirty="0">
                <a:solidFill>
                  <a:srgbClr val="202F66"/>
                </a:solidFill>
                <a:latin typeface="Inter"/>
              </a:rPr>
              <a:t>.</a:t>
            </a:r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1237A81-262E-4E2F-868F-83585F0514C4}"/>
              </a:ext>
            </a:extLst>
          </p:cNvPr>
          <p:cNvSpPr/>
          <p:nvPr/>
        </p:nvSpPr>
        <p:spPr>
          <a:xfrm>
            <a:off x="2066794" y="2423215"/>
            <a:ext cx="1377863" cy="34741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83244FAD-6135-4CC8-A515-76D83497385B}"/>
              </a:ext>
            </a:extLst>
          </p:cNvPr>
          <p:cNvSpPr txBox="1">
            <a:spLocks/>
          </p:cNvSpPr>
          <p:nvPr/>
        </p:nvSpPr>
        <p:spPr>
          <a:xfrm>
            <a:off x="554202" y="3033536"/>
            <a:ext cx="11083595" cy="1870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sz="2000" u="sng" dirty="0">
                <a:latin typeface="Franklin Gothic Book" panose="020B0503020102020204" pitchFamily="34" charset="0"/>
              </a:rPr>
              <a:t>Referencing </a:t>
            </a:r>
            <a:r>
              <a:rPr lang="en-US" sz="2000" u="sng" dirty="0" err="1">
                <a:latin typeface="Franklin Gothic Book" panose="020B0503020102020204" pitchFamily="34" charset="0"/>
              </a:rPr>
              <a:t>Dictionnary</a:t>
            </a:r>
            <a:r>
              <a:rPr lang="en-US" sz="2000" u="sng" dirty="0">
                <a:latin typeface="Franklin Gothic Book" panose="020B0503020102020204" pitchFamily="34" charset="0"/>
              </a:rPr>
              <a:t>:</a:t>
            </a:r>
            <a:endParaRPr lang="en-US" sz="2000" dirty="0">
              <a:latin typeface="Franklin Gothic Book" panose="020B0503020102020204" pitchFamily="34" charset="0"/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6464962C-0F21-48FC-80FA-23B4BC4209DC}"/>
              </a:ext>
            </a:extLst>
          </p:cNvPr>
          <p:cNvSpPr txBox="1">
            <a:spLocks/>
          </p:cNvSpPr>
          <p:nvPr/>
        </p:nvSpPr>
        <p:spPr>
          <a:xfrm>
            <a:off x="587398" y="4393768"/>
            <a:ext cx="11083595" cy="1870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sz="2000" u="sng" dirty="0">
                <a:latin typeface="Franklin Gothic Book" panose="020B0503020102020204" pitchFamily="34" charset="0"/>
              </a:rPr>
              <a:t>Referencing government agency:</a:t>
            </a:r>
            <a:endParaRPr lang="en-US" sz="2000" dirty="0">
              <a:latin typeface="Franklin Gothic Book" panose="020B05030201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A8F3F61-4201-4F3D-B31A-7212BF627CC8}"/>
              </a:ext>
            </a:extLst>
          </p:cNvPr>
          <p:cNvSpPr/>
          <p:nvPr/>
        </p:nvSpPr>
        <p:spPr>
          <a:xfrm>
            <a:off x="587397" y="4991886"/>
            <a:ext cx="108488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333333"/>
                </a:solidFill>
                <a:highlight>
                  <a:srgbClr val="FDBC5A"/>
                </a:highlight>
                <a:latin typeface="Arial" panose="020B0604020202020204" pitchFamily="34" charset="0"/>
              </a:rPr>
              <a:t>United States, Department of Health and Human Services, Centers for Disease Control and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 	</a:t>
            </a:r>
            <a:r>
              <a:rPr lang="en-US" dirty="0">
                <a:solidFill>
                  <a:srgbClr val="333333"/>
                </a:solidFill>
                <a:highlight>
                  <a:srgbClr val="FDBC5A"/>
                </a:highlight>
                <a:latin typeface="Arial" panose="020B0604020202020204" pitchFamily="34" charset="0"/>
              </a:rPr>
              <a:t>Prevention.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 "Controlling Mosquitoes at Home." </a:t>
            </a:r>
            <a:r>
              <a:rPr lang="en-US" i="1" dirty="0">
                <a:solidFill>
                  <a:srgbClr val="333333"/>
                </a:solidFill>
                <a:latin typeface="Arial" panose="020B0604020202020204" pitchFamily="34" charset="0"/>
              </a:rPr>
              <a:t>Zika Virus,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 5 May 	2016, www.cdc.gov/zika/prevention/controlling-mosquitoes-at-home.html.</a:t>
            </a:r>
            <a:endParaRPr lang="en-US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5A0E4FC-5E0A-4614-9F07-CE207964A851}"/>
              </a:ext>
            </a:extLst>
          </p:cNvPr>
          <p:cNvSpPr/>
          <p:nvPr/>
        </p:nvSpPr>
        <p:spPr>
          <a:xfrm>
            <a:off x="6953134" y="5300479"/>
            <a:ext cx="800478" cy="30614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061A9C5-F93A-4DBD-9ECF-7B1A80C3C767}"/>
              </a:ext>
            </a:extLst>
          </p:cNvPr>
          <p:cNvSpPr/>
          <p:nvPr/>
        </p:nvSpPr>
        <p:spPr>
          <a:xfrm>
            <a:off x="992832" y="5562121"/>
            <a:ext cx="800478" cy="30614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803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3CD09CA-1E23-4A06-83D6-AFE87B292A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6567" y="-25400"/>
            <a:ext cx="12259733" cy="68961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FC10A6E-AF7D-4E6E-9455-955DB46C2B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9100" y="5651500"/>
            <a:ext cx="1025501" cy="78105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12C4C33A-E99C-44F1-B201-D45E1F021B64}"/>
              </a:ext>
            </a:extLst>
          </p:cNvPr>
          <p:cNvSpPr txBox="1">
            <a:spLocks/>
          </p:cNvSpPr>
          <p:nvPr/>
        </p:nvSpPr>
        <p:spPr>
          <a:xfrm>
            <a:off x="700096" y="229551"/>
            <a:ext cx="10766401" cy="10901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dirty="0">
                <a:latin typeface="Franklin Gothic Book" panose="020B0503020102020204" pitchFamily="34" charset="0"/>
              </a:rPr>
              <a:t>MLA formatting: Work Cited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69958A7-30D0-4B7B-A0D7-C7902D827F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1522" y="1319705"/>
            <a:ext cx="3403319" cy="359002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28FAABA2-0699-4E7E-986B-256D45BF7A42}"/>
              </a:ext>
            </a:extLst>
          </p:cNvPr>
          <p:cNvSpPr txBox="1"/>
          <p:nvPr/>
        </p:nvSpPr>
        <p:spPr>
          <a:xfrm>
            <a:off x="700096" y="2160777"/>
            <a:ext cx="67178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CuteEmergency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“Cows sitting like dogs.”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Twitter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7 September 2016, 6:25 am, 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https://twitter.com/CuteEmergency/status/773512415573073920?lang=en</a:t>
            </a:r>
            <a:endParaRPr lang="en-US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448D200-8DDF-4075-B0DD-3E24DBF941F5}"/>
              </a:ext>
            </a:extLst>
          </p:cNvPr>
          <p:cNvCxnSpPr>
            <a:cxnSpLocks/>
          </p:cNvCxnSpPr>
          <p:nvPr/>
        </p:nvCxnSpPr>
        <p:spPr>
          <a:xfrm>
            <a:off x="6249335" y="2371003"/>
            <a:ext cx="757521" cy="0"/>
          </a:xfrm>
          <a:prstGeom prst="straightConnector1">
            <a:avLst/>
          </a:prstGeom>
          <a:ln>
            <a:solidFill>
              <a:srgbClr val="FDBC5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9A0E1EA-75CB-431D-A549-C0B051413CF0}"/>
              </a:ext>
            </a:extLst>
          </p:cNvPr>
          <p:cNvSpPr txBox="1">
            <a:spLocks/>
          </p:cNvSpPr>
          <p:nvPr/>
        </p:nvSpPr>
        <p:spPr>
          <a:xfrm>
            <a:off x="554202" y="1551904"/>
            <a:ext cx="11083595" cy="1870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sz="2000" u="sng" dirty="0">
                <a:latin typeface="Franklin Gothic Book" panose="020B0503020102020204" pitchFamily="34" charset="0"/>
              </a:rPr>
              <a:t>Citing Twitter:</a:t>
            </a:r>
            <a:endParaRPr lang="en-US" sz="2000" dirty="0">
              <a:latin typeface="Franklin Gothic Book" panose="020B0503020102020204" pitchFamily="34" charset="0"/>
            </a:endParaRP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472156D9-B9BC-4028-839B-0700DF7B8D55}"/>
              </a:ext>
            </a:extLst>
          </p:cNvPr>
          <p:cNvSpPr txBox="1">
            <a:spLocks/>
          </p:cNvSpPr>
          <p:nvPr/>
        </p:nvSpPr>
        <p:spPr>
          <a:xfrm>
            <a:off x="587399" y="3827632"/>
            <a:ext cx="11083595" cy="1870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sz="2000" u="sng" dirty="0">
                <a:latin typeface="Franklin Gothic Book" panose="020B0503020102020204" pitchFamily="34" charset="0"/>
              </a:rPr>
              <a:t>Citing Website:</a:t>
            </a:r>
            <a:endParaRPr lang="en-US" sz="2000" dirty="0">
              <a:latin typeface="Franklin Gothic Book" panose="020B05030201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F24FA58-2CC2-4559-9386-D181CE854C6F}"/>
              </a:ext>
            </a:extLst>
          </p:cNvPr>
          <p:cNvSpPr txBox="1"/>
          <p:nvPr/>
        </p:nvSpPr>
        <p:spPr>
          <a:xfrm>
            <a:off x="634261" y="4371117"/>
            <a:ext cx="65302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highlight>
                  <a:srgbClr val="FDBC5A"/>
                </a:highlight>
              </a:rPr>
              <a:t>Renee Cho et al.</a:t>
            </a:r>
            <a:r>
              <a:rPr lang="en-US" sz="1600" dirty="0"/>
              <a:t> “The 35 Easiest Ways to Reduce Your Carbon Footprint.” 	</a:t>
            </a:r>
            <a:r>
              <a:rPr lang="en-US" sz="1600" i="1" dirty="0"/>
              <a:t>State of the Planet</a:t>
            </a:r>
            <a:r>
              <a:rPr lang="en-US" sz="1600" dirty="0"/>
              <a:t>, 27 Dec. 2018, 	</a:t>
            </a:r>
            <a:r>
              <a:rPr lang="en-US" sz="1600" u="sng" dirty="0">
                <a:solidFill>
                  <a:srgbClr val="005DA5"/>
                </a:solidFill>
              </a:rPr>
              <a:t>news.climate.columbia.edu/2018/12/27/35-ways-reduce-carbon-</a:t>
            </a:r>
            <a:r>
              <a:rPr lang="en-US" sz="1600" dirty="0">
                <a:solidFill>
                  <a:srgbClr val="005DA5"/>
                </a:solidFill>
              </a:rPr>
              <a:t>	</a:t>
            </a:r>
            <a:r>
              <a:rPr lang="en-US" sz="1600" u="sng" dirty="0">
                <a:solidFill>
                  <a:srgbClr val="005DA5"/>
                </a:solidFill>
              </a:rPr>
              <a:t>footprint/. 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D909F70D-40D7-4651-977B-6B4DACEBFD09}"/>
              </a:ext>
            </a:extLst>
          </p:cNvPr>
          <p:cNvSpPr/>
          <p:nvPr/>
        </p:nvSpPr>
        <p:spPr>
          <a:xfrm>
            <a:off x="2757984" y="4650214"/>
            <a:ext cx="1207960" cy="295197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644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That&amp;amp;#39;s All Folks - Bugs Bunny - YouTube">
            <a:extLst>
              <a:ext uri="{FF2B5EF4-FFF2-40B4-BE49-F238E27FC236}">
                <a16:creationId xmlns:a16="http://schemas.microsoft.com/office/drawing/2014/main" id="{81493B5F-2E0D-4A7D-B152-B9C91E8F35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00" y="289719"/>
            <a:ext cx="11531600" cy="6486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E376513-0366-4FD9-B323-44051C1E2B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094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156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1940</TotalTime>
  <Words>676</Words>
  <Application>Microsoft Office PowerPoint</Application>
  <PresentationFormat>Widescreen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Franklin Gothic Book</vt:lpstr>
      <vt:lpstr>Franklin Gothic Demi</vt:lpstr>
      <vt:lpstr>Ink Free</vt:lpstr>
      <vt:lpstr>Inter</vt:lpstr>
      <vt:lpstr>Open Sans</vt:lpstr>
      <vt:lpstr>Times New Roman</vt:lpstr>
      <vt:lpstr>Wingdings</vt:lpstr>
      <vt:lpstr>Office Theme</vt:lpstr>
      <vt:lpstr>MLA: MODERN LANGUAGE ASSOCIATION 8th EDITION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Chicago Style</dc:title>
  <dc:creator>Lynn Caldwell</dc:creator>
  <cp:lastModifiedBy>Writing Center</cp:lastModifiedBy>
  <cp:revision>284</cp:revision>
  <dcterms:created xsi:type="dcterms:W3CDTF">2015-09-21T14:06:57Z</dcterms:created>
  <dcterms:modified xsi:type="dcterms:W3CDTF">2022-04-07T20:33:40Z</dcterms:modified>
</cp:coreProperties>
</file>