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1"/>
  </p:notesMasterIdLst>
  <p:sldIdLst>
    <p:sldId id="256" r:id="rId2"/>
    <p:sldId id="258" r:id="rId3"/>
    <p:sldId id="259" r:id="rId4"/>
    <p:sldId id="261" r:id="rId5"/>
    <p:sldId id="264" r:id="rId6"/>
    <p:sldId id="262" r:id="rId7"/>
    <p:sldId id="265" r:id="rId8"/>
    <p:sldId id="263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1ACB81-4412-4CCC-AF50-B2F3E7A6344A}" type="datetimeFigureOut">
              <a:rPr lang="en-US" smtClean="0"/>
              <a:t>10/1/20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98550-9C0D-4994-8A3A-663130DE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30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98550-9C0D-4994-8A3A-663130DEEC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0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dirty="0"/>
              <a:t>10/1/20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dirty="0"/>
              <a:t>10/1/20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dirty="0"/>
              <a:t>10/1/20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dirty="0"/>
              <a:t>10/1/20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6EE328-6AFF-436B-881F-213D56084544}" type="datetimeFigureOut">
              <a:rPr lang="en-US" dirty="0"/>
              <a:t>10/1/20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dirty="0"/>
              <a:t>10/1/20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dirty="0"/>
              <a:t>10/1/20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dirty="0"/>
              <a:t>10/1/20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dirty="0"/>
              <a:t>10/1/20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dirty="0"/>
              <a:t>10/1/20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dirty="0"/>
              <a:t>10/1/20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2E37674-C1BA-4107-9B06-6D4CAC3A3DF5}" type="datetimeFigureOut">
              <a:rPr lang="en-US" dirty="0"/>
              <a:t>10/1/20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MLA 8</a:t>
            </a:r>
            <a:r>
              <a:rPr lang="en-US" baseline="30000" dirty="0"/>
              <a:t>th</a:t>
            </a:r>
            <a:r>
              <a:rPr lang="en-US" dirty="0"/>
              <a:t> Edition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Writing Center @ PSU</a:t>
            </a:r>
          </a:p>
        </p:txBody>
      </p:sp>
    </p:spTree>
    <p:extLst>
      <p:ext uri="{BB962C8B-B14F-4D97-AF65-F5344CB8AC3E}">
        <p14:creationId xmlns:p14="http://schemas.microsoft.com/office/powerpoint/2010/main" val="1608162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Why do MLA at all?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MLA is the standard documentation, style, and formatting system for academic writing in a variety of humanities fields</a:t>
            </a:r>
          </a:p>
          <a:p>
            <a:pPr lvl="1"/>
            <a:r>
              <a:rPr lang="en-US" dirty="0"/>
              <a:t>English</a:t>
            </a:r>
          </a:p>
          <a:p>
            <a:pPr lvl="1"/>
            <a:r>
              <a:rPr lang="en-US" dirty="0"/>
              <a:t>literary criticism, and cultural studies (“MLA Overview”)</a:t>
            </a:r>
          </a:p>
          <a:p>
            <a:r>
              <a:rPr lang="en-US" dirty="0"/>
              <a:t>MLA gives credibility to your paper</a:t>
            </a:r>
          </a:p>
          <a:p>
            <a:r>
              <a:rPr lang="en-US" dirty="0"/>
              <a:t>MLA citations ensure that you won’t plagiarize from the sources you use in your writing</a:t>
            </a:r>
          </a:p>
        </p:txBody>
      </p:sp>
    </p:spTree>
    <p:extLst>
      <p:ext uri="{BB962C8B-B14F-4D97-AF65-F5344CB8AC3E}">
        <p14:creationId xmlns:p14="http://schemas.microsoft.com/office/powerpoint/2010/main" val="3920136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7" y="199407"/>
            <a:ext cx="10058400" cy="1609344"/>
          </a:xfrm>
        </p:spPr>
        <p:txBody>
          <a:bodyPr>
            <a:normAutofit/>
          </a:bodyPr>
          <a:lstStyle/>
          <a:p>
            <a:r>
              <a:rPr lang="en-US" sz="4000" dirty="0"/>
              <a:t>Basic MLA format &amp; in-text citations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687" y="1593908"/>
            <a:ext cx="5952721" cy="46286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39032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Works Cited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29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elements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977" y="847288"/>
            <a:ext cx="3389684" cy="54167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301" y="1555698"/>
            <a:ext cx="3343740" cy="4918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032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sensitive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58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642859" y="1612000"/>
            <a:ext cx="10906282" cy="3634000"/>
            <a:chOff x="642859" y="1023403"/>
            <a:chExt cx="10906282" cy="3634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42859" y="1023403"/>
              <a:ext cx="10906282" cy="1569661"/>
              <a:chOff x="773732" y="1023403"/>
              <a:chExt cx="10906282" cy="1569661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7787522" y="1023403"/>
                <a:ext cx="3892492" cy="1292662"/>
                <a:chOff x="864066" y="1208015"/>
                <a:chExt cx="3892492" cy="1292662"/>
              </a:xfrm>
            </p:grpSpPr>
            <p:sp>
              <p:nvSpPr>
                <p:cNvPr id="5" name="TextBox 4"/>
                <p:cNvSpPr txBox="1"/>
                <p:nvPr/>
              </p:nvSpPr>
              <p:spPr>
                <a:xfrm>
                  <a:off x="864066" y="1208015"/>
                  <a:ext cx="307167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solidFill>
                        <a:srgbClr val="0070C0"/>
                      </a:solidFill>
                    </a:rPr>
                    <a:t>Emphasizing the performer:</a:t>
                  </a:r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864066" y="1577347"/>
                  <a:ext cx="3892492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Gellar, Sarah Michelle, performer. </a:t>
                  </a:r>
                  <a:r>
                    <a:rPr lang="en-US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Buffy 	the Vampire Slayer. </a:t>
                  </a:r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Mutant Enemy, 	1997-2003.</a:t>
                  </a:r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4280627" y="1023403"/>
                <a:ext cx="3892492" cy="1292662"/>
                <a:chOff x="5376199" y="1208015"/>
                <a:chExt cx="3892492" cy="1292662"/>
              </a:xfrm>
            </p:grpSpPr>
            <p:sp>
              <p:nvSpPr>
                <p:cNvPr id="7" name="TextBox 6"/>
                <p:cNvSpPr txBox="1"/>
                <p:nvPr/>
              </p:nvSpPr>
              <p:spPr>
                <a:xfrm>
                  <a:off x="5385732" y="1208015"/>
                  <a:ext cx="27767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solidFill>
                        <a:srgbClr val="0070C0"/>
                      </a:solidFill>
                    </a:rPr>
                    <a:t>Emphasizing the creator:</a:t>
                  </a:r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5376199" y="1577347"/>
                  <a:ext cx="3892492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Whedon, Joss, creator. </a:t>
                  </a:r>
                  <a:r>
                    <a:rPr lang="en-US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Buffy the 	Vampire Slayer. </a:t>
                  </a:r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Mutant Enemy, 	1997-2003.</a:t>
                  </a:r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773732" y="1023403"/>
                <a:ext cx="3892492" cy="1569661"/>
                <a:chOff x="1619075" y="2777730"/>
                <a:chExt cx="3892492" cy="1569661"/>
              </a:xfrm>
            </p:grpSpPr>
            <p:sp>
              <p:nvSpPr>
                <p:cNvPr id="12" name="TextBox 11"/>
                <p:cNvSpPr txBox="1"/>
                <p:nvPr/>
              </p:nvSpPr>
              <p:spPr>
                <a:xfrm>
                  <a:off x="1619075" y="2777730"/>
                  <a:ext cx="19822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solidFill>
                        <a:srgbClr val="0070C0"/>
                      </a:solidFill>
                    </a:rPr>
                    <a:t>Citing a TV show:</a:t>
                  </a: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1619075" y="3147062"/>
                  <a:ext cx="3892492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Buffy the Vampire Slayer. </a:t>
                  </a:r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Created by 	Joss Whedon, performance by 	Sarah Michelle Gellar,</a:t>
                  </a:r>
                  <a:r>
                    <a:rPr lang="en-US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Mutant 	Enemy, 1997-2003.</a:t>
                  </a:r>
                </a:p>
              </p:txBody>
            </p:sp>
          </p:grpSp>
        </p:grpSp>
        <p:grpSp>
          <p:nvGrpSpPr>
            <p:cNvPr id="28" name="Group 27"/>
            <p:cNvGrpSpPr/>
            <p:nvPr/>
          </p:nvGrpSpPr>
          <p:grpSpPr>
            <a:xfrm>
              <a:off x="642859" y="2785251"/>
              <a:ext cx="10906282" cy="1872152"/>
              <a:chOff x="642859" y="2785251"/>
              <a:chExt cx="10906282" cy="1872152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642859" y="2809823"/>
                <a:ext cx="3892492" cy="1847580"/>
                <a:chOff x="6382878" y="2776810"/>
                <a:chExt cx="3892492" cy="1847580"/>
              </a:xfrm>
            </p:grpSpPr>
            <p:sp>
              <p:nvSpPr>
                <p:cNvPr id="15" name="TextBox 14"/>
                <p:cNvSpPr txBox="1"/>
                <p:nvPr/>
              </p:nvSpPr>
              <p:spPr>
                <a:xfrm>
                  <a:off x="6382878" y="2776810"/>
                  <a:ext cx="217880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solidFill>
                        <a:srgbClr val="0070C0"/>
                      </a:solidFill>
                    </a:rPr>
                    <a:t>Citing one episode:</a:t>
                  </a: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6382878" y="3147062"/>
                  <a:ext cx="3892492" cy="14773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“Hush.” </a:t>
                  </a:r>
                  <a:r>
                    <a:rPr lang="en-US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Buffy the Vampire Slayer</a:t>
                  </a:r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 	created by Joss Whedon, 	performance by Sarah Michelle 	Gellar, season 4, episode 10, 	Mutant Enemy, 1999.</a:t>
                  </a:r>
                </a:p>
              </p:txBody>
            </p:sp>
          </p:grpSp>
          <p:grpSp>
            <p:nvGrpSpPr>
              <p:cNvPr id="26" name="Group 25"/>
              <p:cNvGrpSpPr/>
              <p:nvPr/>
            </p:nvGrpSpPr>
            <p:grpSpPr>
              <a:xfrm>
                <a:off x="4149754" y="2809823"/>
                <a:ext cx="3892492" cy="1797516"/>
                <a:chOff x="4159287" y="2809823"/>
                <a:chExt cx="3892492" cy="1797516"/>
              </a:xfrm>
            </p:grpSpPr>
            <p:sp>
              <p:nvSpPr>
                <p:cNvPr id="19" name="TextBox 18"/>
                <p:cNvSpPr txBox="1"/>
                <p:nvPr/>
              </p:nvSpPr>
              <p:spPr>
                <a:xfrm>
                  <a:off x="4159287" y="2809823"/>
                  <a:ext cx="342273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solidFill>
                        <a:srgbClr val="0070C0"/>
                      </a:solidFill>
                    </a:rPr>
                    <a:t>Emphasizing historical context:</a:t>
                  </a: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4159287" y="3130011"/>
                  <a:ext cx="3892492" cy="14773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“Hush.” </a:t>
                  </a:r>
                  <a:r>
                    <a:rPr lang="en-US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Buffy the Vampire Slayer</a:t>
                  </a:r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 	created by Joss Whedon, 	performance by Sarah Michelle 	Gellar, season 4, episode 10, 	WB 	Television Network,14 Dec. 1999.</a:t>
                  </a:r>
                </a:p>
              </p:txBody>
            </p:sp>
          </p:grpSp>
          <p:grpSp>
            <p:nvGrpSpPr>
              <p:cNvPr id="27" name="Group 26"/>
              <p:cNvGrpSpPr/>
              <p:nvPr/>
            </p:nvGrpSpPr>
            <p:grpSpPr>
              <a:xfrm>
                <a:off x="7656649" y="2785251"/>
                <a:ext cx="3892492" cy="1822088"/>
                <a:chOff x="7656649" y="2785251"/>
                <a:chExt cx="3892492" cy="1822088"/>
              </a:xfrm>
            </p:grpSpPr>
            <p:sp>
              <p:nvSpPr>
                <p:cNvPr id="24" name="TextBox 23"/>
                <p:cNvSpPr txBox="1"/>
                <p:nvPr/>
              </p:nvSpPr>
              <p:spPr>
                <a:xfrm>
                  <a:off x="7656649" y="3130011"/>
                  <a:ext cx="3892492" cy="14773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“Hush.” </a:t>
                  </a:r>
                  <a:r>
                    <a:rPr lang="en-US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Buffy the Vampire Slayer</a:t>
                  </a:r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 	created by Joss Whedon, 	performance by Sarah Michelle 	Gellar, episode 10, 	Twentieth 	Century Fox, 2003, disc 3. </a:t>
                  </a:r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7656649" y="2785251"/>
                  <a:ext cx="298511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solidFill>
                        <a:srgbClr val="0070C0"/>
                      </a:solidFill>
                    </a:rPr>
                    <a:t>Citing one episode on DVD: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118876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404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03" y="1357653"/>
            <a:ext cx="3488352" cy="34883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7156" y="890356"/>
            <a:ext cx="3959690" cy="41769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77156" y="5066151"/>
            <a:ext cx="67178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CuteEmergency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“Cows sitting like dogs.”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Twitter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7 September 2016, 6:25 am, 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https://twitter.com/CuteEmergency/status/773512415573073920?lang=en</a:t>
            </a:r>
            <a:endParaRPr 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104" y="5119590"/>
            <a:ext cx="47739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Mackintosh, Charles Rennie. Chair of stained oak. 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1897-1900, Victoria and Albert Museum, London.</a:t>
            </a:r>
          </a:p>
        </p:txBody>
      </p:sp>
    </p:spTree>
    <p:extLst>
      <p:ext uri="{BB962C8B-B14F-4D97-AF65-F5344CB8AC3E}">
        <p14:creationId xmlns:p14="http://schemas.microsoft.com/office/powerpoint/2010/main" val="32238348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269</TotalTime>
  <Words>332</Words>
  <Application>Microsoft Macintosh PowerPoint</Application>
  <PresentationFormat>Widescreen</PresentationFormat>
  <Paragraphs>31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Georgia</vt:lpstr>
      <vt:lpstr>Times New Roman</vt:lpstr>
      <vt:lpstr>Trebuchet MS</vt:lpstr>
      <vt:lpstr>Wingdings</vt:lpstr>
      <vt:lpstr>Wood Type</vt:lpstr>
      <vt:lpstr>MLA 8th Edition</vt:lpstr>
      <vt:lpstr>Why do MLA at all?</vt:lpstr>
      <vt:lpstr>Basic MLA format &amp; in-text citations </vt:lpstr>
      <vt:lpstr>Works Cited</vt:lpstr>
      <vt:lpstr>Core elements</vt:lpstr>
      <vt:lpstr>Context sensitive</vt:lpstr>
      <vt:lpstr>PowerPoint Presentation</vt:lpstr>
      <vt:lpstr>Benefits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MLA 8th Edition</dc:title>
  <dc:creator>Lynn Caldwell</dc:creator>
  <cp:lastModifiedBy>Glenn Storey</cp:lastModifiedBy>
  <cp:revision>11</cp:revision>
  <dcterms:created xsi:type="dcterms:W3CDTF">2016-09-07T17:29:48Z</dcterms:created>
  <dcterms:modified xsi:type="dcterms:W3CDTF">2020-10-01T16:55:07Z</dcterms:modified>
</cp:coreProperties>
</file>