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305" r:id="rId5"/>
    <p:sldId id="283" r:id="rId6"/>
    <p:sldId id="259" r:id="rId7"/>
    <p:sldId id="260" r:id="rId8"/>
    <p:sldId id="261" r:id="rId9"/>
    <p:sldId id="262" r:id="rId10"/>
    <p:sldId id="263" r:id="rId11"/>
    <p:sldId id="300" r:id="rId12"/>
    <p:sldId id="286" r:id="rId13"/>
    <p:sldId id="287" r:id="rId14"/>
    <p:sldId id="288" r:id="rId15"/>
    <p:sldId id="289" r:id="rId16"/>
    <p:sldId id="290" r:id="rId17"/>
    <p:sldId id="291" r:id="rId18"/>
    <p:sldId id="301" r:id="rId19"/>
    <p:sldId id="292" r:id="rId20"/>
    <p:sldId id="299" r:id="rId21"/>
    <p:sldId id="302" r:id="rId22"/>
    <p:sldId id="264" r:id="rId23"/>
    <p:sldId id="265" r:id="rId24"/>
    <p:sldId id="303" r:id="rId25"/>
    <p:sldId id="304" r:id="rId26"/>
    <p:sldId id="284" r:id="rId27"/>
    <p:sldId id="307" r:id="rId28"/>
    <p:sldId id="293" r:id="rId29"/>
    <p:sldId id="279" r:id="rId30"/>
    <p:sldId id="274" r:id="rId31"/>
    <p:sldId id="308" r:id="rId32"/>
    <p:sldId id="282" r:id="rId33"/>
    <p:sldId id="295" r:id="rId34"/>
    <p:sldId id="294" r:id="rId35"/>
    <p:sldId id="296" r:id="rId36"/>
    <p:sldId id="297" r:id="rId37"/>
    <p:sldId id="298" r:id="rId38"/>
    <p:sldId id="276" r:id="rId39"/>
    <p:sldId id="280" r:id="rId4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17" autoAdjust="0"/>
    <p:restoredTop sz="94660"/>
  </p:normalViewPr>
  <p:slideViewPr>
    <p:cSldViewPr snapToGrid="0">
      <p:cViewPr varScale="1">
        <p:scale>
          <a:sx n="112" d="100"/>
          <a:sy n="112" d="100"/>
        </p:scale>
        <p:origin x="608" y="184"/>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7" name="Picture 6" descr="HD-PanelTitle-GrommetsCombine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en-US"/>
              <a:t>Click to edit Master title style</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7983232" y="5037663"/>
            <a:ext cx="897467" cy="279400"/>
          </a:xfrm>
        </p:spPr>
        <p:txBody>
          <a:bodyPr/>
          <a:lstStyle/>
          <a:p>
            <a:fld id="{B61BEF0D-F0BB-DE4B-95CE-6DB70DBA9567}" type="datetimeFigureOut">
              <a:rPr lang="en-US" dirty="0"/>
              <a:pPr/>
              <a:t>10/1/20</a:t>
            </a:fld>
            <a:endParaRPr lang="en-US" dirty="0"/>
          </a:p>
        </p:txBody>
      </p:sp>
      <p:sp>
        <p:nvSpPr>
          <p:cNvPr id="5" name="Footer Placeholder 4"/>
          <p:cNvSpPr>
            <a:spLocks noGrp="1"/>
          </p:cNvSpPr>
          <p:nvPr>
            <p:ph type="ftr" sz="quarter" idx="11"/>
          </p:nvPr>
        </p:nvSpPr>
        <p:spPr>
          <a:xfrm>
            <a:off x="2692397" y="5037663"/>
            <a:ext cx="5214635" cy="279400"/>
          </a:xfrm>
        </p:spPr>
        <p:txBody>
          <a:bodyPr/>
          <a:lstStyle/>
          <a:p>
            <a:endParaRPr lang="en-US" dirty="0"/>
          </a:p>
        </p:txBody>
      </p:sp>
      <p:sp>
        <p:nvSpPr>
          <p:cNvPr id="6" name="Slide Number Placeholder 5"/>
          <p:cNvSpPr>
            <a:spLocks noGrp="1"/>
          </p:cNvSpPr>
          <p:nvPr>
            <p:ph type="sldNum" sz="quarter" idx="12"/>
          </p:nvPr>
        </p:nvSpPr>
        <p:spPr>
          <a:xfrm>
            <a:off x="8956900" y="5037663"/>
            <a:ext cx="551167" cy="279400"/>
          </a:xfrm>
        </p:spPr>
        <p:txBody>
          <a:bodyPr/>
          <a:lstStyle/>
          <a:p>
            <a:fld id="{D57F1E4F-1CFF-5643-939E-217C01CDF565}" type="slidenum">
              <a:rPr lang="en-US" dirty="0"/>
              <a:pPr/>
              <a:t>‹#›</a:t>
            </a:fld>
            <a:endParaRPr lang="en-US" dirty="0"/>
          </a:p>
        </p:txBody>
      </p:sp>
      <p:cxnSp>
        <p:nvCxnSpPr>
          <p:cNvPr id="15" name="Straight Connector 14"/>
          <p:cNvCxnSpPr/>
          <p:nvPr/>
        </p:nvCxnSpPr>
        <p:spPr>
          <a:xfrm>
            <a:off x="2692399" y="3522131"/>
            <a:ext cx="6815668" cy="0"/>
          </a:xfrm>
          <a:prstGeom prst="line">
            <a:avLst/>
          </a:prstGeom>
          <a:ln>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10/1/20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10/1/20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5" name="Straight Connector 14"/>
          <p:cNvCxnSpPr/>
          <p:nvPr/>
        </p:nvCxnSpPr>
        <p:spPr>
          <a:xfrm>
            <a:off x="1396169" y="4140199"/>
            <a:ext cx="9407298"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10/1/20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10/1/20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4"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10/1/20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11"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10/1/20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5" name="Straight Connector 14"/>
          <p:cNvCxnSpPr/>
          <p:nvPr/>
        </p:nvCxnSpPr>
        <p:spPr>
          <a:xfrm>
            <a:off x="1396169" y="3429000"/>
            <a:ext cx="9407298"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10/1/20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4" name="Straight Connector 13"/>
          <p:cNvCxnSpPr/>
          <p:nvPr/>
        </p:nvCxnSpPr>
        <p:spPr>
          <a:xfrm>
            <a:off x="1396169" y="2421466"/>
            <a:ext cx="9407298"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10/1/20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4" name="Straight Connector 13"/>
          <p:cNvCxnSpPr/>
          <p:nvPr/>
        </p:nvCxnSpPr>
        <p:spPr>
          <a:xfrm>
            <a:off x="8863890" y="990600"/>
            <a:ext cx="0" cy="487680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5BFA754-D5C3-4E66-96A6-867B257F58DC}" type="datetimeFigureOut">
              <a:rPr lang="en-US" dirty="0"/>
              <a:t>10/1/20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D84065D-F351-4B03-BD91-D8A6B8D4B362}"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10/1/20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6" name="Straight Connector 15"/>
          <p:cNvCxnSpPr/>
          <p:nvPr/>
        </p:nvCxnSpPr>
        <p:spPr>
          <a:xfrm>
            <a:off x="2012723" y="3710585"/>
            <a:ext cx="8163380"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5BFA754-D5C3-4E66-96A6-867B257F58DC}" type="datetimeFigureOut">
              <a:rPr lang="en-US" dirty="0"/>
              <a:t>10/1/20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D84065D-F351-4B03-BD91-D8A6B8D4B362}"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80671" y="2658533"/>
            <a:ext cx="4718304" cy="576262"/>
          </a:xfrm>
        </p:spPr>
        <p:txBody>
          <a:bodyPr anchor="b">
            <a:noAutofit/>
          </a:bodyPr>
          <a:lstStyle>
            <a:lvl1pPr marL="0" indent="0">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80671" y="3243262"/>
            <a:ext cx="4718304" cy="2632605"/>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10/1/20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8" name="Straight Connector 17"/>
          <p:cNvCxnSpPr/>
          <p:nvPr/>
        </p:nvCxnSpPr>
        <p:spPr>
          <a:xfrm>
            <a:off x="1396169" y="2421466"/>
            <a:ext cx="9407298"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10/1/20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4" name="Straight Connector 13"/>
          <p:cNvCxnSpPr/>
          <p:nvPr/>
        </p:nvCxnSpPr>
        <p:spPr>
          <a:xfrm>
            <a:off x="1396169" y="2421466"/>
            <a:ext cx="9407298"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10/1/20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en-US"/>
              <a:t>Click to edit Master title style</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10/1/20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6" name="Straight Connector 15"/>
          <p:cNvCxnSpPr/>
          <p:nvPr/>
        </p:nvCxnSpPr>
        <p:spPr>
          <a:xfrm>
            <a:off x="1396169" y="2912533"/>
            <a:ext cx="3514498"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en-US"/>
              <a:t>Click to edit Master title style</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10/1/20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pic>
        <p:nvPicPr>
          <p:cNvPr id="7" name="Picture 6" descr="HD-PanelContent-GrommetsCombined.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61BEF0D-F0BB-DE4B-95CE-6DB70DBA9567}" type="datetimeFigureOut">
              <a:rPr lang="en-US" dirty="0"/>
              <a:pPr/>
              <a:t>10/1/20</a:t>
            </a:fld>
            <a:endParaRPr lang="en-US" dirty="0"/>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68" r:id="rId2"/>
    <p:sldLayoutId id="2147483651" r:id="rId3"/>
    <p:sldLayoutId id="2147483669" r:id="rId4"/>
    <p:sldLayoutId id="2147483653" r:id="rId5"/>
    <p:sldLayoutId id="2147483654" r:id="rId6"/>
    <p:sldLayoutId id="2147483655" r:id="rId7"/>
    <p:sldLayoutId id="2147483656" r:id="rId8"/>
    <p:sldLayoutId id="2147483660" r:id="rId9"/>
    <p:sldLayoutId id="2147483657" r:id="rId10"/>
    <p:sldLayoutId id="2147483663" r:id="rId11"/>
    <p:sldLayoutId id="2147483664" r:id="rId12"/>
    <p:sldLayoutId id="2147483665" r:id="rId13"/>
    <p:sldLayoutId id="2147483666" r:id="rId14"/>
    <p:sldLayoutId id="2147483667" r:id="rId15"/>
    <p:sldLayoutId id="2147483658" r:id="rId16"/>
    <p:sldLayoutId id="2147483659"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hyperlink" Target="https://owl.english.purdue.edu/owl/resource/717/03/" TargetMode="Externa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hyperlink" Target="http://www.chicagomanualofstyle.org/home.html" TargetMode="External"/><Relationship Id="rId2" Type="http://schemas.openxmlformats.org/officeDocument/2006/relationships/hyperlink" Target="https://owl.english.purdue.edu/owl/resource/717/1/" TargetMode="Externa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s://owl.english.purdue.edu/media/pdf/1300990757_717.pdf" TargetMode="External"/><Relationship Id="rId2" Type="http://schemas.openxmlformats.org/officeDocument/2006/relationships/hyperlink" Target="https://owl.english.purdue.edu/media/pdf/1300991022_717.pdf"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hyperlink" Target="https://owl.english.purdue.edu/media/pdf/1300991022_717.pdf"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Chicago Manual of Style</a:t>
            </a:r>
          </a:p>
        </p:txBody>
      </p:sp>
      <p:sp>
        <p:nvSpPr>
          <p:cNvPr id="3" name="Subtitle 2"/>
          <p:cNvSpPr>
            <a:spLocks noGrp="1"/>
          </p:cNvSpPr>
          <p:nvPr>
            <p:ph type="subTitle" idx="1"/>
          </p:nvPr>
        </p:nvSpPr>
        <p:spPr/>
        <p:txBody>
          <a:bodyPr/>
          <a:lstStyle/>
          <a:p>
            <a:pPr algn="r"/>
            <a:r>
              <a:rPr lang="en-US" dirty="0"/>
              <a:t>The Writing Center @ PSU</a:t>
            </a:r>
          </a:p>
          <a:p>
            <a:pPr algn="r"/>
            <a:r>
              <a:rPr lang="en-US" dirty="0"/>
              <a:t>February 10, 2016</a:t>
            </a:r>
          </a:p>
        </p:txBody>
      </p:sp>
    </p:spTree>
    <p:extLst>
      <p:ext uri="{BB962C8B-B14F-4D97-AF65-F5344CB8AC3E}">
        <p14:creationId xmlns:p14="http://schemas.microsoft.com/office/powerpoint/2010/main" val="52211377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Main Body: Block Quotes</a:t>
            </a:r>
          </a:p>
        </p:txBody>
      </p:sp>
      <p:sp>
        <p:nvSpPr>
          <p:cNvPr id="3" name="Content Placeholder 2"/>
          <p:cNvSpPr>
            <a:spLocks noGrp="1"/>
          </p:cNvSpPr>
          <p:nvPr>
            <p:ph idx="1"/>
          </p:nvPr>
        </p:nvSpPr>
        <p:spPr/>
        <p:txBody>
          <a:bodyPr>
            <a:normAutofit lnSpcReduction="10000"/>
          </a:bodyPr>
          <a:lstStyle/>
          <a:p>
            <a:r>
              <a:rPr lang="en-US" dirty="0"/>
              <a:t>If, after typing out a quotation, it comes to five lines or longer, put the quotation in “block” format. Block quotes</a:t>
            </a:r>
          </a:p>
          <a:p>
            <a:pPr lvl="1"/>
            <a:r>
              <a:rPr lang="en-US" dirty="0"/>
              <a:t>Are singled-spaced </a:t>
            </a:r>
          </a:p>
          <a:p>
            <a:pPr lvl="1"/>
            <a:r>
              <a:rPr lang="en-US" dirty="0"/>
              <a:t>Have no quotation marks</a:t>
            </a:r>
          </a:p>
          <a:p>
            <a:pPr lvl="1"/>
            <a:r>
              <a:rPr lang="en-US" dirty="0"/>
              <a:t>Have an extra line space immediately before and after them</a:t>
            </a:r>
          </a:p>
          <a:p>
            <a:pPr lvl="1"/>
            <a:r>
              <a:rPr lang="en-US" dirty="0"/>
              <a:t>Are indented in their entirety .5”</a:t>
            </a:r>
          </a:p>
          <a:p>
            <a:pPr marL="457200" lvl="1" indent="0">
              <a:buNone/>
            </a:pPr>
            <a:r>
              <a:rPr lang="en-US" dirty="0"/>
              <a:t>****There is an example of a block quote on page 11 of the Note and Bibliography style example essay.</a:t>
            </a:r>
          </a:p>
        </p:txBody>
      </p:sp>
    </p:spTree>
    <p:extLst>
      <p:ext uri="{BB962C8B-B14F-4D97-AF65-F5344CB8AC3E}">
        <p14:creationId xmlns:p14="http://schemas.microsoft.com/office/powerpoint/2010/main" val="559254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References</a:t>
            </a:r>
          </a:p>
        </p:txBody>
      </p:sp>
      <p:sp>
        <p:nvSpPr>
          <p:cNvPr id="3" name="Content Placeholder 2"/>
          <p:cNvSpPr>
            <a:spLocks noGrp="1"/>
          </p:cNvSpPr>
          <p:nvPr>
            <p:ph idx="1"/>
          </p:nvPr>
        </p:nvSpPr>
        <p:spPr/>
        <p:txBody>
          <a:bodyPr/>
          <a:lstStyle/>
          <a:p>
            <a:r>
              <a:rPr lang="en-US" dirty="0"/>
              <a:t>In CMS formatting, there are two methods of citation: </a:t>
            </a:r>
          </a:p>
          <a:p>
            <a:pPr lvl="1"/>
            <a:r>
              <a:rPr lang="en-US" dirty="0"/>
              <a:t>Notes and Bibliography style, and </a:t>
            </a:r>
          </a:p>
          <a:p>
            <a:pPr lvl="1"/>
            <a:r>
              <a:rPr lang="en-US" dirty="0"/>
              <a:t>Author-Date style</a:t>
            </a:r>
          </a:p>
          <a:p>
            <a:r>
              <a:rPr lang="en-US" dirty="0"/>
              <a:t>The two methods of citation do not affect the way sources are cited in the References/Bibliography page; however, whichever method of citation is being used determines whether that page is titled “References” or “Bibliography”</a:t>
            </a:r>
          </a:p>
        </p:txBody>
      </p:sp>
    </p:spTree>
    <p:extLst>
      <p:ext uri="{BB962C8B-B14F-4D97-AF65-F5344CB8AC3E}">
        <p14:creationId xmlns:p14="http://schemas.microsoft.com/office/powerpoint/2010/main" val="369276750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References: Formatting the Reference Page</a:t>
            </a:r>
          </a:p>
        </p:txBody>
      </p:sp>
      <p:sp>
        <p:nvSpPr>
          <p:cNvPr id="3" name="Content Placeholder 2"/>
          <p:cNvSpPr>
            <a:spLocks noGrp="1"/>
          </p:cNvSpPr>
          <p:nvPr>
            <p:ph idx="1"/>
          </p:nvPr>
        </p:nvSpPr>
        <p:spPr/>
        <p:txBody>
          <a:bodyPr>
            <a:normAutofit lnSpcReduction="10000"/>
          </a:bodyPr>
          <a:lstStyle/>
          <a:p>
            <a:r>
              <a:rPr lang="en-US" dirty="0"/>
              <a:t>Label the first page of your back matter, and your comprehensive list of sources, “Bibliography” (for Notes and Bibliography style) or “References” (for Author-Date style).</a:t>
            </a:r>
            <a:r>
              <a:rPr lang="en-US" b="1" dirty="0"/>
              <a:t> </a:t>
            </a:r>
            <a:endParaRPr lang="en-US" dirty="0"/>
          </a:p>
          <a:p>
            <a:r>
              <a:rPr lang="en-US" dirty="0"/>
              <a:t>Leave two blank lines between “Bibliography” or “References” and your first entry.</a:t>
            </a:r>
            <a:r>
              <a:rPr lang="en-US" b="1" dirty="0"/>
              <a:t> </a:t>
            </a:r>
            <a:endParaRPr lang="en-US" dirty="0"/>
          </a:p>
          <a:p>
            <a:r>
              <a:rPr lang="en-US" dirty="0"/>
              <a:t>Leave one blank line between remaining entries.</a:t>
            </a:r>
            <a:r>
              <a:rPr lang="en-US" b="1" dirty="0"/>
              <a:t> </a:t>
            </a:r>
            <a:endParaRPr lang="en-US" dirty="0"/>
          </a:p>
          <a:p>
            <a:r>
              <a:rPr lang="en-US" dirty="0"/>
              <a:t>List entries in letter-by-letter alphabetical order according to the first word in each entry.</a:t>
            </a:r>
            <a:r>
              <a:rPr lang="en-US" b="1" dirty="0"/>
              <a:t> </a:t>
            </a:r>
            <a:endParaRPr lang="en-US" dirty="0"/>
          </a:p>
          <a:p>
            <a:endParaRPr lang="en-US" dirty="0"/>
          </a:p>
        </p:txBody>
      </p:sp>
    </p:spTree>
    <p:extLst>
      <p:ext uri="{BB962C8B-B14F-4D97-AF65-F5344CB8AC3E}">
        <p14:creationId xmlns:p14="http://schemas.microsoft.com/office/powerpoint/2010/main" val="89160944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References: General Citation Format</a:t>
            </a:r>
          </a:p>
        </p:txBody>
      </p:sp>
      <p:sp>
        <p:nvSpPr>
          <p:cNvPr id="3" name="Content Placeholder 2"/>
          <p:cNvSpPr>
            <a:spLocks noGrp="1"/>
          </p:cNvSpPr>
          <p:nvPr>
            <p:ph idx="1"/>
          </p:nvPr>
        </p:nvSpPr>
        <p:spPr/>
        <p:txBody>
          <a:bodyPr>
            <a:normAutofit lnSpcReduction="10000"/>
          </a:bodyPr>
          <a:lstStyle/>
          <a:p>
            <a:r>
              <a:rPr lang="en-US" dirty="0"/>
              <a:t>Write out publishers’ names in full.</a:t>
            </a:r>
            <a:r>
              <a:rPr lang="en-US" b="1" dirty="0"/>
              <a:t> </a:t>
            </a:r>
            <a:endParaRPr lang="en-US" dirty="0"/>
          </a:p>
          <a:p>
            <a:r>
              <a:rPr lang="en-US" dirty="0"/>
              <a:t>Do not use access dates unless publication dates are unavailable.</a:t>
            </a:r>
            <a:r>
              <a:rPr lang="en-US" b="1" dirty="0"/>
              <a:t>  </a:t>
            </a:r>
            <a:endParaRPr lang="en-US" dirty="0"/>
          </a:p>
          <a:p>
            <a:r>
              <a:rPr lang="en-US" dirty="0"/>
              <a:t>If you cannot ascertain the publication date of a </a:t>
            </a:r>
            <a:r>
              <a:rPr lang="en-US" i="1" dirty="0"/>
              <a:t>printed </a:t>
            </a:r>
            <a:r>
              <a:rPr lang="en-US" dirty="0"/>
              <a:t>work, use the abbreviation “</a:t>
            </a:r>
            <a:r>
              <a:rPr lang="en-US" dirty="0" err="1"/>
              <a:t>n.d.</a:t>
            </a:r>
            <a:r>
              <a:rPr lang="en-US" dirty="0"/>
              <a:t>”</a:t>
            </a:r>
          </a:p>
          <a:p>
            <a:r>
              <a:rPr lang="en-US" dirty="0"/>
              <a:t>Provide DOIs instead of URLs whenever possible.</a:t>
            </a:r>
            <a:r>
              <a:rPr lang="en-US" b="1" dirty="0"/>
              <a:t> </a:t>
            </a:r>
            <a:endParaRPr lang="en-US" dirty="0"/>
          </a:p>
          <a:p>
            <a:r>
              <a:rPr lang="en-US" dirty="0"/>
              <a:t>If you cannot name a specific page number when called for, you have other options: section (sec.), equation (eq.), volume (vol.), or note (n.).</a:t>
            </a:r>
          </a:p>
          <a:p>
            <a:endParaRPr lang="en-US" dirty="0"/>
          </a:p>
        </p:txBody>
      </p:sp>
    </p:spTree>
    <p:extLst>
      <p:ext uri="{BB962C8B-B14F-4D97-AF65-F5344CB8AC3E}">
        <p14:creationId xmlns:p14="http://schemas.microsoft.com/office/powerpoint/2010/main" val="363861848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References: Authors</a:t>
            </a:r>
          </a:p>
        </p:txBody>
      </p:sp>
      <p:sp>
        <p:nvSpPr>
          <p:cNvPr id="3" name="Content Placeholder 2"/>
          <p:cNvSpPr>
            <a:spLocks noGrp="1"/>
          </p:cNvSpPr>
          <p:nvPr>
            <p:ph idx="1"/>
          </p:nvPr>
        </p:nvSpPr>
        <p:spPr/>
        <p:txBody>
          <a:bodyPr/>
          <a:lstStyle/>
          <a:p>
            <a:r>
              <a:rPr lang="en-US" dirty="0"/>
              <a:t>Use “and,” not an ampersand, “&amp;,” for multi-author entries.</a:t>
            </a:r>
            <a:r>
              <a:rPr lang="en-US" b="1" dirty="0"/>
              <a:t> </a:t>
            </a:r>
            <a:r>
              <a:rPr lang="en-US" dirty="0"/>
              <a:t>For two to three authors, write out all names.</a:t>
            </a:r>
            <a:r>
              <a:rPr lang="en-US" b="1" dirty="0"/>
              <a:t> </a:t>
            </a:r>
            <a:endParaRPr lang="en-US" dirty="0"/>
          </a:p>
          <a:p>
            <a:r>
              <a:rPr lang="en-US" dirty="0"/>
              <a:t>For four to ten authors, write out all names in the bibliography but only the first author’s name plus “et al.” in notes and parenthetical citations.</a:t>
            </a:r>
            <a:r>
              <a:rPr lang="en-US" b="1" dirty="0"/>
              <a:t> </a:t>
            </a:r>
            <a:endParaRPr lang="en-US" dirty="0"/>
          </a:p>
          <a:p>
            <a:r>
              <a:rPr lang="en-US" dirty="0"/>
              <a:t>When a source has no identifiable author, cite it by its title, both on the references page and in shortened form (up to four keywords from that title) in parenthetical citations throughout the text.</a:t>
            </a:r>
            <a:r>
              <a:rPr lang="en-US" b="1" dirty="0"/>
              <a:t> </a:t>
            </a:r>
            <a:endParaRPr lang="en-US" dirty="0"/>
          </a:p>
          <a:p>
            <a:endParaRPr lang="en-US" dirty="0"/>
          </a:p>
        </p:txBody>
      </p:sp>
    </p:spTree>
    <p:extLst>
      <p:ext uri="{BB962C8B-B14F-4D97-AF65-F5344CB8AC3E}">
        <p14:creationId xmlns:p14="http://schemas.microsoft.com/office/powerpoint/2010/main" val="94328091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5402" y="982133"/>
            <a:ext cx="9601196" cy="1004712"/>
          </a:xfrm>
        </p:spPr>
        <p:txBody>
          <a:bodyPr/>
          <a:lstStyle/>
          <a:p>
            <a:r>
              <a:rPr lang="en-US" dirty="0"/>
              <a:t>References: Books</a:t>
            </a:r>
          </a:p>
        </p:txBody>
      </p:sp>
      <p:sp>
        <p:nvSpPr>
          <p:cNvPr id="3" name="Content Placeholder 2"/>
          <p:cNvSpPr>
            <a:spLocks noGrp="1"/>
          </p:cNvSpPr>
          <p:nvPr>
            <p:ph idx="1"/>
          </p:nvPr>
        </p:nvSpPr>
        <p:spPr>
          <a:xfrm>
            <a:off x="1295402" y="2417804"/>
            <a:ext cx="9601196" cy="3589869"/>
          </a:xfrm>
        </p:spPr>
        <p:txBody>
          <a:bodyPr>
            <a:normAutofit fontScale="85000" lnSpcReduction="20000"/>
          </a:bodyPr>
          <a:lstStyle/>
          <a:p>
            <a:r>
              <a:rPr lang="en-US" b="1" dirty="0"/>
              <a:t>Single Author</a:t>
            </a:r>
          </a:p>
          <a:p>
            <a:pPr marL="744538" lvl="1" indent="-287338"/>
            <a:r>
              <a:rPr lang="en-US" dirty="0" err="1"/>
              <a:t>Zakharov</a:t>
            </a:r>
            <a:r>
              <a:rPr lang="en-US" dirty="0"/>
              <a:t>, </a:t>
            </a:r>
            <a:r>
              <a:rPr lang="en-US" dirty="0" err="1"/>
              <a:t>Prokhor</a:t>
            </a:r>
            <a:r>
              <a:rPr lang="en-US" dirty="0"/>
              <a:t>. </a:t>
            </a:r>
            <a:r>
              <a:rPr lang="en-US" i="1" dirty="0"/>
              <a:t>For I Have Tasted the Fruit. </a:t>
            </a:r>
            <a:r>
              <a:rPr lang="en-US" dirty="0"/>
              <a:t> Sparks, Maryland:</a:t>
            </a:r>
            <a:r>
              <a:rPr lang="en-US" i="1" dirty="0"/>
              <a:t> </a:t>
            </a:r>
            <a:r>
              <a:rPr lang="en-US" dirty="0"/>
              <a:t>Morgan Publishing, 1999.</a:t>
            </a:r>
          </a:p>
          <a:p>
            <a:pPr marL="287338" indent="-287338"/>
            <a:r>
              <a:rPr lang="en-US" b="1" dirty="0"/>
              <a:t>Two to Four Authors</a:t>
            </a:r>
          </a:p>
          <a:p>
            <a:pPr marL="744538" lvl="1" indent="-287338"/>
            <a:r>
              <a:rPr lang="en-US" dirty="0"/>
              <a:t>Caldwell, Lynn, Tristan C. Landwehr, and Janet </a:t>
            </a:r>
            <a:r>
              <a:rPr lang="en-US" dirty="0" err="1"/>
              <a:t>Zepernick</a:t>
            </a:r>
            <a:r>
              <a:rPr lang="en-US" dirty="0"/>
              <a:t>. </a:t>
            </a:r>
            <a:r>
              <a:rPr lang="en-US" i="1" dirty="0"/>
              <a:t>The Quintessential Theory of Everything.</a:t>
            </a:r>
            <a:r>
              <a:rPr lang="en-US" dirty="0"/>
              <a:t> Girard, 	Kansas: </a:t>
            </a:r>
            <a:r>
              <a:rPr lang="en-US" dirty="0" err="1"/>
              <a:t>Emanual</a:t>
            </a:r>
            <a:r>
              <a:rPr lang="en-US" dirty="0"/>
              <a:t> Haldeman-Julius, 2011.</a:t>
            </a:r>
          </a:p>
          <a:p>
            <a:pPr marL="287338" indent="-287338"/>
            <a:r>
              <a:rPr lang="en-US" b="1" dirty="0">
                <a:solidFill>
                  <a:schemeClr val="tx1"/>
                </a:solidFill>
              </a:rPr>
              <a:t>More than Four Authors</a:t>
            </a:r>
          </a:p>
          <a:p>
            <a:pPr marL="744538" lvl="1" indent="-287338"/>
            <a:r>
              <a:rPr lang="en-US" dirty="0">
                <a:solidFill>
                  <a:schemeClr val="tx1"/>
                </a:solidFill>
              </a:rPr>
              <a:t>List normally in References/Bibliography page; in-text, list only the first author</a:t>
            </a:r>
            <a:r>
              <a:rPr lang="en-US">
                <a:solidFill>
                  <a:schemeClr val="tx1"/>
                </a:solidFill>
              </a:rPr>
              <a:t>, followed by “et al.”</a:t>
            </a:r>
            <a:endParaRPr lang="en-US" dirty="0">
              <a:solidFill>
                <a:schemeClr val="tx1"/>
              </a:solidFill>
            </a:endParaRPr>
          </a:p>
          <a:p>
            <a:pPr marL="287338" indent="-287338"/>
            <a:r>
              <a:rPr lang="en-US" b="1" dirty="0"/>
              <a:t>Chapter or Section of a Book</a:t>
            </a:r>
          </a:p>
          <a:p>
            <a:pPr marL="744538" lvl="1" indent="-287338"/>
            <a:r>
              <a:rPr lang="en-US" dirty="0"/>
              <a:t>Kelly, John D. “Seeing Red: Mao Fetishism, </a:t>
            </a:r>
            <a:r>
              <a:rPr lang="en-US" dirty="0" err="1"/>
              <a:t>Pax</a:t>
            </a:r>
            <a:r>
              <a:rPr lang="en-US" dirty="0"/>
              <a:t> Americana, and the Moral Economy of War.” In 	</a:t>
            </a:r>
            <a:r>
              <a:rPr lang="en-US" i="1" dirty="0"/>
              <a:t>Anthropology and 	Global Counterinsurgency</a:t>
            </a:r>
            <a:r>
              <a:rPr lang="en-US" dirty="0"/>
              <a:t>, edited by John D. Kelly, Beatrice Jauregui, Sean T. Mitchell, and 	Jeremy Walton, 67–83. Chicago: University of Chicago Press, 2010.</a:t>
            </a:r>
          </a:p>
          <a:p>
            <a:pPr marL="744538" lvl="1" indent="-287338"/>
            <a:endParaRPr lang="en-US" dirty="0"/>
          </a:p>
        </p:txBody>
      </p:sp>
    </p:spTree>
    <p:extLst>
      <p:ext uri="{BB962C8B-B14F-4D97-AF65-F5344CB8AC3E}">
        <p14:creationId xmlns:p14="http://schemas.microsoft.com/office/powerpoint/2010/main" val="265926110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References: Articles</a:t>
            </a:r>
          </a:p>
        </p:txBody>
      </p:sp>
      <p:sp>
        <p:nvSpPr>
          <p:cNvPr id="3" name="Content Placeholder 2"/>
          <p:cNvSpPr>
            <a:spLocks noGrp="1"/>
          </p:cNvSpPr>
          <p:nvPr>
            <p:ph idx="1"/>
          </p:nvPr>
        </p:nvSpPr>
        <p:spPr/>
        <p:txBody>
          <a:bodyPr>
            <a:normAutofit lnSpcReduction="10000"/>
          </a:bodyPr>
          <a:lstStyle/>
          <a:p>
            <a:r>
              <a:rPr lang="en-US" b="1" dirty="0"/>
              <a:t>Journal Article</a:t>
            </a:r>
          </a:p>
          <a:p>
            <a:pPr lvl="1"/>
            <a:r>
              <a:rPr lang="en-US" dirty="0"/>
              <a:t>Cervantes, Gabriel. "Convict Transportation and Penitence in </a:t>
            </a:r>
            <a:r>
              <a:rPr lang="en-US" i="1" dirty="0"/>
              <a:t>Moll Flanders</a:t>
            </a:r>
            <a:r>
              <a:rPr lang="en-US" dirty="0"/>
              <a:t>." </a:t>
            </a:r>
            <a:r>
              <a:rPr lang="en-US" i="1" dirty="0"/>
              <a:t>ELH</a:t>
            </a:r>
            <a:r>
              <a:rPr lang="en-US" dirty="0"/>
              <a:t> 78, 	no. 2 (2011): 315-336.</a:t>
            </a:r>
          </a:p>
          <a:p>
            <a:r>
              <a:rPr lang="en-US" b="1" dirty="0"/>
              <a:t>Newspaper Article</a:t>
            </a:r>
          </a:p>
          <a:p>
            <a:pPr lvl="1"/>
            <a:r>
              <a:rPr lang="en-US" dirty="0" err="1"/>
              <a:t>Deo</a:t>
            </a:r>
            <a:r>
              <a:rPr lang="en-US" dirty="0"/>
              <a:t>, Nisha. “Visiting Professor Lectures on Photographer.” </a:t>
            </a:r>
            <a:r>
              <a:rPr lang="en-US" i="1" dirty="0"/>
              <a:t>Exponent</a:t>
            </a:r>
            <a:r>
              <a:rPr lang="en-US" dirty="0"/>
              <a:t> (West Lafayette, 	IN), Feb. 13, 2009.</a:t>
            </a:r>
          </a:p>
          <a:p>
            <a:r>
              <a:rPr lang="en-US" b="1" dirty="0"/>
              <a:t>Popular Magazine Article</a:t>
            </a:r>
          </a:p>
          <a:p>
            <a:pPr lvl="1"/>
            <a:r>
              <a:rPr lang="en-US" dirty="0"/>
              <a:t>Mendelsohn, Daniel. “But Enough About Me.” </a:t>
            </a:r>
            <a:r>
              <a:rPr lang="en-US" i="1" dirty="0"/>
              <a:t>New Yorker</a:t>
            </a:r>
            <a:r>
              <a:rPr lang="en-US" dirty="0"/>
              <a:t>, January 2010.</a:t>
            </a:r>
          </a:p>
          <a:p>
            <a:endParaRPr lang="en-US" dirty="0"/>
          </a:p>
        </p:txBody>
      </p:sp>
    </p:spTree>
    <p:extLst>
      <p:ext uri="{BB962C8B-B14F-4D97-AF65-F5344CB8AC3E}">
        <p14:creationId xmlns:p14="http://schemas.microsoft.com/office/powerpoint/2010/main" val="332528953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References: Web Sources</a:t>
            </a:r>
          </a:p>
        </p:txBody>
      </p:sp>
      <p:sp>
        <p:nvSpPr>
          <p:cNvPr id="3" name="Content Placeholder 2"/>
          <p:cNvSpPr>
            <a:spLocks noGrp="1"/>
          </p:cNvSpPr>
          <p:nvPr>
            <p:ph idx="1"/>
          </p:nvPr>
        </p:nvSpPr>
        <p:spPr/>
        <p:txBody>
          <a:bodyPr>
            <a:normAutofit/>
          </a:bodyPr>
          <a:lstStyle/>
          <a:p>
            <a:r>
              <a:rPr lang="en-US" b="1" dirty="0">
                <a:solidFill>
                  <a:schemeClr val="tx1"/>
                </a:solidFill>
              </a:rPr>
              <a:t>Web Page</a:t>
            </a:r>
          </a:p>
          <a:p>
            <a:pPr lvl="1"/>
            <a:r>
              <a:rPr lang="en-US" dirty="0"/>
              <a:t>Mister Jalopy. “Effulgence of the North: Storefront Arctic Panorama in Los Angeles.” 	</a:t>
            </a:r>
            <a:r>
              <a:rPr lang="en-US" i="1" dirty="0"/>
              <a:t>Dinosaurs and Robots</a:t>
            </a:r>
            <a:r>
              <a:rPr lang="en-US" dirty="0"/>
              <a:t>. Last modified January 30, 2009. http://www.dinosaursandrobots.	com/2009/01/effulgence-of-north-storefront-arctic.html.</a:t>
            </a:r>
          </a:p>
          <a:p>
            <a:r>
              <a:rPr lang="en-US" b="1" dirty="0">
                <a:solidFill>
                  <a:schemeClr val="tx1"/>
                </a:solidFill>
              </a:rPr>
              <a:t>Blog Post</a:t>
            </a:r>
          </a:p>
          <a:p>
            <a:pPr lvl="1"/>
            <a:r>
              <a:rPr lang="en-US" dirty="0"/>
              <a:t>Susan </a:t>
            </a:r>
            <a:r>
              <a:rPr lang="en-US" dirty="0" err="1"/>
              <a:t>Woodring</a:t>
            </a:r>
            <a:r>
              <a:rPr lang="en-US" dirty="0"/>
              <a:t>, September 17, 2010 (2:31 a.m.), comment on J. Robert Lennon, “How	Do You Revise?,” </a:t>
            </a:r>
            <a:r>
              <a:rPr lang="en-US" i="1" dirty="0"/>
              <a:t>Ward Six</a:t>
            </a:r>
            <a:r>
              <a:rPr lang="en-US" dirty="0"/>
              <a:t> (blog), September 16, 2010 (8:39 a.m.), http://wardsix. 	blogspot.com/2010/09/how-do-you-revise.html.</a:t>
            </a:r>
          </a:p>
        </p:txBody>
      </p:sp>
    </p:spTree>
    <p:extLst>
      <p:ext uri="{BB962C8B-B14F-4D97-AF65-F5344CB8AC3E}">
        <p14:creationId xmlns:p14="http://schemas.microsoft.com/office/powerpoint/2010/main" val="79389700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References: Other</a:t>
            </a:r>
          </a:p>
        </p:txBody>
      </p:sp>
      <p:sp>
        <p:nvSpPr>
          <p:cNvPr id="3" name="Content Placeholder 2"/>
          <p:cNvSpPr>
            <a:spLocks noGrp="1"/>
          </p:cNvSpPr>
          <p:nvPr>
            <p:ph idx="1"/>
          </p:nvPr>
        </p:nvSpPr>
        <p:spPr/>
        <p:txBody>
          <a:bodyPr/>
          <a:lstStyle/>
          <a:p>
            <a:r>
              <a:rPr lang="en-US" dirty="0"/>
              <a:t>The reference examples included in this PowerPoint is by no means all-inclusive. For further examples, check out the Purdue OWL website:</a:t>
            </a:r>
          </a:p>
          <a:p>
            <a:pPr lvl="1"/>
            <a:r>
              <a:rPr lang="en-US" dirty="0">
                <a:hlinkClick r:id="rId2"/>
              </a:rPr>
              <a:t>https://owl.english.purdue.edu/owl/resource/717/03/</a:t>
            </a:r>
            <a:endParaRPr lang="en-US" dirty="0"/>
          </a:p>
        </p:txBody>
      </p:sp>
    </p:spTree>
    <p:extLst>
      <p:ext uri="{BB962C8B-B14F-4D97-AF65-F5344CB8AC3E}">
        <p14:creationId xmlns:p14="http://schemas.microsoft.com/office/powerpoint/2010/main" val="348929121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68111" y="553155"/>
            <a:ext cx="4855779" cy="5633155"/>
          </a:xfrm>
          <a:prstGeom prst="rect">
            <a:avLst/>
          </a:prstGeom>
          <a:ln>
            <a:noFill/>
          </a:ln>
          <a:effectLst>
            <a:outerShdw blurRad="292100" dist="139700" dir="2700000" algn="tl" rotWithShape="0">
              <a:srgbClr val="333333">
                <a:alpha val="65000"/>
              </a:srgbClr>
            </a:outerShdw>
          </a:effectLst>
        </p:spPr>
      </p:pic>
      <p:grpSp>
        <p:nvGrpSpPr>
          <p:cNvPr id="15" name="Group 14"/>
          <p:cNvGrpSpPr/>
          <p:nvPr/>
        </p:nvGrpSpPr>
        <p:grpSpPr>
          <a:xfrm>
            <a:off x="936977" y="1541691"/>
            <a:ext cx="3395656" cy="369332"/>
            <a:chOff x="961855" y="1614311"/>
            <a:chExt cx="3395656" cy="369332"/>
          </a:xfrm>
        </p:grpSpPr>
        <p:sp>
          <p:nvSpPr>
            <p:cNvPr id="6" name="TextBox 5"/>
            <p:cNvSpPr txBox="1"/>
            <p:nvPr/>
          </p:nvSpPr>
          <p:spPr>
            <a:xfrm>
              <a:off x="961855" y="1614311"/>
              <a:ext cx="2335896" cy="369332"/>
            </a:xfrm>
            <a:prstGeom prst="rect">
              <a:avLst/>
            </a:prstGeom>
            <a:noFill/>
          </p:spPr>
          <p:txBody>
            <a:bodyPr wrap="none" rtlCol="0">
              <a:spAutoFit/>
            </a:bodyPr>
            <a:lstStyle/>
            <a:p>
              <a:r>
                <a:rPr lang="en-US" dirty="0"/>
                <a:t>Citations single-spaced </a:t>
              </a:r>
            </a:p>
          </p:txBody>
        </p:sp>
        <p:cxnSp>
          <p:nvCxnSpPr>
            <p:cNvPr id="9" name="Straight Arrow Connector 8"/>
            <p:cNvCxnSpPr/>
            <p:nvPr/>
          </p:nvCxnSpPr>
          <p:spPr>
            <a:xfrm>
              <a:off x="3115733" y="1798977"/>
              <a:ext cx="1241778" cy="0"/>
            </a:xfrm>
            <a:prstGeom prst="straightConnector1">
              <a:avLst/>
            </a:prstGeom>
            <a:ln>
              <a:solidFill>
                <a:schemeClr val="accent3">
                  <a:lumMod val="75000"/>
                </a:schemeClr>
              </a:solidFill>
              <a:tailEnd type="triangle"/>
            </a:ln>
          </p:spPr>
          <p:style>
            <a:lnRef idx="1">
              <a:schemeClr val="accent1"/>
            </a:lnRef>
            <a:fillRef idx="0">
              <a:schemeClr val="accent1"/>
            </a:fillRef>
            <a:effectRef idx="0">
              <a:schemeClr val="accent1"/>
            </a:effectRef>
            <a:fontRef idx="minor">
              <a:schemeClr val="tx1"/>
            </a:fontRef>
          </p:style>
        </p:cxnSp>
      </p:grpSp>
      <p:grpSp>
        <p:nvGrpSpPr>
          <p:cNvPr id="16" name="Group 15"/>
          <p:cNvGrpSpPr/>
          <p:nvPr/>
        </p:nvGrpSpPr>
        <p:grpSpPr>
          <a:xfrm>
            <a:off x="936977" y="3494667"/>
            <a:ext cx="3391534" cy="646331"/>
            <a:chOff x="936977" y="3273778"/>
            <a:chExt cx="3391534" cy="646331"/>
          </a:xfrm>
        </p:grpSpPr>
        <p:sp>
          <p:nvSpPr>
            <p:cNvPr id="5" name="TextBox 4"/>
            <p:cNvSpPr txBox="1"/>
            <p:nvPr/>
          </p:nvSpPr>
          <p:spPr>
            <a:xfrm>
              <a:off x="936977" y="3273778"/>
              <a:ext cx="2360774" cy="646331"/>
            </a:xfrm>
            <a:prstGeom prst="rect">
              <a:avLst/>
            </a:prstGeom>
            <a:noFill/>
          </p:spPr>
          <p:txBody>
            <a:bodyPr wrap="none" rtlCol="0">
              <a:spAutoFit/>
            </a:bodyPr>
            <a:lstStyle/>
            <a:p>
              <a:r>
                <a:rPr lang="en-US" dirty="0"/>
                <a:t>Multiple works by same </a:t>
              </a:r>
            </a:p>
            <a:p>
              <a:r>
                <a:rPr lang="en-US" dirty="0"/>
                <a:t>author denoted by – </a:t>
              </a:r>
            </a:p>
          </p:txBody>
        </p:sp>
        <p:cxnSp>
          <p:nvCxnSpPr>
            <p:cNvPr id="11" name="Straight Arrow Connector 10"/>
            <p:cNvCxnSpPr/>
            <p:nvPr/>
          </p:nvCxnSpPr>
          <p:spPr>
            <a:xfrm>
              <a:off x="3086733" y="3596943"/>
              <a:ext cx="1241778" cy="0"/>
            </a:xfrm>
            <a:prstGeom prst="straightConnector1">
              <a:avLst/>
            </a:prstGeom>
            <a:ln>
              <a:solidFill>
                <a:schemeClr val="accent3">
                  <a:lumMod val="75000"/>
                </a:schemeClr>
              </a:solidFill>
              <a:tailEnd type="triangle"/>
            </a:ln>
          </p:spPr>
          <p:style>
            <a:lnRef idx="1">
              <a:schemeClr val="accent1"/>
            </a:lnRef>
            <a:fillRef idx="0">
              <a:schemeClr val="accent1"/>
            </a:fillRef>
            <a:effectRef idx="0">
              <a:schemeClr val="accent1"/>
            </a:effectRef>
            <a:fontRef idx="minor">
              <a:schemeClr val="tx1"/>
            </a:fontRef>
          </p:style>
        </p:cxnSp>
      </p:grpSp>
      <p:grpSp>
        <p:nvGrpSpPr>
          <p:cNvPr id="14" name="Group 13"/>
          <p:cNvGrpSpPr/>
          <p:nvPr/>
        </p:nvGrpSpPr>
        <p:grpSpPr>
          <a:xfrm>
            <a:off x="7732889" y="4061136"/>
            <a:ext cx="3351419" cy="646331"/>
            <a:chOff x="7732889" y="2627447"/>
            <a:chExt cx="3351419" cy="646331"/>
          </a:xfrm>
        </p:grpSpPr>
        <p:sp>
          <p:nvSpPr>
            <p:cNvPr id="7" name="TextBox 6"/>
            <p:cNvSpPr txBox="1"/>
            <p:nvPr/>
          </p:nvSpPr>
          <p:spPr>
            <a:xfrm>
              <a:off x="9245600" y="2627447"/>
              <a:ext cx="1838708" cy="646331"/>
            </a:xfrm>
            <a:prstGeom prst="rect">
              <a:avLst/>
            </a:prstGeom>
            <a:noFill/>
          </p:spPr>
          <p:txBody>
            <a:bodyPr wrap="none" rtlCol="0">
              <a:spAutoFit/>
            </a:bodyPr>
            <a:lstStyle/>
            <a:p>
              <a:r>
                <a:rPr lang="en-US" dirty="0"/>
                <a:t>One line of space </a:t>
              </a:r>
            </a:p>
            <a:p>
              <a:r>
                <a:rPr lang="en-US" dirty="0"/>
                <a:t>between citations</a:t>
              </a:r>
            </a:p>
          </p:txBody>
        </p:sp>
        <p:cxnSp>
          <p:nvCxnSpPr>
            <p:cNvPr id="13" name="Straight Arrow Connector 12"/>
            <p:cNvCxnSpPr/>
            <p:nvPr/>
          </p:nvCxnSpPr>
          <p:spPr>
            <a:xfrm flipH="1">
              <a:off x="7732889" y="2950613"/>
              <a:ext cx="1546578" cy="7076"/>
            </a:xfrm>
            <a:prstGeom prst="straightConnector1">
              <a:avLst/>
            </a:prstGeom>
            <a:ln>
              <a:solidFill>
                <a:schemeClr val="accent3">
                  <a:lumMod val="75000"/>
                </a:schemeClr>
              </a:solidFill>
              <a:tailEnd type="triangle"/>
            </a:ln>
          </p:spPr>
          <p:style>
            <a:lnRef idx="1">
              <a:schemeClr val="accent1"/>
            </a:lnRef>
            <a:fillRef idx="0">
              <a:schemeClr val="accent1"/>
            </a:fillRef>
            <a:effectRef idx="0">
              <a:schemeClr val="accent1"/>
            </a:effectRef>
            <a:fontRef idx="minor">
              <a:schemeClr val="tx1"/>
            </a:fontRef>
          </p:style>
        </p:cxnSp>
      </p:grpSp>
      <p:sp>
        <p:nvSpPr>
          <p:cNvPr id="17" name="TextBox 16"/>
          <p:cNvSpPr txBox="1"/>
          <p:nvPr/>
        </p:nvSpPr>
        <p:spPr>
          <a:xfrm>
            <a:off x="3668111" y="6140143"/>
            <a:ext cx="1939955" cy="276999"/>
          </a:xfrm>
          <a:prstGeom prst="rect">
            <a:avLst/>
          </a:prstGeom>
          <a:noFill/>
        </p:spPr>
        <p:txBody>
          <a:bodyPr wrap="none" rtlCol="0">
            <a:spAutoFit/>
          </a:bodyPr>
          <a:lstStyle/>
          <a:p>
            <a:r>
              <a:rPr lang="en-US" sz="1200" dirty="0"/>
              <a:t>Source: Clements et al. 2011. </a:t>
            </a:r>
          </a:p>
        </p:txBody>
      </p:sp>
    </p:spTree>
    <p:extLst>
      <p:ext uri="{BB962C8B-B14F-4D97-AF65-F5344CB8AC3E}">
        <p14:creationId xmlns:p14="http://schemas.microsoft.com/office/powerpoint/2010/main" val="36962664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Why We Use Chicago</a:t>
            </a:r>
          </a:p>
        </p:txBody>
      </p:sp>
      <p:sp>
        <p:nvSpPr>
          <p:cNvPr id="3" name="Content Placeholder 2"/>
          <p:cNvSpPr>
            <a:spLocks noGrp="1"/>
          </p:cNvSpPr>
          <p:nvPr>
            <p:ph idx="1"/>
          </p:nvPr>
        </p:nvSpPr>
        <p:spPr/>
        <p:txBody>
          <a:bodyPr/>
          <a:lstStyle/>
          <a:p>
            <a:r>
              <a:rPr lang="en-US" dirty="0"/>
              <a:t>Provide you with guidelines (a formula) for formatting essays </a:t>
            </a:r>
          </a:p>
          <a:p>
            <a:r>
              <a:rPr lang="en-US" dirty="0"/>
              <a:t>Offer a shared set of expectations for formatting within a discipline</a:t>
            </a:r>
          </a:p>
          <a:p>
            <a:r>
              <a:rPr lang="en-US" dirty="0"/>
              <a:t>Improve your credibility in using sources for support</a:t>
            </a:r>
          </a:p>
          <a:p>
            <a:r>
              <a:rPr lang="en-US" dirty="0"/>
              <a:t>Help you avoid accusations of plagiarism</a:t>
            </a:r>
          </a:p>
          <a:p>
            <a:endParaRPr lang="en-US" dirty="0"/>
          </a:p>
        </p:txBody>
      </p:sp>
    </p:spTree>
    <p:extLst>
      <p:ext uri="{BB962C8B-B14F-4D97-AF65-F5344CB8AC3E}">
        <p14:creationId xmlns:p14="http://schemas.microsoft.com/office/powerpoint/2010/main" val="403783536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Other Important CMS Components</a:t>
            </a:r>
          </a:p>
        </p:txBody>
      </p:sp>
      <p:sp>
        <p:nvSpPr>
          <p:cNvPr id="3" name="Content Placeholder 2"/>
          <p:cNvSpPr>
            <a:spLocks noGrp="1"/>
          </p:cNvSpPr>
          <p:nvPr>
            <p:ph idx="1"/>
          </p:nvPr>
        </p:nvSpPr>
        <p:spPr/>
        <p:txBody>
          <a:bodyPr/>
          <a:lstStyle/>
          <a:p>
            <a:r>
              <a:rPr lang="en-US" dirty="0"/>
              <a:t>Headings</a:t>
            </a:r>
          </a:p>
          <a:p>
            <a:r>
              <a:rPr lang="en-US" dirty="0"/>
              <a:t>Tables &amp; Figures</a:t>
            </a:r>
          </a:p>
          <a:p>
            <a:r>
              <a:rPr lang="en-US" dirty="0"/>
              <a:t>In-Text Citations (for Author-Date style) </a:t>
            </a:r>
          </a:p>
          <a:p>
            <a:r>
              <a:rPr lang="en-US" dirty="0"/>
              <a:t>Footnotes (for Notes and Bibliography style)</a:t>
            </a:r>
          </a:p>
        </p:txBody>
      </p:sp>
    </p:spTree>
    <p:extLst>
      <p:ext uri="{BB962C8B-B14F-4D97-AF65-F5344CB8AC3E}">
        <p14:creationId xmlns:p14="http://schemas.microsoft.com/office/powerpoint/2010/main" val="393269291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Headings: Formatting</a:t>
            </a:r>
          </a:p>
        </p:txBody>
      </p:sp>
      <p:sp>
        <p:nvSpPr>
          <p:cNvPr id="3" name="Content Placeholder 2"/>
          <p:cNvSpPr>
            <a:spLocks noGrp="1"/>
          </p:cNvSpPr>
          <p:nvPr>
            <p:ph idx="1"/>
          </p:nvPr>
        </p:nvSpPr>
        <p:spPr/>
        <p:txBody>
          <a:bodyPr/>
          <a:lstStyle/>
          <a:p>
            <a:pPr marL="0" indent="0" algn="ctr">
              <a:buNone/>
            </a:pPr>
            <a:r>
              <a:rPr lang="en-US" b="1" dirty="0"/>
              <a:t>L1: Centered, Bold or Italic Type, Headline-Style Capitalization</a:t>
            </a:r>
          </a:p>
          <a:p>
            <a:pPr marL="0" indent="0" algn="ctr">
              <a:buNone/>
            </a:pPr>
            <a:r>
              <a:rPr lang="en-US" dirty="0"/>
              <a:t>L2: Centered, Regular Type, Headline-Style Capitalization</a:t>
            </a:r>
            <a:endParaRPr lang="en-US" b="1" dirty="0"/>
          </a:p>
          <a:p>
            <a:pPr marL="0" indent="0">
              <a:buNone/>
            </a:pPr>
            <a:r>
              <a:rPr lang="en-US" b="1" dirty="0"/>
              <a:t>L3: Flush Left, Bold or Italic Type, Headline-Style Capitalization</a:t>
            </a:r>
          </a:p>
          <a:p>
            <a:pPr marL="0" indent="0">
              <a:buNone/>
            </a:pPr>
            <a:r>
              <a:rPr lang="en-US" dirty="0"/>
              <a:t>L4: Flush left, roman type, sentence-style capitalization</a:t>
            </a:r>
          </a:p>
          <a:p>
            <a:pPr marL="0" indent="0">
              <a:buNone/>
            </a:pPr>
            <a:r>
              <a:rPr lang="en-US" b="1" dirty="0"/>
              <a:t>L5: Run in at beginning of paragraph (no blank line after), bold or italic type, sentence-style capitalization, terminal period.</a:t>
            </a:r>
          </a:p>
          <a:p>
            <a:pPr marL="0" indent="0">
              <a:buNone/>
            </a:pPr>
            <a:endParaRPr lang="en-US" dirty="0"/>
          </a:p>
        </p:txBody>
      </p:sp>
    </p:spTree>
    <p:extLst>
      <p:ext uri="{BB962C8B-B14F-4D97-AF65-F5344CB8AC3E}">
        <p14:creationId xmlns:p14="http://schemas.microsoft.com/office/powerpoint/2010/main" val="254759744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2520" y="982132"/>
            <a:ext cx="9601196" cy="1303867"/>
          </a:xfrm>
        </p:spPr>
        <p:txBody>
          <a:bodyPr/>
          <a:lstStyle/>
          <a:p>
            <a:r>
              <a:rPr lang="en-US" dirty="0"/>
              <a:t>Headings Example</a:t>
            </a: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479800" y="2781300"/>
            <a:ext cx="5232400" cy="2870200"/>
          </a:xfrm>
          <a:prstGeom prst="rect">
            <a:avLst/>
          </a:prstGeom>
          <a:ln>
            <a:noFill/>
          </a:ln>
          <a:effectLst>
            <a:outerShdw blurRad="292100" dist="139700" dir="2700000" algn="tl" rotWithShape="0">
              <a:srgbClr val="333333">
                <a:alpha val="65000"/>
              </a:srgbClr>
            </a:outerShdw>
          </a:effectLst>
        </p:spPr>
      </p:pic>
      <p:sp>
        <p:nvSpPr>
          <p:cNvPr id="5" name="TextBox 4"/>
          <p:cNvSpPr txBox="1"/>
          <p:nvPr/>
        </p:nvSpPr>
        <p:spPr>
          <a:xfrm>
            <a:off x="3479800" y="5651500"/>
            <a:ext cx="2198038" cy="307777"/>
          </a:xfrm>
          <a:prstGeom prst="rect">
            <a:avLst/>
          </a:prstGeom>
          <a:noFill/>
        </p:spPr>
        <p:txBody>
          <a:bodyPr wrap="none" rtlCol="0">
            <a:spAutoFit/>
          </a:bodyPr>
          <a:lstStyle/>
          <a:p>
            <a:r>
              <a:rPr lang="en-US" sz="1400" dirty="0"/>
              <a:t>Source: Clements et al. 2011.</a:t>
            </a:r>
          </a:p>
        </p:txBody>
      </p:sp>
    </p:spTree>
    <p:extLst>
      <p:ext uri="{BB962C8B-B14F-4D97-AF65-F5344CB8AC3E}">
        <p14:creationId xmlns:p14="http://schemas.microsoft.com/office/powerpoint/2010/main" val="214203687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Tables &amp; Figures</a:t>
            </a:r>
          </a:p>
        </p:txBody>
      </p:sp>
      <p:sp>
        <p:nvSpPr>
          <p:cNvPr id="3" name="Content Placeholder 2"/>
          <p:cNvSpPr>
            <a:spLocks noGrp="1"/>
          </p:cNvSpPr>
          <p:nvPr>
            <p:ph idx="1"/>
          </p:nvPr>
        </p:nvSpPr>
        <p:spPr>
          <a:xfrm>
            <a:off x="1295401" y="2556931"/>
            <a:ext cx="9601196" cy="3939562"/>
          </a:xfrm>
        </p:spPr>
        <p:txBody>
          <a:bodyPr>
            <a:normAutofit fontScale="92500" lnSpcReduction="20000"/>
          </a:bodyPr>
          <a:lstStyle/>
          <a:p>
            <a:r>
              <a:rPr lang="en-US" dirty="0"/>
              <a:t>Position tables and figures after the paragraph in which they’re described.</a:t>
            </a:r>
          </a:p>
          <a:p>
            <a:r>
              <a:rPr lang="en-US" dirty="0"/>
              <a:t>Cite the source of the table and figure information with a “source line” at the bottom of the table or figure.</a:t>
            </a:r>
          </a:p>
          <a:p>
            <a:pPr lvl="1"/>
            <a:r>
              <a:rPr lang="en-US" dirty="0"/>
              <a:t>Introduce citations with the word  “Source(s),” followed by a colon, and ended with a period.</a:t>
            </a:r>
          </a:p>
          <a:p>
            <a:pPr lvl="1"/>
            <a:r>
              <a:rPr lang="en-US" dirty="0"/>
              <a:t>No parentheses in citation</a:t>
            </a:r>
          </a:p>
          <a:p>
            <a:pPr lvl="1"/>
            <a:r>
              <a:rPr lang="en-US" dirty="0"/>
              <a:t>Give every table a number and a (short and descriptive) title flush left on the line above the table.</a:t>
            </a:r>
          </a:p>
          <a:p>
            <a:pPr lvl="1"/>
            <a:r>
              <a:rPr lang="en-US" dirty="0"/>
              <a:t>Give every figure a number and a caption flush left on the line below the figure.</a:t>
            </a:r>
          </a:p>
          <a:p>
            <a:pPr lvl="1"/>
            <a:r>
              <a:rPr lang="en-US" dirty="0"/>
              <a:t>Number tables and figures separately in the order you mention them in the text.</a:t>
            </a:r>
          </a:p>
          <a:p>
            <a:pPr lvl="2"/>
            <a:r>
              <a:rPr lang="en-US" dirty="0"/>
              <a:t>In the text, identify tables and figures by number (“in figure 3”) rather than by location (“below”).</a:t>
            </a:r>
          </a:p>
        </p:txBody>
      </p:sp>
    </p:spTree>
    <p:extLst>
      <p:ext uri="{BB962C8B-B14F-4D97-AF65-F5344CB8AC3E}">
        <p14:creationId xmlns:p14="http://schemas.microsoft.com/office/powerpoint/2010/main" val="288580673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Table Example</a:t>
            </a:r>
          </a:p>
        </p:txBody>
      </p:sp>
      <p:pic>
        <p:nvPicPr>
          <p:cNvPr id="2053" name="Picture 5"/>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481657" y="2790258"/>
            <a:ext cx="9204064" cy="2709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16" name="Straight Connector 15"/>
          <p:cNvCxnSpPr/>
          <p:nvPr/>
        </p:nvCxnSpPr>
        <p:spPr>
          <a:xfrm>
            <a:off x="10675090" y="3060626"/>
            <a:ext cx="0" cy="188196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5378829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Figure Example</a:t>
            </a:r>
          </a:p>
        </p:txBody>
      </p:sp>
      <p:pic>
        <p:nvPicPr>
          <p:cNvPr id="3076" name="Picture 4"/>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366730" y="2085975"/>
            <a:ext cx="5331436" cy="391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9314137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Author-Date Style </a:t>
            </a:r>
          </a:p>
        </p:txBody>
      </p:sp>
      <p:sp>
        <p:nvSpPr>
          <p:cNvPr id="3" name="Content Placeholder 2"/>
          <p:cNvSpPr>
            <a:spLocks noGrp="1"/>
          </p:cNvSpPr>
          <p:nvPr>
            <p:ph idx="1"/>
          </p:nvPr>
        </p:nvSpPr>
        <p:spPr/>
        <p:txBody>
          <a:bodyPr>
            <a:normAutofit/>
          </a:bodyPr>
          <a:lstStyle/>
          <a:p>
            <a:r>
              <a:rPr lang="en-US" dirty="0"/>
              <a:t>Used in physical, natural, and social sciences (if in history, refer to “Footnotes” slides)</a:t>
            </a:r>
          </a:p>
          <a:p>
            <a:r>
              <a:rPr lang="en-US" altLang="en-US" dirty="0"/>
              <a:t>Each time a source is used in the text, it must be cited in parentheses.</a:t>
            </a:r>
          </a:p>
          <a:p>
            <a:r>
              <a:rPr lang="en-US" altLang="en-US" dirty="0"/>
              <a:t>Parenthetical citation comprises the author’</a:t>
            </a:r>
            <a:r>
              <a:rPr lang="en-US" altLang="ja-JP" dirty="0"/>
              <a:t>s last name, the publication date, and the page number of the source, when applicable. </a:t>
            </a:r>
            <a:endParaRPr lang="en-US" altLang="en-US" dirty="0"/>
          </a:p>
          <a:p>
            <a:pPr indent="628650">
              <a:buFontTx/>
              <a:buNone/>
            </a:pPr>
            <a:r>
              <a:rPr lang="en-US" altLang="en-US" b="1" dirty="0">
                <a:latin typeface="Arial" panose="020B0604020202020204" pitchFamily="34" charset="0"/>
                <a:cs typeface="Arial" panose="020B0604020202020204" pitchFamily="34" charset="0"/>
              </a:rPr>
              <a:t>	</a:t>
            </a:r>
            <a:endParaRPr lang="en-US" dirty="0"/>
          </a:p>
        </p:txBody>
      </p:sp>
      <p:sp>
        <p:nvSpPr>
          <p:cNvPr id="4" name="TextBox 3"/>
          <p:cNvSpPr txBox="1"/>
          <p:nvPr/>
        </p:nvSpPr>
        <p:spPr>
          <a:xfrm>
            <a:off x="1933130" y="4707467"/>
            <a:ext cx="8325741" cy="1200329"/>
          </a:xfrm>
          <a:prstGeom prst="rect">
            <a:avLst/>
          </a:prstGeom>
          <a:noFill/>
          <a:ln>
            <a:noFill/>
          </a:ln>
          <a:effectLst>
            <a:outerShdw blurRad="50800" dist="38100" dir="2700000" algn="tl" rotWithShape="0">
              <a:prstClr val="black">
                <a:alpha val="40000"/>
              </a:prstClr>
            </a:outerShdw>
          </a:effectLst>
        </p:spPr>
        <p:txBody>
          <a:bodyPr wrap="none" rtlCol="0">
            <a:spAutoFit/>
          </a:bodyPr>
          <a:lstStyle/>
          <a:p>
            <a:r>
              <a:rPr lang="en-US" altLang="en-US" dirty="0">
                <a:latin typeface="Times New Roman" panose="02020603050405020304" pitchFamily="18" charset="0"/>
                <a:cs typeface="Times New Roman" panose="02020603050405020304" pitchFamily="18" charset="0"/>
              </a:rPr>
              <a:t>	Ultimately for Foucault, </a:t>
            </a:r>
            <a:r>
              <a:rPr lang="ja-JP" altLang="en-US" dirty="0">
                <a:latin typeface="Times New Roman" panose="02020603050405020304" pitchFamily="18" charset="0"/>
                <a:cs typeface="Times New Roman" panose="02020603050405020304" pitchFamily="18" charset="0"/>
              </a:rPr>
              <a:t>“</a:t>
            </a:r>
            <a:r>
              <a:rPr lang="en-US" altLang="ja-JP" dirty="0">
                <a:latin typeface="Times New Roman" panose="02020603050405020304" pitchFamily="18" charset="0"/>
                <a:cs typeface="Times New Roman" panose="02020603050405020304" pitchFamily="18" charset="0"/>
              </a:rPr>
              <a:t>Power was the great network of political relationships </a:t>
            </a:r>
            <a:br>
              <a:rPr lang="en-US" altLang="ja-JP" dirty="0">
                <a:latin typeface="Times New Roman" panose="02020603050405020304" pitchFamily="18" charset="0"/>
                <a:cs typeface="Times New Roman" panose="02020603050405020304" pitchFamily="18" charset="0"/>
              </a:rPr>
            </a:br>
            <a:r>
              <a:rPr lang="en-US" altLang="ja-JP" dirty="0">
                <a:latin typeface="Times New Roman" panose="02020603050405020304" pitchFamily="18" charset="0"/>
                <a:cs typeface="Times New Roman" panose="02020603050405020304" pitchFamily="18" charset="0"/>
              </a:rPr>
              <a:t>among all things,</a:t>
            </a:r>
            <a:r>
              <a:rPr lang="ja-JP" altLang="en-US" dirty="0">
                <a:latin typeface="Times New Roman" panose="02020603050405020304" pitchFamily="18" charset="0"/>
                <a:cs typeface="Times New Roman" panose="02020603050405020304" pitchFamily="18" charset="0"/>
              </a:rPr>
              <a:t>”</a:t>
            </a:r>
            <a:r>
              <a:rPr lang="en-US" altLang="ja-JP" dirty="0">
                <a:latin typeface="Times New Roman" panose="02020603050405020304" pitchFamily="18" charset="0"/>
                <a:cs typeface="Times New Roman" panose="02020603050405020304" pitchFamily="18" charset="0"/>
              </a:rPr>
              <a:t> (Thomas 2008, 153), and Foucault (1984a) represents a powerful </a:t>
            </a:r>
            <a:br>
              <a:rPr lang="en-US" altLang="ja-JP" dirty="0">
                <a:latin typeface="Times New Roman" panose="02020603050405020304" pitchFamily="18" charset="0"/>
                <a:cs typeface="Times New Roman" panose="02020603050405020304" pitchFamily="18" charset="0"/>
              </a:rPr>
            </a:br>
            <a:r>
              <a:rPr lang="en-US" altLang="ja-JP" dirty="0">
                <a:latin typeface="Times New Roman" panose="02020603050405020304" pitchFamily="18" charset="0"/>
                <a:cs typeface="Times New Roman" panose="02020603050405020304" pitchFamily="18" charset="0"/>
              </a:rPr>
              <a:t>figure in postmodern thought because he asserts that power is what produces our reality.</a:t>
            </a:r>
            <a:endParaRPr lang="en-US" altLang="en-US" dirty="0">
              <a:latin typeface="Times New Roman" panose="02020603050405020304" pitchFamily="18" charset="0"/>
              <a:cs typeface="Times New Roman" panose="02020603050405020304" pitchFamily="18" charset="0"/>
            </a:endParaRPr>
          </a:p>
          <a:p>
            <a:endParaRPr lang="en-US" dirty="0"/>
          </a:p>
        </p:txBody>
      </p:sp>
    </p:spTree>
    <p:extLst>
      <p:ext uri="{BB962C8B-B14F-4D97-AF65-F5344CB8AC3E}">
        <p14:creationId xmlns:p14="http://schemas.microsoft.com/office/powerpoint/2010/main" val="91025698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Author-Date: Parenthesis Placement</a:t>
            </a:r>
          </a:p>
        </p:txBody>
      </p:sp>
      <p:sp>
        <p:nvSpPr>
          <p:cNvPr id="3" name="Content Placeholder 2"/>
          <p:cNvSpPr>
            <a:spLocks noGrp="1"/>
          </p:cNvSpPr>
          <p:nvPr>
            <p:ph idx="1"/>
          </p:nvPr>
        </p:nvSpPr>
        <p:spPr/>
        <p:txBody>
          <a:bodyPr>
            <a:normAutofit/>
          </a:bodyPr>
          <a:lstStyle/>
          <a:p>
            <a:r>
              <a:rPr lang="en-US" dirty="0"/>
              <a:t>Author-Date style in CMS is similar to APA in-text citations in that if information that belongs in the parenthesis appears in the sentence’s lead-in phrase, it does not have to be repeated in the parenthesis at the end of the sentences. Here are a few examples:</a:t>
            </a:r>
          </a:p>
          <a:p>
            <a:pPr lvl="1"/>
            <a:r>
              <a:rPr lang="en-US" dirty="0"/>
              <a:t>In </a:t>
            </a:r>
            <a:r>
              <a:rPr lang="en-US" i="1" dirty="0"/>
              <a:t>Harry Potter and the Chamber of Secrets</a:t>
            </a:r>
            <a:r>
              <a:rPr lang="en-US" dirty="0"/>
              <a:t>, J. K. Rowling (1998) explains that “Harry had never experienced fear like this before” (122).</a:t>
            </a:r>
          </a:p>
          <a:p>
            <a:pPr lvl="2"/>
            <a:r>
              <a:rPr lang="en-US" dirty="0"/>
              <a:t>(The above quote is made up. Sorry Ms. Rowling!)</a:t>
            </a:r>
          </a:p>
          <a:p>
            <a:pPr lvl="1"/>
            <a:r>
              <a:rPr lang="en-US" dirty="0"/>
              <a:t>Sommers (2012) reasons that fear is an uncontrollable force (12-13).</a:t>
            </a:r>
          </a:p>
        </p:txBody>
      </p:sp>
    </p:spTree>
    <p:extLst>
      <p:ext uri="{BB962C8B-B14F-4D97-AF65-F5344CB8AC3E}">
        <p14:creationId xmlns:p14="http://schemas.microsoft.com/office/powerpoint/2010/main" val="224933276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Notes and Bibliography Style: Footnotes</a:t>
            </a:r>
          </a:p>
        </p:txBody>
      </p:sp>
      <p:sp>
        <p:nvSpPr>
          <p:cNvPr id="3" name="Content Placeholder 2"/>
          <p:cNvSpPr>
            <a:spLocks noGrp="1"/>
          </p:cNvSpPr>
          <p:nvPr>
            <p:ph idx="1"/>
          </p:nvPr>
        </p:nvSpPr>
        <p:spPr/>
        <p:txBody>
          <a:bodyPr/>
          <a:lstStyle/>
          <a:p>
            <a:r>
              <a:rPr lang="en-US" dirty="0"/>
              <a:t>Footnotes are used in the history field in place of in-text citations.</a:t>
            </a:r>
          </a:p>
          <a:p>
            <a:r>
              <a:rPr lang="en-US" dirty="0"/>
              <a:t>Footnotes appear at the bottom of each page in which one or more sources was/were cited.</a:t>
            </a:r>
          </a:p>
          <a:p>
            <a:r>
              <a:rPr lang="en-US" dirty="0"/>
              <a:t>Footnotes provide the same information that is listed in the Bibliography; however, this information is presented in a different order (examples are provided in upcoming slides).</a:t>
            </a:r>
          </a:p>
          <a:p>
            <a:endParaRPr lang="en-US" dirty="0"/>
          </a:p>
        </p:txBody>
      </p:sp>
    </p:spTree>
    <p:extLst>
      <p:ext uri="{BB962C8B-B14F-4D97-AF65-F5344CB8AC3E}">
        <p14:creationId xmlns:p14="http://schemas.microsoft.com/office/powerpoint/2010/main" val="399879525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Footnotes: In the Text</a:t>
            </a:r>
          </a:p>
        </p:txBody>
      </p:sp>
      <p:sp>
        <p:nvSpPr>
          <p:cNvPr id="3" name="Content Placeholder 2"/>
          <p:cNvSpPr>
            <a:spLocks noGrp="1"/>
          </p:cNvSpPr>
          <p:nvPr>
            <p:ph idx="1"/>
          </p:nvPr>
        </p:nvSpPr>
        <p:spPr>
          <a:xfrm>
            <a:off x="1295401" y="2556933"/>
            <a:ext cx="9601196" cy="2089208"/>
          </a:xfrm>
        </p:spPr>
        <p:txBody>
          <a:bodyPr>
            <a:normAutofit fontScale="92500"/>
          </a:bodyPr>
          <a:lstStyle/>
          <a:p>
            <a:r>
              <a:rPr lang="en-US" dirty="0"/>
              <a:t>Note numbers begin with “1” and follow consecutively throughout a given paper.</a:t>
            </a:r>
            <a:r>
              <a:rPr lang="en-US" b="1" dirty="0"/>
              <a:t> </a:t>
            </a:r>
            <a:endParaRPr lang="en-US" dirty="0"/>
          </a:p>
          <a:p>
            <a:r>
              <a:rPr lang="en-US" dirty="0"/>
              <a:t>Note numbers are superscripted.</a:t>
            </a:r>
            <a:r>
              <a:rPr lang="en-US" b="1" dirty="0"/>
              <a:t> </a:t>
            </a:r>
            <a:endParaRPr lang="en-US" dirty="0"/>
          </a:p>
          <a:p>
            <a:r>
              <a:rPr lang="en-US" dirty="0"/>
              <a:t>Note numbers are placed at the end of the clause or sentence to which they refer, after any and all punctuation.</a:t>
            </a:r>
            <a:r>
              <a:rPr lang="en-US" b="1" dirty="0"/>
              <a:t> </a:t>
            </a:r>
            <a:endParaRPr lang="en-US" dirty="0"/>
          </a:p>
          <a:p>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028319" y="4532665"/>
            <a:ext cx="5476875" cy="1343025"/>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5028319" y="5836355"/>
            <a:ext cx="1579278" cy="276999"/>
          </a:xfrm>
          <a:prstGeom prst="rect">
            <a:avLst/>
          </a:prstGeom>
          <a:noFill/>
        </p:spPr>
        <p:txBody>
          <a:bodyPr wrap="none" rtlCol="0">
            <a:spAutoFit/>
          </a:bodyPr>
          <a:lstStyle/>
          <a:p>
            <a:r>
              <a:rPr lang="en-US" sz="1200" dirty="0"/>
              <a:t>Source: Clements et al. </a:t>
            </a:r>
          </a:p>
        </p:txBody>
      </p:sp>
    </p:spTree>
    <p:extLst>
      <p:ext uri="{BB962C8B-B14F-4D97-AF65-F5344CB8AC3E}">
        <p14:creationId xmlns:p14="http://schemas.microsoft.com/office/powerpoint/2010/main" val="9430586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Basic Formatting</a:t>
            </a:r>
          </a:p>
        </p:txBody>
      </p:sp>
      <p:sp>
        <p:nvSpPr>
          <p:cNvPr id="3" name="Content Placeholder 2"/>
          <p:cNvSpPr>
            <a:spLocks noGrp="1"/>
          </p:cNvSpPr>
          <p:nvPr>
            <p:ph idx="1"/>
          </p:nvPr>
        </p:nvSpPr>
        <p:spPr>
          <a:xfrm>
            <a:off x="1295401" y="2556932"/>
            <a:ext cx="9601196" cy="3653368"/>
          </a:xfrm>
        </p:spPr>
        <p:txBody>
          <a:bodyPr>
            <a:normAutofit fontScale="92500" lnSpcReduction="20000"/>
          </a:bodyPr>
          <a:lstStyle/>
          <a:p>
            <a:r>
              <a:rPr lang="en-US" dirty="0"/>
              <a:t>Margins between 1” and 1.5”</a:t>
            </a:r>
          </a:p>
          <a:p>
            <a:r>
              <a:rPr lang="en-US" dirty="0"/>
              <a:t>Typeface should be readable, such as Times New Roman or Palatino</a:t>
            </a:r>
          </a:p>
          <a:p>
            <a:r>
              <a:rPr lang="en-US" dirty="0"/>
              <a:t>Font size should be no less than 10 pt. (preferably, 12 pt.)</a:t>
            </a:r>
          </a:p>
          <a:p>
            <a:r>
              <a:rPr lang="en-US" dirty="0"/>
              <a:t>Text should be consistently double-spaced (only exceptions: single-space block quotes, table titles, figure captions, and notes and bibliographies internally)</a:t>
            </a:r>
            <a:r>
              <a:rPr lang="en-US" b="1" dirty="0"/>
              <a:t> </a:t>
            </a:r>
            <a:endParaRPr lang="en-US" dirty="0"/>
          </a:p>
          <a:p>
            <a:r>
              <a:rPr lang="en-US" dirty="0"/>
              <a:t>Notes and bibliographies should be singled-spaced internally with an extra line space between each entry</a:t>
            </a:r>
          </a:p>
          <a:p>
            <a:r>
              <a:rPr lang="en-US" dirty="0"/>
              <a:t>Page numbers should begin in the header of the first page of text (not the title page) with Arabic number 1</a:t>
            </a:r>
            <a:r>
              <a:rPr lang="en-US" b="1" dirty="0"/>
              <a:t> </a:t>
            </a:r>
            <a:endParaRPr lang="en-US" dirty="0"/>
          </a:p>
          <a:p>
            <a:r>
              <a:rPr lang="en-US" dirty="0"/>
              <a:t>Subheadings should be used for longer papers.</a:t>
            </a:r>
            <a:r>
              <a:rPr lang="en-US" b="1" dirty="0"/>
              <a:t> </a:t>
            </a:r>
            <a:endParaRPr lang="en-US" dirty="0"/>
          </a:p>
        </p:txBody>
      </p:sp>
    </p:spTree>
    <p:extLst>
      <p:ext uri="{BB962C8B-B14F-4D97-AF65-F5344CB8AC3E}">
        <p14:creationId xmlns:p14="http://schemas.microsoft.com/office/powerpoint/2010/main" val="303300439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Footnotes: Formatting</a:t>
            </a:r>
          </a:p>
        </p:txBody>
      </p:sp>
      <p:sp>
        <p:nvSpPr>
          <p:cNvPr id="3" name="Content Placeholder 2"/>
          <p:cNvSpPr>
            <a:spLocks noGrp="1"/>
          </p:cNvSpPr>
          <p:nvPr>
            <p:ph idx="1"/>
          </p:nvPr>
        </p:nvSpPr>
        <p:spPr>
          <a:xfrm>
            <a:off x="1295401" y="2556932"/>
            <a:ext cx="9601196" cy="3701364"/>
          </a:xfrm>
        </p:spPr>
        <p:txBody>
          <a:bodyPr>
            <a:normAutofit fontScale="92500" lnSpcReduction="20000"/>
          </a:bodyPr>
          <a:lstStyle/>
          <a:p>
            <a:r>
              <a:rPr lang="en-US" dirty="0"/>
              <a:t>Note numbers are full-sized, not raised, and followed by a period (superscripting note numbers in the notes themselves is also acceptable).</a:t>
            </a:r>
            <a:r>
              <a:rPr lang="en-US" b="1" dirty="0"/>
              <a:t> </a:t>
            </a:r>
            <a:endParaRPr lang="en-US" dirty="0"/>
          </a:p>
          <a:p>
            <a:r>
              <a:rPr lang="en-US" dirty="0"/>
              <a:t>Indent footnotes just as you would a regular paragraph (first line indented .5” from the margin; subsequent lines formatted flush left).</a:t>
            </a:r>
          </a:p>
          <a:p>
            <a:r>
              <a:rPr lang="en-US" dirty="0"/>
              <a:t>Leave an extra line space between footnotes.</a:t>
            </a:r>
            <a:r>
              <a:rPr lang="en-US" b="1" dirty="0"/>
              <a:t> </a:t>
            </a:r>
            <a:endParaRPr lang="en-US" dirty="0"/>
          </a:p>
          <a:p>
            <a:r>
              <a:rPr lang="en-US" dirty="0"/>
              <a:t>Place commentary after documentation when a footnote contains both, separated by a period.</a:t>
            </a:r>
            <a:r>
              <a:rPr lang="en-US" b="1" dirty="0"/>
              <a:t> </a:t>
            </a:r>
            <a:endParaRPr lang="en-US" dirty="0"/>
          </a:p>
          <a:p>
            <a:pPr lvl="1"/>
            <a:r>
              <a:rPr lang="en-US" dirty="0"/>
              <a:t>In parenthetical citation, separate documentation from brief commentary with a semicolon (example on page 17 of the Author-Date sample paper).</a:t>
            </a:r>
            <a:r>
              <a:rPr lang="en-US" b="1" dirty="0"/>
              <a:t> </a:t>
            </a:r>
            <a:endParaRPr lang="en-US" dirty="0"/>
          </a:p>
          <a:p>
            <a:pPr lvl="1"/>
            <a:r>
              <a:rPr lang="en-US" dirty="0"/>
              <a:t>Do not repeat the hundreds digit in a page (so if you are citing information that you found ranging from pages 324 to 382 of a source, write it like this in your citation: 324-82)</a:t>
            </a:r>
          </a:p>
          <a:p>
            <a:endParaRPr lang="en-US" dirty="0"/>
          </a:p>
        </p:txBody>
      </p:sp>
    </p:spTree>
    <p:extLst>
      <p:ext uri="{BB962C8B-B14F-4D97-AF65-F5344CB8AC3E}">
        <p14:creationId xmlns:p14="http://schemas.microsoft.com/office/powerpoint/2010/main" val="353718847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tx1"/>
                </a:solidFill>
              </a:rPr>
              <a:t>Footnotes: Repeating a Footnote</a:t>
            </a:r>
          </a:p>
        </p:txBody>
      </p:sp>
      <p:sp>
        <p:nvSpPr>
          <p:cNvPr id="3" name="Content Placeholder 2"/>
          <p:cNvSpPr>
            <a:spLocks noGrp="1"/>
          </p:cNvSpPr>
          <p:nvPr>
            <p:ph idx="1"/>
          </p:nvPr>
        </p:nvSpPr>
        <p:spPr/>
        <p:txBody>
          <a:bodyPr>
            <a:normAutofit/>
          </a:bodyPr>
          <a:lstStyle/>
          <a:p>
            <a:r>
              <a:rPr lang="en-US" dirty="0">
                <a:solidFill>
                  <a:schemeClr val="tx1"/>
                </a:solidFill>
              </a:rPr>
              <a:t>Each time you cite a source that you have already cited, use a shortened citation.</a:t>
            </a:r>
          </a:p>
          <a:p>
            <a:pPr lvl="1"/>
            <a:r>
              <a:rPr lang="en-US" dirty="0">
                <a:solidFill>
                  <a:schemeClr val="tx1"/>
                </a:solidFill>
              </a:rPr>
              <a:t>For books, journal articles, or newspaper articles, use the author’s last name, shortened source title, and the page number</a:t>
            </a:r>
          </a:p>
          <a:p>
            <a:pPr lvl="2"/>
            <a:r>
              <a:rPr lang="en-US" dirty="0"/>
              <a:t>Grazer and Fishman, </a:t>
            </a:r>
            <a:r>
              <a:rPr lang="en-US" i="1" dirty="0"/>
              <a:t>Curious Mind</a:t>
            </a:r>
            <a:r>
              <a:rPr lang="en-US" dirty="0"/>
              <a:t>, 37.</a:t>
            </a:r>
            <a:endParaRPr lang="en-US" dirty="0">
              <a:solidFill>
                <a:schemeClr val="tx1"/>
              </a:solidFill>
            </a:endParaRPr>
          </a:p>
          <a:p>
            <a:pPr lvl="1"/>
            <a:r>
              <a:rPr lang="en-US" dirty="0">
                <a:solidFill>
                  <a:schemeClr val="tx1"/>
                </a:solidFill>
              </a:rPr>
              <a:t>For websites, use the author (or corporate author), if applicable, and then the article/website title (use only the website/article title if there is no author)</a:t>
            </a:r>
          </a:p>
          <a:p>
            <a:pPr lvl="2"/>
            <a:r>
              <a:rPr lang="en-US" dirty="0" err="1"/>
              <a:t>Bouman</a:t>
            </a:r>
            <a:r>
              <a:rPr lang="en-US" dirty="0"/>
              <a:t>, “Black Hole.”</a:t>
            </a:r>
            <a:endParaRPr lang="en-US" dirty="0">
              <a:solidFill>
                <a:schemeClr val="tx1"/>
              </a:solidFill>
            </a:endParaRPr>
          </a:p>
          <a:p>
            <a:pPr marL="914400" lvl="2" indent="0">
              <a:buNone/>
            </a:pPr>
            <a:endParaRPr lang="en-US" dirty="0">
              <a:solidFill>
                <a:schemeClr val="tx1"/>
              </a:solidFill>
            </a:endParaRPr>
          </a:p>
          <a:p>
            <a:pPr lvl="1"/>
            <a:endParaRPr lang="en-US" dirty="0">
              <a:solidFill>
                <a:schemeClr val="tx1"/>
              </a:solidFill>
            </a:endParaRPr>
          </a:p>
        </p:txBody>
      </p:sp>
    </p:spTree>
    <p:extLst>
      <p:ext uri="{BB962C8B-B14F-4D97-AF65-F5344CB8AC3E}">
        <p14:creationId xmlns:p14="http://schemas.microsoft.com/office/powerpoint/2010/main" val="323721946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Footnotes: Citation Examples</a:t>
            </a:r>
          </a:p>
        </p:txBody>
      </p:sp>
      <p:sp>
        <p:nvSpPr>
          <p:cNvPr id="3" name="Content Placeholder 2"/>
          <p:cNvSpPr>
            <a:spLocks noGrp="1"/>
          </p:cNvSpPr>
          <p:nvPr>
            <p:ph idx="1"/>
          </p:nvPr>
        </p:nvSpPr>
        <p:spPr>
          <a:xfrm>
            <a:off x="1295401" y="2556931"/>
            <a:ext cx="9601196" cy="3506117"/>
          </a:xfrm>
        </p:spPr>
        <p:txBody>
          <a:bodyPr>
            <a:normAutofit/>
          </a:bodyPr>
          <a:lstStyle/>
          <a:p>
            <a:r>
              <a:rPr lang="en-US" dirty="0"/>
              <a:t>On the next several slides, “N” represents the citations for footnotes, while “B” represents the citations for the corresponding citations as they would appear in the Bibliography.</a:t>
            </a:r>
          </a:p>
        </p:txBody>
      </p:sp>
    </p:spTree>
    <p:extLst>
      <p:ext uri="{BB962C8B-B14F-4D97-AF65-F5344CB8AC3E}">
        <p14:creationId xmlns:p14="http://schemas.microsoft.com/office/powerpoint/2010/main" val="243384898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 vs. (B): Books</a:t>
            </a:r>
          </a:p>
        </p:txBody>
      </p:sp>
      <p:sp>
        <p:nvSpPr>
          <p:cNvPr id="3" name="Content Placeholder 2"/>
          <p:cNvSpPr>
            <a:spLocks noGrp="1"/>
          </p:cNvSpPr>
          <p:nvPr>
            <p:ph idx="1"/>
          </p:nvPr>
        </p:nvSpPr>
        <p:spPr/>
        <p:txBody>
          <a:bodyPr>
            <a:normAutofit fontScale="70000" lnSpcReduction="20000"/>
          </a:bodyPr>
          <a:lstStyle/>
          <a:p>
            <a:r>
              <a:rPr lang="en-US" b="1" dirty="0"/>
              <a:t>Book by One Author</a:t>
            </a:r>
          </a:p>
          <a:p>
            <a:pPr lvl="1"/>
            <a:r>
              <a:rPr lang="en-US" dirty="0"/>
              <a:t>(N):</a:t>
            </a:r>
          </a:p>
          <a:p>
            <a:pPr marL="0" indent="0">
              <a:buNone/>
            </a:pPr>
            <a:r>
              <a:rPr lang="en-US" dirty="0"/>
              <a:t>	1. William Faulkner, </a:t>
            </a:r>
            <a:r>
              <a:rPr lang="en-US" i="1" dirty="0"/>
              <a:t>Absalom, Absalom!</a:t>
            </a:r>
            <a:r>
              <a:rPr lang="en-US" dirty="0"/>
              <a:t> (New York: Vintage Books, 1990), 271.</a:t>
            </a:r>
          </a:p>
          <a:p>
            <a:pPr lvl="1"/>
            <a:r>
              <a:rPr lang="en-US" dirty="0"/>
              <a:t>(B):</a:t>
            </a:r>
          </a:p>
          <a:p>
            <a:pPr marL="0" indent="0">
              <a:buNone/>
            </a:pPr>
            <a:r>
              <a:rPr lang="en-US" dirty="0"/>
              <a:t>Faulkner, William. </a:t>
            </a:r>
            <a:r>
              <a:rPr lang="en-US" i="1" dirty="0"/>
              <a:t>Absalom, Absalom!</a:t>
            </a:r>
            <a:r>
              <a:rPr lang="en-US" dirty="0"/>
              <a:t>. New York: Vintage Books, 1990.</a:t>
            </a:r>
          </a:p>
          <a:p>
            <a:r>
              <a:rPr lang="en-US" b="1" dirty="0"/>
              <a:t>Book by Multiple Authors</a:t>
            </a:r>
          </a:p>
          <a:p>
            <a:pPr lvl="1"/>
            <a:r>
              <a:rPr lang="en-US" dirty="0"/>
              <a:t>(N):</a:t>
            </a:r>
          </a:p>
          <a:p>
            <a:pPr marL="0" indent="0">
              <a:buNone/>
            </a:pPr>
            <a:r>
              <a:rPr lang="en-US" dirty="0"/>
              <a:t>	2. Scott Lash and John </a:t>
            </a:r>
            <a:r>
              <a:rPr lang="en-US" dirty="0" err="1"/>
              <a:t>Urry</a:t>
            </a:r>
            <a:r>
              <a:rPr lang="en-US" dirty="0"/>
              <a:t>, </a:t>
            </a:r>
            <a:r>
              <a:rPr lang="en-US" i="1" dirty="0"/>
              <a:t>Economies of Signs &amp; Space </a:t>
            </a:r>
            <a:r>
              <a:rPr lang="en-US" dirty="0"/>
              <a:t>(London: Sage Publications, 1994), 241-51.</a:t>
            </a:r>
          </a:p>
          <a:p>
            <a:pPr lvl="1"/>
            <a:r>
              <a:rPr lang="en-US" dirty="0"/>
              <a:t>(B):</a:t>
            </a:r>
          </a:p>
          <a:p>
            <a:pPr marL="0" indent="0">
              <a:buNone/>
            </a:pPr>
            <a:r>
              <a:rPr lang="en-US" dirty="0"/>
              <a:t>Lash, Scott, and John </a:t>
            </a:r>
            <a:r>
              <a:rPr lang="en-US" dirty="0" err="1"/>
              <a:t>Urry</a:t>
            </a:r>
            <a:r>
              <a:rPr lang="en-US" dirty="0"/>
              <a:t>. </a:t>
            </a:r>
            <a:r>
              <a:rPr lang="en-US" i="1" dirty="0"/>
              <a:t>Economies of Signs &amp; Space</a:t>
            </a:r>
            <a:r>
              <a:rPr lang="en-US" dirty="0"/>
              <a:t>. London: Sage Publications, 1994.</a:t>
            </a:r>
          </a:p>
        </p:txBody>
      </p:sp>
    </p:spTree>
    <p:extLst>
      <p:ext uri="{BB962C8B-B14F-4D97-AF65-F5344CB8AC3E}">
        <p14:creationId xmlns:p14="http://schemas.microsoft.com/office/powerpoint/2010/main" val="165716799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 vs. (B): Books, cont’d.</a:t>
            </a:r>
          </a:p>
        </p:txBody>
      </p:sp>
      <p:sp>
        <p:nvSpPr>
          <p:cNvPr id="3" name="Content Placeholder 2"/>
          <p:cNvSpPr>
            <a:spLocks noGrp="1"/>
          </p:cNvSpPr>
          <p:nvPr>
            <p:ph idx="1"/>
          </p:nvPr>
        </p:nvSpPr>
        <p:spPr>
          <a:xfrm>
            <a:off x="1295401" y="2446639"/>
            <a:ext cx="9601196" cy="3772930"/>
          </a:xfrm>
        </p:spPr>
        <p:txBody>
          <a:bodyPr>
            <a:normAutofit fontScale="62500" lnSpcReduction="20000"/>
          </a:bodyPr>
          <a:lstStyle/>
          <a:p>
            <a:r>
              <a:rPr lang="en-US" b="1" dirty="0"/>
              <a:t>Book with Author and Editor</a:t>
            </a:r>
          </a:p>
          <a:p>
            <a:pPr lvl="1"/>
            <a:r>
              <a:rPr lang="en-US" dirty="0"/>
              <a:t>(N):</a:t>
            </a:r>
          </a:p>
          <a:p>
            <a:pPr marL="0" indent="0">
              <a:buNone/>
            </a:pPr>
            <a:r>
              <a:rPr lang="en-US" dirty="0"/>
              <a:t>	3. Edward B. Tylor, </a:t>
            </a:r>
            <a:r>
              <a:rPr lang="en-US" i="1" dirty="0"/>
              <a:t>Researches into the Early Development of Mankind and the Development of Civilization</a:t>
            </a:r>
            <a:r>
              <a:rPr lang="en-US" dirty="0"/>
              <a:t>, ed. Paul </a:t>
            </a:r>
            <a:r>
              <a:rPr lang="en-US" dirty="0" err="1"/>
              <a:t>Bohannan</a:t>
            </a:r>
            <a:r>
              <a:rPr lang="en-US" dirty="0"/>
              <a:t> (Chicago: University of Chicago Press, 1964), 194.</a:t>
            </a:r>
          </a:p>
          <a:p>
            <a:pPr lvl="1"/>
            <a:r>
              <a:rPr lang="en-US" dirty="0"/>
              <a:t>(B):</a:t>
            </a:r>
          </a:p>
          <a:p>
            <a:pPr marL="0" indent="0">
              <a:buNone/>
            </a:pPr>
            <a:r>
              <a:rPr lang="en-US" dirty="0"/>
              <a:t>Tylor, Edward B. </a:t>
            </a:r>
            <a:r>
              <a:rPr lang="en-US" i="1" dirty="0"/>
              <a:t>Researches into the Early Development of Mankind and the Development of Civilization,</a:t>
            </a:r>
            <a:r>
              <a:rPr lang="en-US" dirty="0"/>
              <a:t> Edited by Paul </a:t>
            </a:r>
            <a:r>
              <a:rPr lang="en-US" dirty="0" err="1"/>
              <a:t>Bohannan</a:t>
            </a:r>
            <a:r>
              <a:rPr lang="en-US" dirty="0"/>
              <a:t>. 	Chicago: University of Chicago Press, 1964.</a:t>
            </a:r>
          </a:p>
          <a:p>
            <a:r>
              <a:rPr lang="en-US" b="1" dirty="0"/>
              <a:t>Article, Chapter, Essay, Short Story, etc., in an Edited Collection</a:t>
            </a:r>
            <a:endParaRPr lang="en-US" dirty="0"/>
          </a:p>
          <a:p>
            <a:pPr lvl="1"/>
            <a:r>
              <a:rPr lang="en-US" dirty="0"/>
              <a:t>(N):</a:t>
            </a:r>
          </a:p>
          <a:p>
            <a:pPr marL="0" indent="0">
              <a:buNone/>
            </a:pPr>
            <a:r>
              <a:rPr lang="en-US" dirty="0"/>
              <a:t>	4. Peter </a:t>
            </a:r>
            <a:r>
              <a:rPr lang="en-US" dirty="0" err="1"/>
              <a:t>Chilson</a:t>
            </a:r>
            <a:r>
              <a:rPr lang="en-US" dirty="0"/>
              <a:t>, "The Border," in </a:t>
            </a:r>
            <a:r>
              <a:rPr lang="en-US" i="1" dirty="0"/>
              <a:t>The Best American Travel Writing 2008</a:t>
            </a:r>
            <a:r>
              <a:rPr lang="en-US" dirty="0"/>
              <a:t>, ed. Anthony </a:t>
            </a:r>
            <a:r>
              <a:rPr lang="en-US" dirty="0" err="1"/>
              <a:t>Bourdain</a:t>
            </a:r>
            <a:r>
              <a:rPr lang="en-US" dirty="0"/>
              <a:t> (Boston: Houghton Mifflin Company, 2008), 46.</a:t>
            </a:r>
          </a:p>
          <a:p>
            <a:pPr lvl="1"/>
            <a:r>
              <a:rPr lang="en-US" dirty="0"/>
              <a:t>(B):</a:t>
            </a:r>
          </a:p>
          <a:p>
            <a:pPr marL="0" indent="0">
              <a:buNone/>
            </a:pPr>
            <a:r>
              <a:rPr lang="en-US" dirty="0" err="1"/>
              <a:t>Chilson</a:t>
            </a:r>
            <a:r>
              <a:rPr lang="en-US" dirty="0"/>
              <a:t>, Peter. "The Border." In </a:t>
            </a:r>
            <a:r>
              <a:rPr lang="en-US" i="1" dirty="0"/>
              <a:t>The Best American Travel Writing 2008</a:t>
            </a:r>
            <a:r>
              <a:rPr lang="en-US" dirty="0"/>
              <a:t>, edited by Anthony </a:t>
            </a:r>
            <a:r>
              <a:rPr lang="en-US" dirty="0" err="1"/>
              <a:t>Bourdain</a:t>
            </a:r>
            <a:r>
              <a:rPr lang="en-US" dirty="0"/>
              <a:t>, 44-51. Boston: Houghton 	Mifflin Company, 2008.</a:t>
            </a:r>
          </a:p>
        </p:txBody>
      </p:sp>
    </p:spTree>
    <p:extLst>
      <p:ext uri="{BB962C8B-B14F-4D97-AF65-F5344CB8AC3E}">
        <p14:creationId xmlns:p14="http://schemas.microsoft.com/office/powerpoint/2010/main" val="192342969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 vs. (B): Periodicals</a:t>
            </a:r>
          </a:p>
        </p:txBody>
      </p:sp>
      <p:sp>
        <p:nvSpPr>
          <p:cNvPr id="3" name="Content Placeholder 2"/>
          <p:cNvSpPr>
            <a:spLocks noGrp="1"/>
          </p:cNvSpPr>
          <p:nvPr>
            <p:ph idx="1"/>
          </p:nvPr>
        </p:nvSpPr>
        <p:spPr>
          <a:xfrm>
            <a:off x="1295401" y="2430163"/>
            <a:ext cx="9601196" cy="3591696"/>
          </a:xfrm>
        </p:spPr>
        <p:txBody>
          <a:bodyPr>
            <a:normAutofit fontScale="70000" lnSpcReduction="20000"/>
          </a:bodyPr>
          <a:lstStyle/>
          <a:p>
            <a:r>
              <a:rPr lang="en-US" b="1" dirty="0"/>
              <a:t>Article from an Electronic Journal</a:t>
            </a:r>
          </a:p>
          <a:p>
            <a:pPr lvl="1"/>
            <a:r>
              <a:rPr lang="en-US" dirty="0"/>
              <a:t>(N):</a:t>
            </a:r>
          </a:p>
          <a:p>
            <a:pPr marL="0" indent="0">
              <a:buNone/>
            </a:pPr>
            <a:r>
              <a:rPr lang="en-US" dirty="0"/>
              <a:t>	1. Henry E. Bent, “Professionalization of the Ph.D. Degree,” </a:t>
            </a:r>
            <a:r>
              <a:rPr lang="en-US" i="1" dirty="0"/>
              <a:t>College Composition and Communication</a:t>
            </a:r>
            <a:r>
              <a:rPr lang="en-US" dirty="0"/>
              <a:t> 58, no. 4 (2007): 141, accessed December 5, 2008, http://www.jstor.org/stable/1978286.</a:t>
            </a:r>
          </a:p>
          <a:p>
            <a:pPr lvl="1"/>
            <a:r>
              <a:rPr lang="en-US" dirty="0"/>
              <a:t>(B):</a:t>
            </a:r>
          </a:p>
          <a:p>
            <a:pPr marL="0" indent="0">
              <a:buNone/>
            </a:pPr>
            <a:r>
              <a:rPr lang="en-US" dirty="0"/>
              <a:t>Bent, Henry E. "Professionalization of the Ph.D. Degree.” </a:t>
            </a:r>
            <a:r>
              <a:rPr lang="en-US" i="1" dirty="0"/>
              <a:t>College Composition and Communication</a:t>
            </a:r>
            <a:r>
              <a:rPr lang="en-US" dirty="0"/>
              <a:t> 58, no. 4 (2007): 	0-145. Accessed December 5, 2008. http://www.jstor.org/ stable/1978286.</a:t>
            </a:r>
          </a:p>
          <a:p>
            <a:r>
              <a:rPr lang="en-US" b="1" dirty="0"/>
              <a:t>Article from an Online Magazine</a:t>
            </a:r>
          </a:p>
          <a:p>
            <a:pPr lvl="1"/>
            <a:r>
              <a:rPr lang="en-US" dirty="0"/>
              <a:t>(N):</a:t>
            </a:r>
          </a:p>
          <a:p>
            <a:pPr marL="0" indent="0">
              <a:buNone/>
            </a:pPr>
            <a:r>
              <a:rPr lang="en-US" dirty="0"/>
              <a:t>	1. Barron </a:t>
            </a:r>
            <a:r>
              <a:rPr lang="en-US" dirty="0" err="1"/>
              <a:t>YoungSmith</a:t>
            </a:r>
            <a:r>
              <a:rPr lang="en-US" dirty="0"/>
              <a:t>, Green Room, </a:t>
            </a:r>
            <a:r>
              <a:rPr lang="en-US" i="1" dirty="0"/>
              <a:t>Slate</a:t>
            </a:r>
            <a:r>
              <a:rPr lang="en-US" dirty="0"/>
              <a:t>, February 4, 2009, http://www.slate.com/id/2202431/.</a:t>
            </a:r>
          </a:p>
          <a:p>
            <a:pPr lvl="1"/>
            <a:r>
              <a:rPr lang="en-US" dirty="0"/>
              <a:t>(B):</a:t>
            </a:r>
          </a:p>
          <a:p>
            <a:pPr marL="0" indent="0">
              <a:buNone/>
            </a:pPr>
            <a:r>
              <a:rPr lang="en-US" dirty="0" err="1"/>
              <a:t>YoungSmith</a:t>
            </a:r>
            <a:r>
              <a:rPr lang="en-US" dirty="0"/>
              <a:t>, Barron. Green Room. </a:t>
            </a:r>
            <a:r>
              <a:rPr lang="en-US" i="1" dirty="0"/>
              <a:t>Slate</a:t>
            </a:r>
            <a:r>
              <a:rPr lang="en-US" dirty="0"/>
              <a:t>, February 4, 2009. http://www.slate.com/id/2202431/.</a:t>
            </a:r>
          </a:p>
        </p:txBody>
      </p:sp>
    </p:spTree>
    <p:extLst>
      <p:ext uri="{BB962C8B-B14F-4D97-AF65-F5344CB8AC3E}">
        <p14:creationId xmlns:p14="http://schemas.microsoft.com/office/powerpoint/2010/main" val="109260660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 vs. (B): Periodicals, cont’d.</a:t>
            </a:r>
          </a:p>
        </p:txBody>
      </p:sp>
      <p:sp>
        <p:nvSpPr>
          <p:cNvPr id="3" name="Content Placeholder 2"/>
          <p:cNvSpPr>
            <a:spLocks noGrp="1"/>
          </p:cNvSpPr>
          <p:nvPr>
            <p:ph idx="1"/>
          </p:nvPr>
        </p:nvSpPr>
        <p:spPr>
          <a:xfrm>
            <a:off x="1295401" y="2556931"/>
            <a:ext cx="9601196" cy="3374311"/>
          </a:xfrm>
        </p:spPr>
        <p:txBody>
          <a:bodyPr>
            <a:normAutofit fontScale="70000" lnSpcReduction="20000"/>
          </a:bodyPr>
          <a:lstStyle/>
          <a:p>
            <a:r>
              <a:rPr lang="en-US" b="1" dirty="0"/>
              <a:t>Article from a Print Magazine</a:t>
            </a:r>
          </a:p>
          <a:p>
            <a:pPr lvl="1"/>
            <a:r>
              <a:rPr lang="en-US" dirty="0"/>
              <a:t>(N):</a:t>
            </a:r>
          </a:p>
          <a:p>
            <a:pPr marL="0" indent="0">
              <a:buNone/>
            </a:pPr>
            <a:r>
              <a:rPr lang="en-US" dirty="0"/>
              <a:t>	1. Emily </a:t>
            </a:r>
            <a:r>
              <a:rPr lang="en-US" dirty="0" err="1"/>
              <a:t>Macel</a:t>
            </a:r>
            <a:r>
              <a:rPr lang="en-US" dirty="0"/>
              <a:t>, “Beijing’s Modern Movement,” </a:t>
            </a:r>
            <a:r>
              <a:rPr lang="en-US" i="1" dirty="0"/>
              <a:t>Dance Magazine</a:t>
            </a:r>
            <a:r>
              <a:rPr lang="en-US" dirty="0"/>
              <a:t>, February 2009, 35.</a:t>
            </a:r>
          </a:p>
          <a:p>
            <a:pPr lvl="1"/>
            <a:r>
              <a:rPr lang="en-US" dirty="0"/>
              <a:t>(B):</a:t>
            </a:r>
          </a:p>
          <a:p>
            <a:pPr marL="0" indent="0">
              <a:buNone/>
            </a:pPr>
            <a:r>
              <a:rPr lang="en-US" dirty="0" err="1"/>
              <a:t>Macel</a:t>
            </a:r>
            <a:r>
              <a:rPr lang="en-US" dirty="0"/>
              <a:t>, Emily. “Beijing’s Modern Movement.” </a:t>
            </a:r>
            <a:r>
              <a:rPr lang="en-US" i="1" dirty="0"/>
              <a:t>Dance Magazine</a:t>
            </a:r>
            <a:r>
              <a:rPr lang="en-US" dirty="0"/>
              <a:t>, February 2009.</a:t>
            </a:r>
          </a:p>
          <a:p>
            <a:r>
              <a:rPr lang="en-US" b="1" dirty="0"/>
              <a:t>Article from a Newspaper</a:t>
            </a:r>
          </a:p>
          <a:p>
            <a:pPr lvl="1"/>
            <a:r>
              <a:rPr lang="en-US" dirty="0"/>
              <a:t>(N):</a:t>
            </a:r>
          </a:p>
          <a:p>
            <a:pPr marL="0" indent="0">
              <a:buNone/>
            </a:pPr>
            <a:r>
              <a:rPr lang="en-US" dirty="0"/>
              <a:t>	1. Nisha </a:t>
            </a:r>
            <a:r>
              <a:rPr lang="en-US" dirty="0" err="1"/>
              <a:t>Deo</a:t>
            </a:r>
            <a:r>
              <a:rPr lang="en-US" dirty="0"/>
              <a:t>, “Visiting Professor Lectures on Photographer,” </a:t>
            </a:r>
            <a:r>
              <a:rPr lang="en-US" i="1" dirty="0"/>
              <a:t>Exponent</a:t>
            </a:r>
            <a:r>
              <a:rPr lang="en-US" dirty="0"/>
              <a:t> (West Lafayette, IN), Feb. 13, 2009.</a:t>
            </a:r>
          </a:p>
          <a:p>
            <a:pPr lvl="1"/>
            <a:r>
              <a:rPr lang="en-US" dirty="0"/>
              <a:t>(B):</a:t>
            </a:r>
          </a:p>
          <a:p>
            <a:pPr marL="0" indent="0">
              <a:buNone/>
            </a:pPr>
            <a:r>
              <a:rPr lang="en-US" dirty="0" err="1"/>
              <a:t>Deo</a:t>
            </a:r>
            <a:r>
              <a:rPr lang="en-US" dirty="0"/>
              <a:t>, Nisha. “Visiting Professor Lectures on Photographer.” </a:t>
            </a:r>
            <a:r>
              <a:rPr lang="en-US" i="1" dirty="0"/>
              <a:t>Exponent</a:t>
            </a:r>
            <a:r>
              <a:rPr lang="en-US" dirty="0"/>
              <a:t> (West Lafayette, IN), Feb. 13, 2009.</a:t>
            </a:r>
          </a:p>
        </p:txBody>
      </p:sp>
    </p:spTree>
    <p:extLst>
      <p:ext uri="{BB962C8B-B14F-4D97-AF65-F5344CB8AC3E}">
        <p14:creationId xmlns:p14="http://schemas.microsoft.com/office/powerpoint/2010/main" val="243556606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 vs. (B): Other Sources</a:t>
            </a:r>
          </a:p>
        </p:txBody>
      </p:sp>
      <p:sp>
        <p:nvSpPr>
          <p:cNvPr id="3" name="Content Placeholder 2"/>
          <p:cNvSpPr>
            <a:spLocks noGrp="1"/>
          </p:cNvSpPr>
          <p:nvPr>
            <p:ph idx="1"/>
          </p:nvPr>
        </p:nvSpPr>
        <p:spPr/>
        <p:txBody>
          <a:bodyPr>
            <a:normAutofit/>
          </a:bodyPr>
          <a:lstStyle/>
          <a:p>
            <a:r>
              <a:rPr lang="en-US" b="1" dirty="0"/>
              <a:t>Blog Entry</a:t>
            </a:r>
          </a:p>
          <a:p>
            <a:pPr lvl="1"/>
            <a:r>
              <a:rPr lang="en-US" dirty="0"/>
              <a:t>(N):</a:t>
            </a:r>
          </a:p>
          <a:p>
            <a:pPr marL="0" indent="0">
              <a:buNone/>
            </a:pPr>
            <a:r>
              <a:rPr lang="en-US" dirty="0"/>
              <a:t>	1. Emily </a:t>
            </a:r>
            <a:r>
              <a:rPr lang="en-US" dirty="0" err="1"/>
              <a:t>Macel</a:t>
            </a:r>
            <a:r>
              <a:rPr lang="en-US" dirty="0"/>
              <a:t>, “Beijing’s Modern Movement,” </a:t>
            </a:r>
            <a:r>
              <a:rPr lang="en-US" i="1" dirty="0"/>
              <a:t>Dance Magazine</a:t>
            </a:r>
            <a:r>
              <a:rPr lang="en-US" dirty="0"/>
              <a:t>, February 2009, 35.</a:t>
            </a:r>
          </a:p>
          <a:p>
            <a:pPr lvl="1"/>
            <a:r>
              <a:rPr lang="en-US" dirty="0"/>
              <a:t>(B):</a:t>
            </a:r>
          </a:p>
          <a:p>
            <a:pPr marL="0" indent="0">
              <a:buNone/>
            </a:pPr>
            <a:r>
              <a:rPr lang="en-US" dirty="0" err="1"/>
              <a:t>Macel</a:t>
            </a:r>
            <a:r>
              <a:rPr lang="en-US" dirty="0"/>
              <a:t>, Emily. “Beijing’s Modern Movement.” </a:t>
            </a:r>
            <a:r>
              <a:rPr lang="en-US" i="1" dirty="0"/>
              <a:t>Dance Magazine</a:t>
            </a:r>
            <a:r>
              <a:rPr lang="en-US" dirty="0"/>
              <a:t>, February 2009.</a:t>
            </a:r>
          </a:p>
        </p:txBody>
      </p:sp>
    </p:spTree>
    <p:extLst>
      <p:ext uri="{BB962C8B-B14F-4D97-AF65-F5344CB8AC3E}">
        <p14:creationId xmlns:p14="http://schemas.microsoft.com/office/powerpoint/2010/main" val="372089970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Resources</a:t>
            </a:r>
          </a:p>
        </p:txBody>
      </p:sp>
      <p:sp>
        <p:nvSpPr>
          <p:cNvPr id="3" name="Content Placeholder 2"/>
          <p:cNvSpPr>
            <a:spLocks noGrp="1"/>
          </p:cNvSpPr>
          <p:nvPr>
            <p:ph idx="1"/>
          </p:nvPr>
        </p:nvSpPr>
        <p:spPr/>
        <p:txBody>
          <a:bodyPr/>
          <a:lstStyle/>
          <a:p>
            <a:r>
              <a:rPr lang="en-US" dirty="0">
                <a:hlinkClick r:id="rId2"/>
              </a:rPr>
              <a:t>The Purdue OWL’s Chicago Manual of Style Guide</a:t>
            </a:r>
            <a:endParaRPr lang="en-US" dirty="0"/>
          </a:p>
          <a:p>
            <a:r>
              <a:rPr lang="en-US" dirty="0">
                <a:hlinkClick r:id="rId3"/>
              </a:rPr>
              <a:t>The Chicago Manual of Style, 16</a:t>
            </a:r>
            <a:r>
              <a:rPr lang="en-US" baseline="30000" dirty="0">
                <a:hlinkClick r:id="rId3"/>
              </a:rPr>
              <a:t>th</a:t>
            </a:r>
            <a:r>
              <a:rPr lang="en-US" dirty="0">
                <a:hlinkClick r:id="rId3"/>
              </a:rPr>
              <a:t> Edition</a:t>
            </a:r>
            <a:r>
              <a:rPr lang="en-US" dirty="0"/>
              <a:t> (some content requires subscription)</a:t>
            </a:r>
          </a:p>
          <a:p>
            <a:r>
              <a:rPr lang="en-US" dirty="0"/>
              <a:t>The Writing Center @ PSU!!</a:t>
            </a:r>
          </a:p>
        </p:txBody>
      </p:sp>
    </p:spTree>
    <p:extLst>
      <p:ext uri="{BB962C8B-B14F-4D97-AF65-F5344CB8AC3E}">
        <p14:creationId xmlns:p14="http://schemas.microsoft.com/office/powerpoint/2010/main" val="229977799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Bibliography</a:t>
            </a:r>
          </a:p>
        </p:txBody>
      </p:sp>
      <p:sp>
        <p:nvSpPr>
          <p:cNvPr id="3" name="Content Placeholder 2"/>
          <p:cNvSpPr>
            <a:spLocks noGrp="1"/>
          </p:cNvSpPr>
          <p:nvPr>
            <p:ph idx="1"/>
          </p:nvPr>
        </p:nvSpPr>
        <p:spPr/>
        <p:txBody>
          <a:bodyPr/>
          <a:lstStyle/>
          <a:p>
            <a:pPr marL="0" indent="0">
              <a:buNone/>
            </a:pPr>
            <a:r>
              <a:rPr lang="en-US" dirty="0"/>
              <a:t>Clements, Jessica, Elizabeth </a:t>
            </a:r>
            <a:r>
              <a:rPr lang="en-US" dirty="0" err="1"/>
              <a:t>Angeli</a:t>
            </a:r>
            <a:r>
              <a:rPr lang="en-US" dirty="0"/>
              <a:t>, Karen Schiller, S. C. Gooch, Laurie </a:t>
            </a:r>
            <a:r>
              <a:rPr lang="en-US" dirty="0" err="1"/>
              <a:t>Pinkert</a:t>
            </a:r>
            <a:r>
              <a:rPr lang="en-US" dirty="0"/>
              <a:t>, 	and Allen </a:t>
            </a:r>
            <a:r>
              <a:rPr lang="en-US" dirty="0" err="1"/>
              <a:t>Brizee</a:t>
            </a:r>
            <a:r>
              <a:rPr lang="en-US" dirty="0"/>
              <a:t>. “General Format.” </a:t>
            </a:r>
            <a:r>
              <a:rPr lang="en-US" i="1" dirty="0"/>
              <a:t>The Purdue OWL</a:t>
            </a:r>
            <a:r>
              <a:rPr lang="en-US" dirty="0"/>
              <a:t>. October 12, 2011. 	http://owl.english.purdue.edu/owl/resource/717/13/.</a:t>
            </a:r>
          </a:p>
        </p:txBody>
      </p:sp>
    </p:spTree>
    <p:extLst>
      <p:ext uri="{BB962C8B-B14F-4D97-AF65-F5344CB8AC3E}">
        <p14:creationId xmlns:p14="http://schemas.microsoft.com/office/powerpoint/2010/main" val="11100425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Sample CMS Author-Date Style Paper</a:t>
            </a:r>
          </a:p>
        </p:txBody>
      </p:sp>
      <p:sp>
        <p:nvSpPr>
          <p:cNvPr id="3" name="Content Placeholder 2"/>
          <p:cNvSpPr>
            <a:spLocks noGrp="1"/>
          </p:cNvSpPr>
          <p:nvPr>
            <p:ph idx="1"/>
          </p:nvPr>
        </p:nvSpPr>
        <p:spPr/>
        <p:txBody>
          <a:bodyPr/>
          <a:lstStyle/>
          <a:p>
            <a:r>
              <a:rPr lang="en-US" dirty="0"/>
              <a:t>The link below leads to an example essay written in CMS, Author-Date style (meaning in-text citations are used as opposed to footnotes). As you look through this PowerPoint, use the example essay for reference.</a:t>
            </a:r>
            <a:endParaRPr lang="en-US" dirty="0">
              <a:hlinkClick r:id="rId2"/>
            </a:endParaRPr>
          </a:p>
          <a:p>
            <a:pPr lvl="1"/>
            <a:r>
              <a:rPr lang="en-US" dirty="0">
                <a:hlinkClick r:id="rId3"/>
              </a:rPr>
              <a:t>https://owl.english.purdue.edu/media/pdf/1300990757_717.pdf</a:t>
            </a:r>
            <a:endParaRPr lang="en-US" dirty="0"/>
          </a:p>
        </p:txBody>
      </p:sp>
    </p:spTree>
    <p:extLst>
      <p:ext uri="{BB962C8B-B14F-4D97-AF65-F5344CB8AC3E}">
        <p14:creationId xmlns:p14="http://schemas.microsoft.com/office/powerpoint/2010/main" val="5104667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Sample CMS Notes &amp; Bibliography Style Paper</a:t>
            </a:r>
          </a:p>
        </p:txBody>
      </p:sp>
      <p:sp>
        <p:nvSpPr>
          <p:cNvPr id="3" name="Content Placeholder 2"/>
          <p:cNvSpPr>
            <a:spLocks noGrp="1"/>
          </p:cNvSpPr>
          <p:nvPr>
            <p:ph idx="1"/>
          </p:nvPr>
        </p:nvSpPr>
        <p:spPr/>
        <p:txBody>
          <a:bodyPr/>
          <a:lstStyle/>
          <a:p>
            <a:r>
              <a:rPr lang="en-US" dirty="0"/>
              <a:t>The link below leads to an example essay written in CMS, Notes and Bibliography style (meaning footnotes are used as opposed to in-text citations). As you look through this PowerPoint, use the example essay for reference.</a:t>
            </a:r>
            <a:endParaRPr lang="en-US" dirty="0">
              <a:hlinkClick r:id="rId2"/>
            </a:endParaRPr>
          </a:p>
          <a:p>
            <a:r>
              <a:rPr lang="en-US" dirty="0">
                <a:hlinkClick r:id="rId2"/>
              </a:rPr>
              <a:t>https://owl.english.purdue.edu/media/pdf/1300991022_717.pdf</a:t>
            </a:r>
            <a:endParaRPr lang="en-US" dirty="0"/>
          </a:p>
          <a:p>
            <a:endParaRPr lang="en-US" dirty="0"/>
          </a:p>
        </p:txBody>
      </p:sp>
    </p:spTree>
    <p:extLst>
      <p:ext uri="{BB962C8B-B14F-4D97-AF65-F5344CB8AC3E}">
        <p14:creationId xmlns:p14="http://schemas.microsoft.com/office/powerpoint/2010/main" val="23243026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Major Paper Sections</a:t>
            </a:r>
          </a:p>
        </p:txBody>
      </p:sp>
      <p:sp>
        <p:nvSpPr>
          <p:cNvPr id="3" name="Content Placeholder 2"/>
          <p:cNvSpPr>
            <a:spLocks noGrp="1"/>
          </p:cNvSpPr>
          <p:nvPr>
            <p:ph idx="1"/>
          </p:nvPr>
        </p:nvSpPr>
        <p:spPr/>
        <p:txBody>
          <a:bodyPr>
            <a:normAutofit/>
          </a:bodyPr>
          <a:lstStyle/>
          <a:p>
            <a:r>
              <a:rPr lang="en-US" dirty="0"/>
              <a:t>Title Page</a:t>
            </a:r>
          </a:p>
          <a:p>
            <a:r>
              <a:rPr lang="en-US" dirty="0"/>
              <a:t>Main Body</a:t>
            </a:r>
          </a:p>
          <a:p>
            <a:r>
              <a:rPr lang="en-US" dirty="0"/>
              <a:t>References</a:t>
            </a:r>
          </a:p>
        </p:txBody>
      </p:sp>
    </p:spTree>
    <p:extLst>
      <p:ext uri="{BB962C8B-B14F-4D97-AF65-F5344CB8AC3E}">
        <p14:creationId xmlns:p14="http://schemas.microsoft.com/office/powerpoint/2010/main" val="13334473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Title Page</a:t>
            </a:r>
          </a:p>
        </p:txBody>
      </p:sp>
      <p:sp>
        <p:nvSpPr>
          <p:cNvPr id="3" name="Content Placeholder 2"/>
          <p:cNvSpPr>
            <a:spLocks noGrp="1"/>
          </p:cNvSpPr>
          <p:nvPr>
            <p:ph idx="1"/>
          </p:nvPr>
        </p:nvSpPr>
        <p:spPr/>
        <p:txBody>
          <a:bodyPr/>
          <a:lstStyle/>
          <a:p>
            <a:r>
              <a:rPr lang="en-US" dirty="0"/>
              <a:t>The title should be centered a third of the way down the page.</a:t>
            </a:r>
            <a:r>
              <a:rPr lang="en-US" b="1" dirty="0"/>
              <a:t> </a:t>
            </a:r>
            <a:endParaRPr lang="en-US" dirty="0"/>
          </a:p>
          <a:p>
            <a:r>
              <a:rPr lang="en-US" dirty="0"/>
              <a:t>Your name and class information should follow several lines later.</a:t>
            </a:r>
            <a:r>
              <a:rPr lang="en-US" b="1" dirty="0"/>
              <a:t> </a:t>
            </a:r>
            <a:endParaRPr lang="en-US" dirty="0"/>
          </a:p>
          <a:p>
            <a:r>
              <a:rPr lang="en-US" dirty="0"/>
              <a:t>For subtitles, end the title line with a colon and place the subtitle on the line below the title.</a:t>
            </a:r>
          </a:p>
          <a:p>
            <a:endParaRPr lang="en-US" dirty="0"/>
          </a:p>
        </p:txBody>
      </p:sp>
    </p:spTree>
    <p:extLst>
      <p:ext uri="{BB962C8B-B14F-4D97-AF65-F5344CB8AC3E}">
        <p14:creationId xmlns:p14="http://schemas.microsoft.com/office/powerpoint/2010/main" val="7013491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06194" y="694062"/>
            <a:ext cx="4684617" cy="5447229"/>
          </a:xfrm>
          <a:prstGeom prst="rect">
            <a:avLst/>
          </a:prstGeom>
          <a:ln>
            <a:noFill/>
          </a:ln>
          <a:effectLst>
            <a:outerShdw blurRad="292100" dist="139700" dir="2700000" algn="tl" rotWithShape="0">
              <a:srgbClr val="333333">
                <a:alpha val="65000"/>
              </a:srgbClr>
            </a:outerShdw>
          </a:effectLst>
        </p:spPr>
      </p:pic>
      <p:sp>
        <p:nvSpPr>
          <p:cNvPr id="5" name="TextBox 4"/>
          <p:cNvSpPr txBox="1"/>
          <p:nvPr/>
        </p:nvSpPr>
        <p:spPr>
          <a:xfrm>
            <a:off x="6852492" y="2258457"/>
            <a:ext cx="596638" cy="369332"/>
          </a:xfrm>
          <a:prstGeom prst="rect">
            <a:avLst/>
          </a:prstGeom>
          <a:noFill/>
        </p:spPr>
        <p:txBody>
          <a:bodyPr wrap="none" rtlCol="0">
            <a:spAutoFit/>
          </a:bodyPr>
          <a:lstStyle/>
          <a:p>
            <a:r>
              <a:rPr lang="en-US" dirty="0"/>
              <a:t>Title</a:t>
            </a:r>
          </a:p>
        </p:txBody>
      </p:sp>
      <p:sp>
        <p:nvSpPr>
          <p:cNvPr id="6" name="TextBox 5"/>
          <p:cNvSpPr txBox="1"/>
          <p:nvPr/>
        </p:nvSpPr>
        <p:spPr>
          <a:xfrm>
            <a:off x="6852492" y="4054207"/>
            <a:ext cx="3330464" cy="369332"/>
          </a:xfrm>
          <a:prstGeom prst="rect">
            <a:avLst/>
          </a:prstGeom>
          <a:noFill/>
        </p:spPr>
        <p:txBody>
          <a:bodyPr wrap="none" rtlCol="0">
            <a:spAutoFit/>
          </a:bodyPr>
          <a:lstStyle/>
          <a:p>
            <a:r>
              <a:rPr lang="en-US" dirty="0"/>
              <a:t>Your name and course information</a:t>
            </a:r>
          </a:p>
        </p:txBody>
      </p:sp>
      <p:cxnSp>
        <p:nvCxnSpPr>
          <p:cNvPr id="10" name="Straight Arrow Connector 9"/>
          <p:cNvCxnSpPr/>
          <p:nvPr/>
        </p:nvCxnSpPr>
        <p:spPr>
          <a:xfrm flipH="1">
            <a:off x="4979625" y="2443123"/>
            <a:ext cx="1872867" cy="2621"/>
          </a:xfrm>
          <a:prstGeom prst="straightConnector1">
            <a:avLst/>
          </a:prstGeom>
          <a:ln>
            <a:solidFill>
              <a:schemeClr val="accent3">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a:stCxn id="6" idx="1"/>
          </p:cNvCxnSpPr>
          <p:nvPr/>
        </p:nvCxnSpPr>
        <p:spPr>
          <a:xfrm flipH="1">
            <a:off x="4702369" y="4238873"/>
            <a:ext cx="2150123" cy="1310"/>
          </a:xfrm>
          <a:prstGeom prst="straightConnector1">
            <a:avLst/>
          </a:prstGeom>
          <a:ln>
            <a:solidFill>
              <a:schemeClr val="accent3">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5" name="TextBox 14"/>
          <p:cNvSpPr txBox="1"/>
          <p:nvPr/>
        </p:nvSpPr>
        <p:spPr>
          <a:xfrm>
            <a:off x="1206194" y="6093814"/>
            <a:ext cx="1901483" cy="276999"/>
          </a:xfrm>
          <a:prstGeom prst="rect">
            <a:avLst/>
          </a:prstGeom>
          <a:noFill/>
        </p:spPr>
        <p:txBody>
          <a:bodyPr wrap="none" rtlCol="0">
            <a:spAutoFit/>
          </a:bodyPr>
          <a:lstStyle/>
          <a:p>
            <a:r>
              <a:rPr lang="en-US" sz="1200" dirty="0"/>
              <a:t>Source: Clements et al. 2011.</a:t>
            </a:r>
          </a:p>
        </p:txBody>
      </p:sp>
    </p:spTree>
    <p:extLst>
      <p:ext uri="{BB962C8B-B14F-4D97-AF65-F5344CB8AC3E}">
        <p14:creationId xmlns:p14="http://schemas.microsoft.com/office/powerpoint/2010/main" val="20335217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Main Body: Capitalization and Titles</a:t>
            </a:r>
          </a:p>
        </p:txBody>
      </p:sp>
      <p:sp>
        <p:nvSpPr>
          <p:cNvPr id="3" name="Content Placeholder 2"/>
          <p:cNvSpPr>
            <a:spLocks noGrp="1"/>
          </p:cNvSpPr>
          <p:nvPr>
            <p:ph idx="1"/>
          </p:nvPr>
        </p:nvSpPr>
        <p:spPr/>
        <p:txBody>
          <a:bodyPr>
            <a:normAutofit fontScale="92500" lnSpcReduction="10000"/>
          </a:bodyPr>
          <a:lstStyle/>
          <a:p>
            <a:r>
              <a:rPr lang="en-US" dirty="0"/>
              <a:t>Capitalize titles in text, notes, and bibliographies in “headline style”</a:t>
            </a:r>
          </a:p>
          <a:p>
            <a:r>
              <a:rPr lang="en-US" dirty="0"/>
              <a:t>Treat titles in the text as well as in notes and bibliographies with quotation marks or italics based on the type of work they name.</a:t>
            </a:r>
            <a:r>
              <a:rPr lang="en-US" b="1" dirty="0"/>
              <a:t> </a:t>
            </a:r>
            <a:endParaRPr lang="en-US" dirty="0"/>
          </a:p>
          <a:p>
            <a:pPr lvl="1"/>
            <a:r>
              <a:rPr lang="en-US" i="1" dirty="0"/>
              <a:t>Titles of Larger Works: Books or Periodical Titles</a:t>
            </a:r>
            <a:r>
              <a:rPr lang="en-US" b="1" dirty="0"/>
              <a:t> </a:t>
            </a:r>
            <a:endParaRPr lang="en-US" dirty="0"/>
          </a:p>
          <a:p>
            <a:pPr lvl="1"/>
            <a:r>
              <a:rPr lang="en-US" dirty="0"/>
              <a:t>“Titles of Shorter Works: Articles or Chapter Titles”</a:t>
            </a:r>
          </a:p>
          <a:p>
            <a:r>
              <a:rPr lang="en-US" dirty="0"/>
              <a:t>Otherwise, take a minimalist approach to capitalization.</a:t>
            </a:r>
          </a:p>
          <a:p>
            <a:pPr lvl="2"/>
            <a:r>
              <a:rPr lang="en-US" dirty="0"/>
              <a:t>Use lowercase terms to describe periods, for example, except in the case of proper nouns (e.g., “the colonial period,” vs. “the Victorian era”).</a:t>
            </a:r>
            <a:br>
              <a:rPr lang="en-US" dirty="0"/>
            </a:br>
            <a:endParaRPr lang="en-US" dirty="0"/>
          </a:p>
          <a:p>
            <a:endParaRPr lang="en-US" dirty="0"/>
          </a:p>
        </p:txBody>
      </p:sp>
    </p:spTree>
    <p:extLst>
      <p:ext uri="{BB962C8B-B14F-4D97-AF65-F5344CB8AC3E}">
        <p14:creationId xmlns:p14="http://schemas.microsoft.com/office/powerpoint/2010/main" val="3636935971"/>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c">
  <a:themeElements>
    <a:clrScheme name="Organic">
      <a:dk1>
        <a:sysClr val="windowText" lastClr="000000"/>
      </a:dk1>
      <a:lt1>
        <a:sysClr val="window" lastClr="FFFFFF"/>
      </a:lt1>
      <a:dk2>
        <a:srgbClr val="212121"/>
      </a:dk2>
      <a:lt2>
        <a:srgbClr val="DADADA"/>
      </a:lt2>
      <a:accent1>
        <a:srgbClr val="D9B247"/>
      </a:accent1>
      <a:accent2>
        <a:srgbClr val="CC702D"/>
      </a:accent2>
      <a:accent3>
        <a:srgbClr val="B53A31"/>
      </a:accent3>
      <a:accent4>
        <a:srgbClr val="815F56"/>
      </a:accent4>
      <a:accent5>
        <a:srgbClr val="AE9E7C"/>
      </a:accent5>
      <a:accent6>
        <a:srgbClr val="7B8865"/>
      </a:accent6>
      <a:hlink>
        <a:srgbClr val="BB7826"/>
      </a:hlink>
      <a:folHlink>
        <a:srgbClr val="CF9C5F"/>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E4E49EB0-FB00-41F5-9359-4843D783A23D}"/>
    </a:ext>
  </a:extLst>
</a:theme>
</file>

<file path=docProps/app.xml><?xml version="1.0" encoding="utf-8"?>
<Properties xmlns="http://schemas.openxmlformats.org/officeDocument/2006/extended-properties" xmlns:vt="http://schemas.openxmlformats.org/officeDocument/2006/docPropsVTypes">
  <Template>Organic</Template>
  <TotalTime>744</TotalTime>
  <Words>2865</Words>
  <Application>Microsoft Macintosh PowerPoint</Application>
  <PresentationFormat>Widescreen</PresentationFormat>
  <Paragraphs>212</Paragraphs>
  <Slides>39</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39</vt:i4>
      </vt:variant>
    </vt:vector>
  </HeadingPairs>
  <TitlesOfParts>
    <vt:vector size="43" baseType="lpstr">
      <vt:lpstr>Arial</vt:lpstr>
      <vt:lpstr>Garamond</vt:lpstr>
      <vt:lpstr>Times New Roman</vt:lpstr>
      <vt:lpstr>Organic</vt:lpstr>
      <vt:lpstr>Chicago Manual of Style</vt:lpstr>
      <vt:lpstr>Why We Use Chicago</vt:lpstr>
      <vt:lpstr>Basic Formatting</vt:lpstr>
      <vt:lpstr>Sample CMS Author-Date Style Paper</vt:lpstr>
      <vt:lpstr>Sample CMS Notes &amp; Bibliography Style Paper</vt:lpstr>
      <vt:lpstr>Major Paper Sections</vt:lpstr>
      <vt:lpstr>Title Page</vt:lpstr>
      <vt:lpstr>PowerPoint Presentation</vt:lpstr>
      <vt:lpstr>Main Body: Capitalization and Titles</vt:lpstr>
      <vt:lpstr>Main Body: Block Quotes</vt:lpstr>
      <vt:lpstr>References</vt:lpstr>
      <vt:lpstr>References: Formatting the Reference Page</vt:lpstr>
      <vt:lpstr>References: General Citation Format</vt:lpstr>
      <vt:lpstr>References: Authors</vt:lpstr>
      <vt:lpstr>References: Books</vt:lpstr>
      <vt:lpstr>References: Articles</vt:lpstr>
      <vt:lpstr>References: Web Sources</vt:lpstr>
      <vt:lpstr>References: Other</vt:lpstr>
      <vt:lpstr>PowerPoint Presentation</vt:lpstr>
      <vt:lpstr>Other Important CMS Components</vt:lpstr>
      <vt:lpstr>Headings: Formatting</vt:lpstr>
      <vt:lpstr>Headings Example</vt:lpstr>
      <vt:lpstr>Tables &amp; Figures</vt:lpstr>
      <vt:lpstr>Table Example</vt:lpstr>
      <vt:lpstr>Figure Example</vt:lpstr>
      <vt:lpstr>Author-Date Style </vt:lpstr>
      <vt:lpstr>Author-Date: Parenthesis Placement</vt:lpstr>
      <vt:lpstr>Notes and Bibliography Style: Footnotes</vt:lpstr>
      <vt:lpstr>Footnotes: In the Text</vt:lpstr>
      <vt:lpstr>Footnotes: Formatting</vt:lpstr>
      <vt:lpstr>Footnotes: Repeating a Footnote</vt:lpstr>
      <vt:lpstr>Footnotes: Citation Examples</vt:lpstr>
      <vt:lpstr>(N) vs. (B): Books</vt:lpstr>
      <vt:lpstr>(N) vs. (B): Books, cont’d.</vt:lpstr>
      <vt:lpstr>(N) vs. (B): Periodicals</vt:lpstr>
      <vt:lpstr>(N) vs. (B): Periodicals, cont’d.</vt:lpstr>
      <vt:lpstr>(N) vs. (B): Other Sources</vt:lpstr>
      <vt:lpstr>Resources</vt:lpstr>
      <vt:lpstr>Bibliography</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Chicago Style</dc:title>
  <dc:creator>Lynn Caldwell</dc:creator>
  <cp:lastModifiedBy>Glenn Storey</cp:lastModifiedBy>
  <cp:revision>162</cp:revision>
  <dcterms:created xsi:type="dcterms:W3CDTF">2015-09-21T14:06:57Z</dcterms:created>
  <dcterms:modified xsi:type="dcterms:W3CDTF">2020-10-01T16:36:07Z</dcterms:modified>
</cp:coreProperties>
</file>