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2" r:id="rId1"/>
  </p:sldMasterIdLst>
  <p:sldIdLst>
    <p:sldId id="256" r:id="rId2"/>
    <p:sldId id="309" r:id="rId3"/>
    <p:sldId id="310" r:id="rId4"/>
    <p:sldId id="311" r:id="rId5"/>
    <p:sldId id="319" r:id="rId6"/>
    <p:sldId id="320" r:id="rId7"/>
    <p:sldId id="321" r:id="rId8"/>
    <p:sldId id="31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69E"/>
    <a:srgbClr val="FDBC5A"/>
    <a:srgbClr val="42A5DC"/>
    <a:srgbClr val="005D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16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263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965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768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3/22/2022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237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483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3/22/2022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0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647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294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532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35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23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58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hyperlink" Target="https://twitter.com/CuteEmergency/status/773512415573073920?lang=en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3CD09CA-1E23-4A06-83D6-AFE87B292A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325166"/>
            <a:ext cx="11430000" cy="2387600"/>
          </a:xfrm>
        </p:spPr>
        <p:txBody>
          <a:bodyPr>
            <a:normAutofit/>
          </a:bodyPr>
          <a:lstStyle/>
          <a:p>
            <a:r>
              <a:rPr lang="en-US" sz="7200" dirty="0">
                <a:latin typeface="Franklin Gothic Demi" panose="020B0703020102020204" pitchFamily="34" charset="0"/>
              </a:rPr>
              <a:t>APA FORMATTING: TITLE PAGE &amp; HEADER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61632"/>
            <a:ext cx="9144000" cy="1655762"/>
          </a:xfrm>
        </p:spPr>
        <p:txBody>
          <a:bodyPr/>
          <a:lstStyle/>
          <a:p>
            <a:pPr algn="r"/>
            <a:r>
              <a:rPr lang="en-US" dirty="0">
                <a:latin typeface="Franklin Gothic Book" panose="020B05030201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Writing Center @ PSU</a:t>
            </a:r>
          </a:p>
          <a:p>
            <a:pPr algn="r"/>
            <a:r>
              <a:rPr lang="en-US" dirty="0">
                <a:latin typeface="Franklin Gothic Book" panose="020B05030201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2022 - 2023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FC10A6E-AF7D-4E6E-9455-955DB46C2B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9100" y="5651500"/>
            <a:ext cx="1025501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113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3CD09CA-1E23-4A06-83D6-AFE87B292A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9050"/>
            <a:ext cx="12259733" cy="68961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FC10A6E-AF7D-4E6E-9455-955DB46C2B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9100" y="5651500"/>
            <a:ext cx="1025501" cy="781050"/>
          </a:xfrm>
          <a:prstGeom prst="rect">
            <a:avLst/>
          </a:prstGeom>
        </p:spPr>
      </p:pic>
      <p:pic>
        <p:nvPicPr>
          <p:cNvPr id="1028" name="Picture 4" descr="Paper Sheet PNG Background SVG Clip arts download - Download Clip Art, PNG  Icon Arts">
            <a:extLst>
              <a:ext uri="{FF2B5EF4-FFF2-40B4-BE49-F238E27FC236}">
                <a16:creationId xmlns:a16="http://schemas.microsoft.com/office/drawing/2014/main" id="{81C362F0-7C06-4CB0-9223-F36B2B5D7A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9813" y="-430605"/>
            <a:ext cx="520541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12C4C33A-E99C-44F1-B201-D45E1F021B64}"/>
              </a:ext>
            </a:extLst>
          </p:cNvPr>
          <p:cNvSpPr txBox="1">
            <a:spLocks/>
          </p:cNvSpPr>
          <p:nvPr/>
        </p:nvSpPr>
        <p:spPr>
          <a:xfrm>
            <a:off x="838200" y="1186392"/>
            <a:ext cx="45593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dirty="0">
                <a:latin typeface="Franklin Gothic Book" panose="020B0503020102020204" pitchFamily="34" charset="0"/>
              </a:rPr>
              <a:t>WHY IS APA USEFUL?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212C9F1-FA91-424C-8B39-0800414AF0C1}"/>
              </a:ext>
            </a:extLst>
          </p:cNvPr>
          <p:cNvSpPr txBox="1">
            <a:spLocks/>
          </p:cNvSpPr>
          <p:nvPr/>
        </p:nvSpPr>
        <p:spPr>
          <a:xfrm>
            <a:off x="838200" y="2708208"/>
            <a:ext cx="5524500" cy="2437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2800" dirty="0">
                <a:latin typeface="Franklin Gothic Book" panose="020B0503020102020204" pitchFamily="34" charset="0"/>
              </a:rPr>
              <a:t>Improve your essays and reports</a:t>
            </a:r>
          </a:p>
          <a:p>
            <a:pPr algn="l">
              <a:lnSpc>
                <a:spcPct val="150000"/>
              </a:lnSpc>
            </a:pPr>
            <a:r>
              <a:rPr lang="en-US" sz="2800" dirty="0">
                <a:latin typeface="Franklin Gothic Book" panose="020B0503020102020204" pitchFamily="34" charset="0"/>
              </a:rPr>
              <a:t>Use sources for support</a:t>
            </a:r>
          </a:p>
          <a:p>
            <a:pPr algn="l">
              <a:lnSpc>
                <a:spcPct val="150000"/>
              </a:lnSpc>
            </a:pPr>
            <a:r>
              <a:rPr lang="en-US" sz="2800" dirty="0">
                <a:latin typeface="Franklin Gothic Book" panose="020B0503020102020204" pitchFamily="34" charset="0"/>
              </a:rPr>
              <a:t>Help you avoid plagiarism</a:t>
            </a:r>
          </a:p>
          <a:p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6B6832FB-0FDF-43D7-9EC8-980D2A897BC9}"/>
              </a:ext>
            </a:extLst>
          </p:cNvPr>
          <p:cNvSpPr txBox="1">
            <a:spLocks/>
          </p:cNvSpPr>
          <p:nvPr/>
        </p:nvSpPr>
        <p:spPr>
          <a:xfrm rot="20881743">
            <a:off x="6605534" y="-16723"/>
            <a:ext cx="49022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Ink Free" panose="03080402000500000000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Recall the basics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796A800E-D8BC-45CF-82F0-F1C0301ED07A}"/>
              </a:ext>
            </a:extLst>
          </p:cNvPr>
          <p:cNvSpPr txBox="1">
            <a:spLocks/>
          </p:cNvSpPr>
          <p:nvPr/>
        </p:nvSpPr>
        <p:spPr>
          <a:xfrm rot="20881743">
            <a:off x="7535512" y="337683"/>
            <a:ext cx="49022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>
                <a:latin typeface="Ink Free" panose="03080402000500000000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Margins (1” and 1.5”) 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AD31BE03-396F-4857-88D9-3F155CD586C9}"/>
              </a:ext>
            </a:extLst>
          </p:cNvPr>
          <p:cNvSpPr txBox="1">
            <a:spLocks/>
          </p:cNvSpPr>
          <p:nvPr/>
        </p:nvSpPr>
        <p:spPr>
          <a:xfrm rot="20881743">
            <a:off x="7615101" y="939161"/>
            <a:ext cx="49022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>
                <a:latin typeface="Ink Free" panose="03080402000500000000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Times New Roman or Palatino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62BB110D-2855-4957-8805-7987E0DD38C2}"/>
              </a:ext>
            </a:extLst>
          </p:cNvPr>
          <p:cNvSpPr txBox="1">
            <a:spLocks/>
          </p:cNvSpPr>
          <p:nvPr/>
        </p:nvSpPr>
        <p:spPr>
          <a:xfrm rot="20881743">
            <a:off x="7805946" y="1540640"/>
            <a:ext cx="49022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>
                <a:latin typeface="Ink Free" panose="03080402000500000000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Font size 12 pt.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A8BCE4A7-39EE-44AA-A8E6-10E476CB209F}"/>
              </a:ext>
            </a:extLst>
          </p:cNvPr>
          <p:cNvSpPr txBox="1">
            <a:spLocks/>
          </p:cNvSpPr>
          <p:nvPr/>
        </p:nvSpPr>
        <p:spPr>
          <a:xfrm rot="20881743">
            <a:off x="8052391" y="2885698"/>
            <a:ext cx="3224399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>
                <a:latin typeface="Ink Free" panose="03080402000500000000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Text is double-spaced</a:t>
            </a:r>
          </a:p>
          <a:p>
            <a:pPr algn="l"/>
            <a:r>
              <a:rPr lang="en-US" sz="1800" dirty="0">
                <a:latin typeface="Ink Free" panose="03080402000500000000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Except for quotes, table titles, and figure captions (single)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6940DAA8-5447-434B-8864-5AB26228786D}"/>
              </a:ext>
            </a:extLst>
          </p:cNvPr>
          <p:cNvSpPr txBox="1">
            <a:spLocks/>
          </p:cNvSpPr>
          <p:nvPr/>
        </p:nvSpPr>
        <p:spPr>
          <a:xfrm rot="20881743">
            <a:off x="8311772" y="4398127"/>
            <a:ext cx="3224399" cy="455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>
                <a:latin typeface="Ink Free" panose="03080402000500000000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Number your pages</a:t>
            </a:r>
            <a:endParaRPr lang="en-US" sz="1800" dirty="0">
              <a:latin typeface="Ink Free" panose="03080402000500000000" pitchFamily="66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0CDF9CD0-A56F-4193-B53A-F1110090EADB}"/>
              </a:ext>
            </a:extLst>
          </p:cNvPr>
          <p:cNvSpPr txBox="1">
            <a:spLocks/>
          </p:cNvSpPr>
          <p:nvPr/>
        </p:nvSpPr>
        <p:spPr>
          <a:xfrm rot="20843590">
            <a:off x="8313182" y="4130748"/>
            <a:ext cx="3349244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>
                <a:latin typeface="Ink Free" panose="03080402000500000000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Subheading for longer papers</a:t>
            </a:r>
            <a:endParaRPr lang="en-US" sz="1800" dirty="0">
              <a:latin typeface="Ink Free" panose="03080402000500000000" pitchFamily="66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774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3CD09CA-1E23-4A06-83D6-AFE87B292A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3867" y="0"/>
            <a:ext cx="12259733" cy="68961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FC10A6E-AF7D-4E6E-9455-955DB46C2B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9100" y="5651500"/>
            <a:ext cx="1025501" cy="78105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12C4C33A-E99C-44F1-B201-D45E1F021B64}"/>
              </a:ext>
            </a:extLst>
          </p:cNvPr>
          <p:cNvSpPr txBox="1">
            <a:spLocks/>
          </p:cNvSpPr>
          <p:nvPr/>
        </p:nvSpPr>
        <p:spPr>
          <a:xfrm>
            <a:off x="555060" y="1030182"/>
            <a:ext cx="10766401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dirty="0">
                <a:latin typeface="Franklin Gothic Book" panose="020B0503020102020204" pitchFamily="34" charset="0"/>
              </a:rPr>
              <a:t>FIRST, THE TITLE PAGE 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212C9F1-FA91-424C-8B39-0800414AF0C1}"/>
              </a:ext>
            </a:extLst>
          </p:cNvPr>
          <p:cNvSpPr txBox="1">
            <a:spLocks/>
          </p:cNvSpPr>
          <p:nvPr/>
        </p:nvSpPr>
        <p:spPr>
          <a:xfrm>
            <a:off x="482906" y="2501586"/>
            <a:ext cx="7619694" cy="30003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dirty="0"/>
              <a:t> </a:t>
            </a:r>
            <a:r>
              <a:rPr lang="en-US" dirty="0">
                <a:latin typeface="Franklin Gothic Book" panose="020B0503020102020204" pitchFamily="34" charset="0"/>
              </a:rPr>
              <a:t>The title is centered a third of the way down the page</a:t>
            </a:r>
            <a:r>
              <a:rPr lang="en-US" dirty="0">
                <a:solidFill>
                  <a:srgbClr val="FDBC5A"/>
                </a:solidFill>
                <a:latin typeface="Franklin Gothic Book" panose="020B0503020102020204" pitchFamily="34" charset="0"/>
              </a:rPr>
              <a:t>*</a:t>
            </a:r>
          </a:p>
          <a:p>
            <a:pPr algn="l">
              <a:lnSpc>
                <a:spcPct val="150000"/>
              </a:lnSpc>
            </a:pPr>
            <a:r>
              <a:rPr lang="en-US" dirty="0">
                <a:latin typeface="Franklin Gothic Book" panose="020B0503020102020204" pitchFamily="34" charset="0"/>
              </a:rPr>
              <a:t> Your name, class information, instructor and due date</a:t>
            </a:r>
            <a:r>
              <a:rPr lang="en-US" dirty="0">
                <a:solidFill>
                  <a:srgbClr val="0070C0"/>
                </a:solidFill>
                <a:latin typeface="Franklin Gothic Book" panose="020B0503020102020204" pitchFamily="34" charset="0"/>
              </a:rPr>
              <a:t>*</a:t>
            </a:r>
          </a:p>
          <a:p>
            <a:pPr algn="l">
              <a:lnSpc>
                <a:spcPct val="150000"/>
              </a:lnSpc>
            </a:pPr>
            <a:r>
              <a:rPr lang="en-US" dirty="0">
                <a:latin typeface="Franklin Gothic Book" panose="020B0503020102020204" pitchFamily="34" charset="0"/>
              </a:rPr>
              <a:t> </a:t>
            </a:r>
            <a:r>
              <a:rPr lang="en-US" sz="2000" i="1" dirty="0">
                <a:latin typeface="Franklin Gothic Book" panose="020B0503020102020204" pitchFamily="34" charset="0"/>
              </a:rPr>
              <a:t>Optional : for subtitles, end the title line with a colon and place the subtitle on the line below the title.</a:t>
            </a:r>
          </a:p>
          <a:p>
            <a:pPr marL="342900" indent="-342900" algn="l">
              <a:lnSpc>
                <a:spcPct val="150000"/>
              </a:lnSpc>
              <a:buBlip>
                <a:blip r:embed="rId4"/>
              </a:buBlip>
            </a:pPr>
            <a:endParaRPr lang="en-US" dirty="0">
              <a:latin typeface="Franklin Gothic Book" panose="020B0503020102020204" pitchFamily="34" charset="0"/>
            </a:endParaRPr>
          </a:p>
          <a:p>
            <a:endParaRPr lang="en-US" sz="2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B6962A0-7400-490E-A9A7-F7397FF5FC63}"/>
              </a:ext>
            </a:extLst>
          </p:cNvPr>
          <p:cNvSpPr/>
          <p:nvPr/>
        </p:nvSpPr>
        <p:spPr>
          <a:xfrm>
            <a:off x="8404790" y="1260827"/>
            <a:ext cx="3079750" cy="42235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4900F6-BD42-4F75-A456-371CE5FE9727}"/>
              </a:ext>
            </a:extLst>
          </p:cNvPr>
          <p:cNvSpPr txBox="1"/>
          <p:nvPr/>
        </p:nvSpPr>
        <p:spPr>
          <a:xfrm>
            <a:off x="8407824" y="2586390"/>
            <a:ext cx="3079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DBC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APA or UFO, that’s the question man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3E742C6-592F-4E3C-8399-07B5736E8414}"/>
              </a:ext>
            </a:extLst>
          </p:cNvPr>
          <p:cNvSpPr txBox="1"/>
          <p:nvPr/>
        </p:nvSpPr>
        <p:spPr>
          <a:xfrm>
            <a:off x="8407824" y="3897197"/>
            <a:ext cx="307975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Alex Paul Allister</a:t>
            </a:r>
          </a:p>
          <a:p>
            <a:pPr algn="ctr"/>
            <a:r>
              <a:rPr 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English science 626 : final essay. Composition</a:t>
            </a:r>
          </a:p>
          <a:p>
            <a:pPr algn="ctr"/>
            <a:r>
              <a:rPr 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Priya C. </a:t>
            </a:r>
            <a:r>
              <a:rPr lang="en-US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Agatwal</a:t>
            </a:r>
            <a:endParaRPr lang="en-US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2/22/2022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1E7D384-4FBC-420C-819C-2AA65EF02D1E}"/>
              </a:ext>
            </a:extLst>
          </p:cNvPr>
          <p:cNvSpPr txBox="1"/>
          <p:nvPr/>
        </p:nvSpPr>
        <p:spPr>
          <a:xfrm>
            <a:off x="8241711" y="1563562"/>
            <a:ext cx="30797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068D3FC-16A0-493E-83AE-354C47739AA1}"/>
              </a:ext>
            </a:extLst>
          </p:cNvPr>
          <p:cNvSpPr txBox="1"/>
          <p:nvPr/>
        </p:nvSpPr>
        <p:spPr>
          <a:xfrm>
            <a:off x="8906873" y="1578951"/>
            <a:ext cx="30797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Page Number</a:t>
            </a:r>
            <a:endParaRPr lang="en-US" sz="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C2C8151-FC7B-4641-B544-3A89AF328B9C}"/>
              </a:ext>
            </a:extLst>
          </p:cNvPr>
          <p:cNvCxnSpPr/>
          <p:nvPr/>
        </p:nvCxnSpPr>
        <p:spPr>
          <a:xfrm>
            <a:off x="10815125" y="1714092"/>
            <a:ext cx="300789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9321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3CD09CA-1E23-4A06-83D6-AFE87B292A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6567" y="-25400"/>
            <a:ext cx="12259733" cy="68961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FC10A6E-AF7D-4E6E-9455-955DB46C2B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9100" y="5651500"/>
            <a:ext cx="1025501" cy="78105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12C4C33A-E99C-44F1-B201-D45E1F021B64}"/>
              </a:ext>
            </a:extLst>
          </p:cNvPr>
          <p:cNvSpPr txBox="1">
            <a:spLocks/>
          </p:cNvSpPr>
          <p:nvPr/>
        </p:nvSpPr>
        <p:spPr>
          <a:xfrm>
            <a:off x="554202" y="221351"/>
            <a:ext cx="10766401" cy="10901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dirty="0">
                <a:latin typeface="Franklin Gothic Book" panose="020B0503020102020204" pitchFamily="34" charset="0"/>
              </a:rPr>
              <a:t>APA citation in a text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212C9F1-FA91-424C-8B39-0800414AF0C1}"/>
              </a:ext>
            </a:extLst>
          </p:cNvPr>
          <p:cNvSpPr txBox="1">
            <a:spLocks/>
          </p:cNvSpPr>
          <p:nvPr/>
        </p:nvSpPr>
        <p:spPr>
          <a:xfrm>
            <a:off x="554202" y="1558255"/>
            <a:ext cx="11083595" cy="187074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sz="2000" u="sng" dirty="0">
                <a:latin typeface="Franklin Gothic Book" panose="020B0503020102020204" pitchFamily="34" charset="0"/>
              </a:rPr>
              <a:t>Three kinds of information to be included in in-text citations</a:t>
            </a:r>
            <a:r>
              <a:rPr lang="en-US" sz="2000" dirty="0">
                <a:latin typeface="Franklin Gothic Book" panose="020B0503020102020204" pitchFamily="34" charset="0"/>
              </a:rPr>
              <a:t>:                                                   	        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Franklin Gothic Book" panose="020B0503020102020204" pitchFamily="34" charset="0"/>
              </a:rPr>
              <a:t>The </a:t>
            </a:r>
            <a:r>
              <a:rPr lang="en-US" sz="2000" b="1" dirty="0">
                <a:solidFill>
                  <a:srgbClr val="42A5DC"/>
                </a:solidFill>
                <a:latin typeface="Franklin Gothic Book" panose="020B0503020102020204" pitchFamily="34" charset="0"/>
              </a:rPr>
              <a:t>author’s last name </a:t>
            </a:r>
            <a:r>
              <a:rPr lang="en-US" sz="2000" dirty="0">
                <a:latin typeface="Franklin Gothic Book" panose="020B0503020102020204" pitchFamily="34" charset="0"/>
              </a:rPr>
              <a:t>and the work’s </a:t>
            </a:r>
            <a:r>
              <a:rPr lang="en-US" sz="2000" b="1" dirty="0">
                <a:solidFill>
                  <a:srgbClr val="005DA5"/>
                </a:solidFill>
                <a:latin typeface="Franklin Gothic Book" panose="020B0503020102020204" pitchFamily="34" charset="0"/>
              </a:rPr>
              <a:t>date of publication </a:t>
            </a:r>
            <a:r>
              <a:rPr lang="en-US" sz="2000" dirty="0">
                <a:latin typeface="Franklin Gothic Book" panose="020B0503020102020204" pitchFamily="34" charset="0"/>
              </a:rPr>
              <a:t>must always appear, and these items must match exactly the corresponding entry in the references list. Author name and publication date are separated by a comma, </a:t>
            </a:r>
            <a:r>
              <a:rPr lang="en-US" sz="2000" dirty="0">
                <a:highlight>
                  <a:srgbClr val="FDBC5A"/>
                </a:highlight>
                <a:latin typeface="Franklin Gothic Book" panose="020B0503020102020204" pitchFamily="34" charset="0"/>
              </a:rPr>
              <a:t>example: (Smith, 2010).</a:t>
            </a:r>
            <a:r>
              <a:rPr lang="en-US" sz="2000" dirty="0">
                <a:latin typeface="Franklin Gothic Book" panose="020B0503020102020204" pitchFamily="34" charset="0"/>
              </a:rPr>
              <a:t> The third kind of information, </a:t>
            </a:r>
            <a:r>
              <a:rPr lang="en-US" sz="2000" b="1" dirty="0">
                <a:solidFill>
                  <a:srgbClr val="00A69E"/>
                </a:solidFill>
                <a:latin typeface="Franklin Gothic Book" panose="020B0503020102020204" pitchFamily="34" charset="0"/>
              </a:rPr>
              <a:t>page number</a:t>
            </a:r>
            <a:r>
              <a:rPr lang="en-US" sz="2000" dirty="0">
                <a:latin typeface="Franklin Gothic Book" panose="020B0503020102020204" pitchFamily="34" charset="0"/>
              </a:rPr>
              <a:t>, appears only in a citation to a direct quotation,               example: (Smith, 2010, p. 417).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4484091A-FD78-40FC-BA6C-5900968D105D}"/>
              </a:ext>
            </a:extLst>
          </p:cNvPr>
          <p:cNvSpPr txBox="1">
            <a:spLocks/>
          </p:cNvSpPr>
          <p:nvPr/>
        </p:nvSpPr>
        <p:spPr>
          <a:xfrm>
            <a:off x="554202" y="3675751"/>
            <a:ext cx="11273510" cy="1870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sz="1700" b="1" dirty="0">
                <a:latin typeface="Franklin Gothic Book" panose="020B0503020102020204" pitchFamily="34" charset="0"/>
              </a:rPr>
              <a:t>APA prefers writers use attribution phrases </a:t>
            </a:r>
            <a:r>
              <a:rPr lang="en-US" sz="1700" dirty="0">
                <a:latin typeface="Franklin Gothic Book" panose="020B0503020102020204" pitchFamily="34" charset="0"/>
              </a:rPr>
              <a:t>to introduce borrowed information: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en-US" sz="1700" dirty="0">
                <a:highlight>
                  <a:srgbClr val="FDBC5A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Anderson (2017),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people need to eat healthier, even if Wendy’s is cheaper.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en-US" sz="1700" dirty="0">
                <a:highlight>
                  <a:srgbClr val="FDBC5A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Benny and Jetson (1979) argue that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she has electric boots and a mohair suit. They read it in a magazine.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understand why Sally sells seashells, </a:t>
            </a:r>
            <a:r>
              <a:rPr lang="en-US" sz="1700" dirty="0">
                <a:highlight>
                  <a:srgbClr val="FDBC5A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Paulson et al.</a:t>
            </a:r>
            <a:r>
              <a:rPr lang="en-US" sz="1700" dirty="0">
                <a:solidFill>
                  <a:srgbClr val="005DA5"/>
                </a:solidFill>
                <a:highlight>
                  <a:srgbClr val="FDBC5A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1700" dirty="0">
                <a:highlight>
                  <a:srgbClr val="FDBC5A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(2008) state that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it’s because she lives by the seashore.</a:t>
            </a:r>
          </a:p>
          <a:p>
            <a:pPr algn="just">
              <a:lnSpc>
                <a:spcPct val="150000"/>
              </a:lnSpc>
            </a:pPr>
            <a:endParaRPr lang="en-US" sz="2000" dirty="0">
              <a:latin typeface="Franklin Gothic Book" panose="020B0503020102020204" pitchFamily="34" charset="0"/>
            </a:endParaRP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513942B3-B831-44B6-84DB-B4BAF37172CC}"/>
              </a:ext>
            </a:extLst>
          </p:cNvPr>
          <p:cNvSpPr txBox="1">
            <a:spLocks/>
          </p:cNvSpPr>
          <p:nvPr/>
        </p:nvSpPr>
        <p:spPr>
          <a:xfrm>
            <a:off x="587399" y="5716252"/>
            <a:ext cx="11083595" cy="6515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sz="1600" b="1" i="1" dirty="0">
                <a:solidFill>
                  <a:srgbClr val="005DA5"/>
                </a:solidFill>
                <a:latin typeface="Franklin Gothic Book" panose="020B0503020102020204" pitchFamily="34" charset="0"/>
              </a:rPr>
              <a:t>*</a:t>
            </a:r>
            <a:r>
              <a:rPr lang="en-US" sz="1600" i="1" dirty="0">
                <a:latin typeface="Franklin Gothic Book" panose="020B0503020102020204" pitchFamily="34" charset="0"/>
              </a:rPr>
              <a:t>et al. for more than 3 authors.</a:t>
            </a:r>
          </a:p>
        </p:txBody>
      </p:sp>
    </p:spTree>
    <p:extLst>
      <p:ext uri="{BB962C8B-B14F-4D97-AF65-F5344CB8AC3E}">
        <p14:creationId xmlns:p14="http://schemas.microsoft.com/office/powerpoint/2010/main" val="1174437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AF7FC6A1-A093-40A4-A69B-87F32452E1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6567" y="-25400"/>
            <a:ext cx="12259733" cy="68961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FC10A6E-AF7D-4E6E-9455-955DB46C2B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9100" y="5651500"/>
            <a:ext cx="1025501" cy="78105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12C4C33A-E99C-44F1-B201-D45E1F021B64}"/>
              </a:ext>
            </a:extLst>
          </p:cNvPr>
          <p:cNvSpPr txBox="1">
            <a:spLocks/>
          </p:cNvSpPr>
          <p:nvPr/>
        </p:nvSpPr>
        <p:spPr>
          <a:xfrm>
            <a:off x="554202" y="221351"/>
            <a:ext cx="10766401" cy="10901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dirty="0">
                <a:latin typeface="Franklin Gothic Book" panose="020B0503020102020204" pitchFamily="34" charset="0"/>
              </a:rPr>
              <a:t>APA formatting: references list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212C9F1-FA91-424C-8B39-0800414AF0C1}"/>
              </a:ext>
            </a:extLst>
          </p:cNvPr>
          <p:cNvSpPr txBox="1">
            <a:spLocks/>
          </p:cNvSpPr>
          <p:nvPr/>
        </p:nvSpPr>
        <p:spPr>
          <a:xfrm>
            <a:off x="554202" y="1885641"/>
            <a:ext cx="11083595" cy="1573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2000" dirty="0">
                <a:solidFill>
                  <a:srgbClr val="005DA5"/>
                </a:solidFill>
                <a:latin typeface="Franklin Gothic Book" panose="020B0503020102020204" pitchFamily="34" charset="0"/>
              </a:rPr>
              <a:t>Last, F. M. </a:t>
            </a:r>
            <a:r>
              <a:rPr lang="en-US" sz="2000" dirty="0">
                <a:solidFill>
                  <a:srgbClr val="7030A0"/>
                </a:solidFill>
                <a:latin typeface="Franklin Gothic Book" panose="020B0503020102020204" pitchFamily="34" charset="0"/>
              </a:rPr>
              <a:t>(Year). </a:t>
            </a:r>
            <a:r>
              <a:rPr lang="en-US" sz="2000" dirty="0">
                <a:solidFill>
                  <a:srgbClr val="00A69E"/>
                </a:solidFill>
                <a:latin typeface="Franklin Gothic Book" panose="020B0503020102020204" pitchFamily="34" charset="0"/>
              </a:rPr>
              <a:t>Title of article: And the part after the colon</a:t>
            </a:r>
            <a:r>
              <a:rPr lang="en-US" sz="2000" dirty="0">
                <a:latin typeface="Franklin Gothic Book" panose="020B0503020102020204" pitchFamily="34" charset="0"/>
              </a:rPr>
              <a:t>. </a:t>
            </a:r>
            <a:r>
              <a:rPr lang="en-US" sz="2000" i="1" dirty="0">
                <a:latin typeface="Franklin Gothic Book" panose="020B0503020102020204" pitchFamily="34" charset="0"/>
              </a:rPr>
              <a:t>Name of Periodical</a:t>
            </a:r>
            <a:r>
              <a:rPr lang="en-US" sz="2000" dirty="0">
                <a:latin typeface="Franklin Gothic Book" panose="020B0503020102020204" pitchFamily="34" charset="0"/>
              </a:rPr>
              <a:t>, </a:t>
            </a:r>
            <a:r>
              <a:rPr lang="en-US" sz="2000" i="1" dirty="0">
                <a:latin typeface="Franklin Gothic Book" panose="020B0503020102020204" pitchFamily="34" charset="0"/>
              </a:rPr>
              <a:t>V</a:t>
            </a:r>
            <a:r>
              <a:rPr lang="en-US" sz="2000" dirty="0">
                <a:latin typeface="Franklin Gothic Book" panose="020B0503020102020204" pitchFamily="34" charset="0"/>
              </a:rPr>
              <a:t>(I), </a:t>
            </a:r>
            <a:r>
              <a:rPr lang="en-US" sz="2000" u="sng" dirty="0">
                <a:latin typeface="Franklin Gothic Book" panose="020B0503020102020204" pitchFamily="34" charset="0"/>
              </a:rPr>
              <a:t>135-158</a:t>
            </a:r>
            <a:r>
              <a:rPr lang="en-US" sz="2000" dirty="0">
                <a:latin typeface="Franklin Gothic Book" panose="020B0503020102020204" pitchFamily="34" charset="0"/>
              </a:rPr>
              <a:t>. 	</a:t>
            </a:r>
            <a:r>
              <a:rPr lang="en-US" sz="2000" dirty="0">
                <a:solidFill>
                  <a:srgbClr val="42A5DC"/>
                </a:solidFill>
                <a:latin typeface="Franklin Gothic Book" panose="020B0503020102020204" pitchFamily="34" charset="0"/>
              </a:rPr>
              <a:t>https://doi.org/10.1037/a0013097</a:t>
            </a:r>
            <a:endParaRPr lang="en-US" sz="2000" dirty="0">
              <a:latin typeface="Franklin Gothic Book" panose="020B0503020102020204" pitchFamily="34" charset="0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B10B7AC2-1E30-4898-8D87-3340D3AEDD79}"/>
              </a:ext>
            </a:extLst>
          </p:cNvPr>
          <p:cNvSpPr txBox="1">
            <a:spLocks/>
          </p:cNvSpPr>
          <p:nvPr/>
        </p:nvSpPr>
        <p:spPr>
          <a:xfrm>
            <a:off x="417468" y="3422952"/>
            <a:ext cx="11357061" cy="20171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endParaRPr lang="en-US" sz="1800" dirty="0">
              <a:solidFill>
                <a:srgbClr val="42A5D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99D0F797-27CD-4974-9343-D165F583AA63}"/>
              </a:ext>
            </a:extLst>
          </p:cNvPr>
          <p:cNvSpPr txBox="1">
            <a:spLocks/>
          </p:cNvSpPr>
          <p:nvPr/>
        </p:nvSpPr>
        <p:spPr>
          <a:xfrm>
            <a:off x="554202" y="3405785"/>
            <a:ext cx="11083595" cy="14636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2000" dirty="0">
                <a:solidFill>
                  <a:srgbClr val="005DA5"/>
                </a:solidFill>
                <a:latin typeface="Franklin Gothic Book" panose="020B0503020102020204" pitchFamily="34" charset="0"/>
              </a:rPr>
              <a:t>U.S. Equal Employment &amp; Opportunity Commission. </a:t>
            </a:r>
            <a:r>
              <a:rPr lang="en-US" sz="2000" dirty="0">
                <a:solidFill>
                  <a:srgbClr val="7030A0"/>
                </a:solidFill>
                <a:latin typeface="Franklin Gothic Book" panose="020B0503020102020204" pitchFamily="34" charset="0"/>
              </a:rPr>
              <a:t>(n.d.). </a:t>
            </a:r>
            <a:r>
              <a:rPr lang="en-US" sz="2000" dirty="0">
                <a:solidFill>
                  <a:srgbClr val="00A69E"/>
                </a:solidFill>
                <a:latin typeface="Franklin Gothic Book" panose="020B0503020102020204" pitchFamily="34" charset="0"/>
              </a:rPr>
              <a:t>Remedies for employment discrimination. </a:t>
            </a:r>
            <a:r>
              <a:rPr lang="en-US" sz="2000" dirty="0">
                <a:latin typeface="Franklin Gothic Book" panose="020B0503020102020204" pitchFamily="34" charset="0"/>
              </a:rPr>
              <a:t>	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Franklin Gothic Book" panose="020B0503020102020204" pitchFamily="34" charset="0"/>
              </a:rPr>
              <a:t> </a:t>
            </a:r>
            <a:r>
              <a:rPr lang="en-US" sz="2000" dirty="0">
                <a:solidFill>
                  <a:srgbClr val="42A5DC"/>
                </a:solidFill>
                <a:latin typeface="Franklin Gothic Book" panose="020B0503020102020204" pitchFamily="34" charset="0"/>
              </a:rPr>
              <a:t>https://www.eeoc.gov/employers/remedies.cfm </a:t>
            </a:r>
          </a:p>
        </p:txBody>
      </p:sp>
      <p:pic>
        <p:nvPicPr>
          <p:cNvPr id="1032" name="Picture 8" descr="VR Zombie | Plants vs. Zombies Character Creator Wiki | Fandom">
            <a:extLst>
              <a:ext uri="{FF2B5EF4-FFF2-40B4-BE49-F238E27FC236}">
                <a16:creationId xmlns:a16="http://schemas.microsoft.com/office/drawing/2014/main" id="{3BA65CC4-8FDC-40EF-A4C9-707F5A165A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264929" y="5094776"/>
            <a:ext cx="1951522" cy="1463642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13FF25F0-0DCB-412A-A010-32C912537020}"/>
              </a:ext>
            </a:extLst>
          </p:cNvPr>
          <p:cNvSpPr txBox="1"/>
          <p:nvPr/>
        </p:nvSpPr>
        <p:spPr>
          <a:xfrm>
            <a:off x="4775564" y="5302139"/>
            <a:ext cx="41694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Franklin Gothic Demi" panose="020B0703020102020204" pitchFamily="34" charset="0"/>
              </a:rPr>
              <a:t>Wow! So many colors here! </a:t>
            </a:r>
            <a:r>
              <a:rPr lang="en-US" sz="1200" dirty="0">
                <a:latin typeface="Franklin Gothic Demi" panose="020B0703020102020204" pitchFamily="34" charset="0"/>
              </a:rPr>
              <a:t>My retina is on fire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B7CBE64-0119-46D1-8494-50640952DE33}"/>
              </a:ext>
            </a:extLst>
          </p:cNvPr>
          <p:cNvSpPr txBox="1"/>
          <p:nvPr/>
        </p:nvSpPr>
        <p:spPr>
          <a:xfrm rot="1439750">
            <a:off x="8417174" y="5645396"/>
            <a:ext cx="2171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Ink Free" panose="03080402000500000000" pitchFamily="66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142176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3CD09CA-1E23-4A06-83D6-AFE87B292A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6567" y="-25400"/>
            <a:ext cx="12259733" cy="68961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FC10A6E-AF7D-4E6E-9455-955DB46C2B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9100" y="5651500"/>
            <a:ext cx="1025501" cy="78105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12C4C33A-E99C-44F1-B201-D45E1F021B64}"/>
              </a:ext>
            </a:extLst>
          </p:cNvPr>
          <p:cNvSpPr txBox="1">
            <a:spLocks/>
          </p:cNvSpPr>
          <p:nvPr/>
        </p:nvSpPr>
        <p:spPr>
          <a:xfrm>
            <a:off x="554202" y="221351"/>
            <a:ext cx="10766401" cy="10901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dirty="0">
                <a:latin typeface="Franklin Gothic Book" panose="020B0503020102020204" pitchFamily="34" charset="0"/>
              </a:rPr>
              <a:t>APA formatting: reference list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212C9F1-FA91-424C-8B39-0800414AF0C1}"/>
              </a:ext>
            </a:extLst>
          </p:cNvPr>
          <p:cNvSpPr txBox="1">
            <a:spLocks/>
          </p:cNvSpPr>
          <p:nvPr/>
        </p:nvSpPr>
        <p:spPr>
          <a:xfrm>
            <a:off x="706602" y="2732377"/>
            <a:ext cx="11083595" cy="1870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sz="2000" u="sng" dirty="0">
                <a:latin typeface="Franklin Gothic Book" panose="020B0503020102020204" pitchFamily="34" charset="0"/>
              </a:rPr>
              <a:t>YouTube Video</a:t>
            </a:r>
            <a:r>
              <a:rPr lang="en-US" sz="2000" dirty="0">
                <a:latin typeface="Franklin Gothic Book" panose="020B0503020102020204" pitchFamily="34" charset="0"/>
              </a:rPr>
              <a:t>:                                                   	       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D133802-BD82-4206-8CB1-6F5DF2074A96}"/>
              </a:ext>
            </a:extLst>
          </p:cNvPr>
          <p:cNvSpPr/>
          <p:nvPr/>
        </p:nvSpPr>
        <p:spPr>
          <a:xfrm>
            <a:off x="554202" y="1739953"/>
            <a:ext cx="63569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World Health Organization. (2018, May 24). 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top 10 causes of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death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solidFill>
                  <a:srgbClr val="FDBC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https://www.who.int/news-room/fact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-sheets/detail/the-top-10-causes-of-death</a:t>
            </a:r>
            <a:endParaRPr lang="en-US" dirty="0">
              <a:solidFill>
                <a:srgbClr val="FDBC5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EEF4B8D-4DA8-4823-A9C5-EF2F6AD9A66E}"/>
              </a:ext>
            </a:extLst>
          </p:cNvPr>
          <p:cNvSpPr/>
          <p:nvPr/>
        </p:nvSpPr>
        <p:spPr>
          <a:xfrm>
            <a:off x="3172323" y="1761263"/>
            <a:ext cx="1471866" cy="30614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B6211269-84D9-456A-B9AE-19D0D220F2AD}"/>
              </a:ext>
            </a:extLst>
          </p:cNvPr>
          <p:cNvSpPr/>
          <p:nvPr/>
        </p:nvSpPr>
        <p:spPr>
          <a:xfrm>
            <a:off x="7879436" y="3493700"/>
            <a:ext cx="673768" cy="30614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C137DDE-0129-4556-BCFB-B2D5DD71F1D4}"/>
              </a:ext>
            </a:extLst>
          </p:cNvPr>
          <p:cNvSpPr/>
          <p:nvPr/>
        </p:nvSpPr>
        <p:spPr>
          <a:xfrm>
            <a:off x="8575894" y="3463113"/>
            <a:ext cx="20032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Franklin Gothic Book" panose="020B0503020102020204" pitchFamily="34" charset="0"/>
              </a:rPr>
              <a:t>Year of publication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4AEEA34-15AD-4DA1-91D2-F98889BE2321}"/>
              </a:ext>
            </a:extLst>
          </p:cNvPr>
          <p:cNvSpPr/>
          <p:nvPr/>
        </p:nvSpPr>
        <p:spPr>
          <a:xfrm>
            <a:off x="8035847" y="3068801"/>
            <a:ext cx="360946" cy="216568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064399C-10D4-4979-AED2-67A6D6E43D37}"/>
              </a:ext>
            </a:extLst>
          </p:cNvPr>
          <p:cNvSpPr/>
          <p:nvPr/>
        </p:nvSpPr>
        <p:spPr>
          <a:xfrm>
            <a:off x="8575894" y="2977125"/>
            <a:ext cx="20032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Franklin Gothic Book" panose="020B0503020102020204" pitchFamily="34" charset="0"/>
              </a:rPr>
              <a:t>Author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93201BB-0D75-4B50-BAFA-A16239D95D84}"/>
              </a:ext>
            </a:extLst>
          </p:cNvPr>
          <p:cNvSpPr/>
          <p:nvPr/>
        </p:nvSpPr>
        <p:spPr>
          <a:xfrm>
            <a:off x="8553204" y="3977699"/>
            <a:ext cx="20032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Franklin Gothic Book" panose="020B0503020102020204" pitchFamily="34" charset="0"/>
              </a:rPr>
              <a:t>Title of work </a:t>
            </a:r>
            <a:r>
              <a:rPr lang="en-US" sz="1400" i="1" dirty="0">
                <a:latin typeface="Franklin Gothic Book" panose="020B0503020102020204" pitchFamily="34" charset="0"/>
              </a:rPr>
              <a:t>(italic)</a:t>
            </a:r>
            <a:endParaRPr lang="en-US" i="1" dirty="0">
              <a:latin typeface="Franklin Gothic Book" panose="020B05030201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6505D4E-BE03-402F-BAD2-A2D8F53F7102}"/>
              </a:ext>
            </a:extLst>
          </p:cNvPr>
          <p:cNvSpPr/>
          <p:nvPr/>
        </p:nvSpPr>
        <p:spPr>
          <a:xfrm>
            <a:off x="7999369" y="4427534"/>
            <a:ext cx="7534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uFill>
                  <a:solidFill>
                    <a:schemeClr val="tx1"/>
                  </a:solidFill>
                </a:uFill>
              </a:rPr>
              <a:t>URL</a:t>
            </a:r>
            <a:endParaRPr lang="en-US" dirty="0">
              <a:solidFill>
                <a:srgbClr val="FDBC5A"/>
              </a:solidFill>
              <a:uFill>
                <a:solidFill>
                  <a:schemeClr val="tx1"/>
                </a:solidFill>
              </a:uFill>
            </a:endParaRPr>
          </a:p>
        </p:txBody>
      </p: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B9BEA81A-7B3C-47CC-8083-26F1F17B6EF7}"/>
              </a:ext>
            </a:extLst>
          </p:cNvPr>
          <p:cNvSpPr txBox="1">
            <a:spLocks/>
          </p:cNvSpPr>
          <p:nvPr/>
        </p:nvSpPr>
        <p:spPr>
          <a:xfrm>
            <a:off x="706602" y="1259122"/>
            <a:ext cx="11083595" cy="1870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sz="2000" u="sng" dirty="0">
                <a:latin typeface="Franklin Gothic Book" panose="020B0503020102020204" pitchFamily="34" charset="0"/>
              </a:rPr>
              <a:t>Referencing Websites</a:t>
            </a:r>
            <a:r>
              <a:rPr lang="en-US" sz="2000" dirty="0">
                <a:latin typeface="Franklin Gothic Book" panose="020B0503020102020204" pitchFamily="34" charset="0"/>
              </a:rPr>
              <a:t>:                                                   	        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6FA1886-90F5-4ECA-9D86-C18F8C777741}"/>
              </a:ext>
            </a:extLst>
          </p:cNvPr>
          <p:cNvSpPr/>
          <p:nvPr/>
        </p:nvSpPr>
        <p:spPr>
          <a:xfrm>
            <a:off x="554202" y="3251222"/>
            <a:ext cx="691740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Bozeman Science. (2014, March 10).</a:t>
            </a:r>
            <a:r>
              <a:rPr lang="en-US" u="sng" dirty="0"/>
              <a:t> </a:t>
            </a:r>
            <a:r>
              <a:rPr lang="en-US" i="1" dirty="0"/>
              <a:t>Integumentary system</a:t>
            </a:r>
          </a:p>
          <a:p>
            <a:r>
              <a:rPr lang="en-US" dirty="0"/>
              <a:t> 	</a:t>
            </a:r>
            <a:r>
              <a:rPr lang="en-US" dirty="0">
                <a:solidFill>
                  <a:srgbClr val="FDBC5A"/>
                </a:solidFill>
              </a:rPr>
              <a:t> </a:t>
            </a:r>
            <a:r>
              <a:rPr lang="en-US" dirty="0"/>
              <a:t>[Video]. YouTube. http://www.youtube.com/watch?v=</a:t>
            </a:r>
          </a:p>
          <a:p>
            <a:r>
              <a:rPr lang="en-US" dirty="0"/>
              <a:t>	z5VnOS9Ke3g&amp;feature=</a:t>
            </a:r>
            <a:r>
              <a:rPr lang="en-US" dirty="0" err="1"/>
              <a:t>share&amp;list</a:t>
            </a:r>
            <a:r>
              <a:rPr lang="en-US" dirty="0"/>
              <a:t>=PL0mifQXDgbZy8</a:t>
            </a:r>
          </a:p>
          <a:p>
            <a:r>
              <a:rPr lang="en-US" dirty="0"/>
              <a:t>	-UR936WkJcALVm2qiVq3&amp;index=3</a:t>
            </a:r>
            <a:endParaRPr lang="en-US" dirty="0">
              <a:solidFill>
                <a:srgbClr val="FDBC5A"/>
              </a:solidFill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42DA0BDE-366F-4890-B86A-7453D00DDE74}"/>
              </a:ext>
            </a:extLst>
          </p:cNvPr>
          <p:cNvSpPr/>
          <p:nvPr/>
        </p:nvSpPr>
        <p:spPr>
          <a:xfrm>
            <a:off x="2326102" y="3285662"/>
            <a:ext cx="1680414" cy="30614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Content Placeholder 2">
            <a:extLst>
              <a:ext uri="{FF2B5EF4-FFF2-40B4-BE49-F238E27FC236}">
                <a16:creationId xmlns:a16="http://schemas.microsoft.com/office/drawing/2014/main" id="{974D2344-7F24-408E-96B5-1B5AE6431995}"/>
              </a:ext>
            </a:extLst>
          </p:cNvPr>
          <p:cNvSpPr txBox="1">
            <a:spLocks/>
          </p:cNvSpPr>
          <p:nvPr/>
        </p:nvSpPr>
        <p:spPr>
          <a:xfrm>
            <a:off x="706602" y="4532054"/>
            <a:ext cx="11083595" cy="1870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sz="2000" u="sng" dirty="0">
                <a:latin typeface="Franklin Gothic Book" panose="020B0503020102020204" pitchFamily="34" charset="0"/>
              </a:rPr>
              <a:t>Website with government agency as author</a:t>
            </a:r>
            <a:r>
              <a:rPr lang="en-US" sz="2000" dirty="0">
                <a:latin typeface="Franklin Gothic Book" panose="020B0503020102020204" pitchFamily="34" charset="0"/>
              </a:rPr>
              <a:t>:                                                   	        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79C533E-3613-4944-9F9F-32237AF0EBC4}"/>
              </a:ext>
            </a:extLst>
          </p:cNvPr>
          <p:cNvSpPr/>
          <p:nvPr/>
        </p:nvSpPr>
        <p:spPr>
          <a:xfrm>
            <a:off x="706603" y="5018581"/>
            <a:ext cx="70870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National Heart, Lung, and Blood Institute. (2016,</a:t>
            </a:r>
          </a:p>
          <a:p>
            <a:r>
              <a:rPr lang="en-US" dirty="0"/>
              <a:t>	 December). </a:t>
            </a:r>
            <a:r>
              <a:rPr lang="en-US" i="1" dirty="0"/>
              <a:t>Cardiac rehabilitation</a:t>
            </a:r>
            <a:r>
              <a:rPr lang="en-US" dirty="0"/>
              <a:t>. U.S. Department of Health</a:t>
            </a:r>
          </a:p>
          <a:p>
            <a:r>
              <a:rPr lang="en-US" dirty="0"/>
              <a:t>	 &amp; Human Services, National Institutes of Health.</a:t>
            </a:r>
          </a:p>
          <a:p>
            <a:r>
              <a:rPr lang="en-US" dirty="0"/>
              <a:t>	 https://www.nhlbi.nih.gov/health-topics/cardiac-rehabilitation</a:t>
            </a:r>
            <a:endParaRPr lang="en-US" dirty="0">
              <a:solidFill>
                <a:srgbClr val="FDBC5A"/>
              </a:solidFill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ED899A36-323A-40F3-94DA-18DDE758426D}"/>
              </a:ext>
            </a:extLst>
          </p:cNvPr>
          <p:cNvSpPr/>
          <p:nvPr/>
        </p:nvSpPr>
        <p:spPr>
          <a:xfrm>
            <a:off x="4644189" y="5051184"/>
            <a:ext cx="757990" cy="30614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D7F9E1CB-2FB1-498D-B5BF-0E5DD8112941}"/>
              </a:ext>
            </a:extLst>
          </p:cNvPr>
          <p:cNvSpPr/>
          <p:nvPr/>
        </p:nvSpPr>
        <p:spPr>
          <a:xfrm>
            <a:off x="1223210" y="5329257"/>
            <a:ext cx="1199146" cy="30614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C794C87-8E00-4E42-BF1A-C114B0AA08D7}"/>
              </a:ext>
            </a:extLst>
          </p:cNvPr>
          <p:cNvSpPr/>
          <p:nvPr/>
        </p:nvSpPr>
        <p:spPr>
          <a:xfrm>
            <a:off x="554201" y="1773982"/>
            <a:ext cx="2618121" cy="33819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85905A5-F64E-4BA4-98F6-BBFCFEE2B5FC}"/>
              </a:ext>
            </a:extLst>
          </p:cNvPr>
          <p:cNvSpPr/>
          <p:nvPr/>
        </p:nvSpPr>
        <p:spPr>
          <a:xfrm>
            <a:off x="619581" y="3269633"/>
            <a:ext cx="1680414" cy="33819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3205DB7-4C89-476D-9999-79E9BF94E2F0}"/>
              </a:ext>
            </a:extLst>
          </p:cNvPr>
          <p:cNvSpPr/>
          <p:nvPr/>
        </p:nvSpPr>
        <p:spPr>
          <a:xfrm>
            <a:off x="706600" y="5040551"/>
            <a:ext cx="3937587" cy="308977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6ADFC80-E180-4704-988B-71A199950C25}"/>
              </a:ext>
            </a:extLst>
          </p:cNvPr>
          <p:cNvSpPr/>
          <p:nvPr/>
        </p:nvSpPr>
        <p:spPr>
          <a:xfrm>
            <a:off x="8080085" y="4062459"/>
            <a:ext cx="360946" cy="216568"/>
          </a:xfrm>
          <a:prstGeom prst="rect">
            <a:avLst/>
          </a:prstGeom>
          <a:noFill/>
          <a:ln w="38100">
            <a:solidFill>
              <a:srgbClr val="FDBC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CB75B7D-4D46-4F17-88E6-23DFEEF79E43}"/>
              </a:ext>
            </a:extLst>
          </p:cNvPr>
          <p:cNvSpPr/>
          <p:nvPr/>
        </p:nvSpPr>
        <p:spPr>
          <a:xfrm>
            <a:off x="4754057" y="1802898"/>
            <a:ext cx="2040146" cy="277384"/>
          </a:xfrm>
          <a:prstGeom prst="rect">
            <a:avLst/>
          </a:prstGeom>
          <a:noFill/>
          <a:ln w="38100">
            <a:solidFill>
              <a:srgbClr val="FDBC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DCACACD-1E2F-4C06-B5F9-973A252DA3A1}"/>
              </a:ext>
            </a:extLst>
          </p:cNvPr>
          <p:cNvSpPr/>
          <p:nvPr/>
        </p:nvSpPr>
        <p:spPr>
          <a:xfrm>
            <a:off x="1116419" y="2080373"/>
            <a:ext cx="637951" cy="277384"/>
          </a:xfrm>
          <a:prstGeom prst="rect">
            <a:avLst/>
          </a:prstGeom>
          <a:noFill/>
          <a:ln w="38100">
            <a:solidFill>
              <a:srgbClr val="FDBC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A5B907E-FC15-4CF8-8C30-6304B76D544A}"/>
              </a:ext>
            </a:extLst>
          </p:cNvPr>
          <p:cNvSpPr/>
          <p:nvPr/>
        </p:nvSpPr>
        <p:spPr>
          <a:xfrm>
            <a:off x="4040371" y="3303786"/>
            <a:ext cx="2137143" cy="277384"/>
          </a:xfrm>
          <a:prstGeom prst="rect">
            <a:avLst/>
          </a:prstGeom>
          <a:noFill/>
          <a:ln w="38100">
            <a:solidFill>
              <a:srgbClr val="FDBC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43ACA0F-3062-47CF-8F11-E4A09ABF0E30}"/>
              </a:ext>
            </a:extLst>
          </p:cNvPr>
          <p:cNvSpPr/>
          <p:nvPr/>
        </p:nvSpPr>
        <p:spPr>
          <a:xfrm>
            <a:off x="2432989" y="5350001"/>
            <a:ext cx="2053951" cy="277384"/>
          </a:xfrm>
          <a:prstGeom prst="rect">
            <a:avLst/>
          </a:prstGeom>
          <a:noFill/>
          <a:ln w="38100">
            <a:solidFill>
              <a:srgbClr val="FDBC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8880AE61-C7F2-4FD5-B8FA-924FACF30568}"/>
              </a:ext>
            </a:extLst>
          </p:cNvPr>
          <p:cNvSpPr/>
          <p:nvPr/>
        </p:nvSpPr>
        <p:spPr>
          <a:xfrm>
            <a:off x="1798156" y="2093056"/>
            <a:ext cx="1699955" cy="253266"/>
          </a:xfrm>
          <a:prstGeom prst="leftBracket">
            <a:avLst/>
          </a:prstGeom>
          <a:ln>
            <a:solidFill>
              <a:srgbClr val="00A6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Left Bracket 42">
            <a:extLst>
              <a:ext uri="{FF2B5EF4-FFF2-40B4-BE49-F238E27FC236}">
                <a16:creationId xmlns:a16="http://schemas.microsoft.com/office/drawing/2014/main" id="{A672B5A5-65FA-43C7-88D9-1B7793DD781A}"/>
              </a:ext>
            </a:extLst>
          </p:cNvPr>
          <p:cNvSpPr/>
          <p:nvPr/>
        </p:nvSpPr>
        <p:spPr>
          <a:xfrm rot="10800000">
            <a:off x="2887342" y="2352132"/>
            <a:ext cx="2040145" cy="253266"/>
          </a:xfrm>
          <a:prstGeom prst="leftBracket">
            <a:avLst/>
          </a:prstGeom>
          <a:ln>
            <a:solidFill>
              <a:srgbClr val="00A6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Left Bracket 43">
            <a:extLst>
              <a:ext uri="{FF2B5EF4-FFF2-40B4-BE49-F238E27FC236}">
                <a16:creationId xmlns:a16="http://schemas.microsoft.com/office/drawing/2014/main" id="{418AE09A-8E71-4086-B428-37934A537C64}"/>
              </a:ext>
            </a:extLst>
          </p:cNvPr>
          <p:cNvSpPr/>
          <p:nvPr/>
        </p:nvSpPr>
        <p:spPr>
          <a:xfrm rot="10800000">
            <a:off x="1635590" y="4132067"/>
            <a:ext cx="2771532" cy="248996"/>
          </a:xfrm>
          <a:prstGeom prst="leftBracket">
            <a:avLst/>
          </a:prstGeom>
          <a:ln>
            <a:solidFill>
              <a:srgbClr val="00A6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Left Bracket 44">
            <a:extLst>
              <a:ext uri="{FF2B5EF4-FFF2-40B4-BE49-F238E27FC236}">
                <a16:creationId xmlns:a16="http://schemas.microsoft.com/office/drawing/2014/main" id="{02BE3665-A5C0-4725-A931-154146869C69}"/>
              </a:ext>
            </a:extLst>
          </p:cNvPr>
          <p:cNvSpPr/>
          <p:nvPr/>
        </p:nvSpPr>
        <p:spPr>
          <a:xfrm rot="10800000">
            <a:off x="4006516" y="5876094"/>
            <a:ext cx="3161820" cy="277382"/>
          </a:xfrm>
          <a:prstGeom prst="leftBracket">
            <a:avLst/>
          </a:prstGeom>
          <a:ln>
            <a:solidFill>
              <a:srgbClr val="00A6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Left Bracket 45">
            <a:extLst>
              <a:ext uri="{FF2B5EF4-FFF2-40B4-BE49-F238E27FC236}">
                <a16:creationId xmlns:a16="http://schemas.microsoft.com/office/drawing/2014/main" id="{DCE6FA5D-C983-4E0F-914E-9B569C7A395B}"/>
              </a:ext>
            </a:extLst>
          </p:cNvPr>
          <p:cNvSpPr/>
          <p:nvPr/>
        </p:nvSpPr>
        <p:spPr>
          <a:xfrm>
            <a:off x="2780509" y="3597199"/>
            <a:ext cx="2330290" cy="248996"/>
          </a:xfrm>
          <a:prstGeom prst="leftBracket">
            <a:avLst/>
          </a:prstGeom>
          <a:ln>
            <a:solidFill>
              <a:srgbClr val="00A6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Left Bracket 46">
            <a:extLst>
              <a:ext uri="{FF2B5EF4-FFF2-40B4-BE49-F238E27FC236}">
                <a16:creationId xmlns:a16="http://schemas.microsoft.com/office/drawing/2014/main" id="{121E414B-81EC-4D36-A2F1-7B86EA509C77}"/>
              </a:ext>
            </a:extLst>
          </p:cNvPr>
          <p:cNvSpPr/>
          <p:nvPr/>
        </p:nvSpPr>
        <p:spPr>
          <a:xfrm>
            <a:off x="1234570" y="5883878"/>
            <a:ext cx="2676516" cy="277384"/>
          </a:xfrm>
          <a:prstGeom prst="leftBracket">
            <a:avLst/>
          </a:prstGeom>
          <a:ln>
            <a:solidFill>
              <a:srgbClr val="00A6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Left Bracket 47">
            <a:extLst>
              <a:ext uri="{FF2B5EF4-FFF2-40B4-BE49-F238E27FC236}">
                <a16:creationId xmlns:a16="http://schemas.microsoft.com/office/drawing/2014/main" id="{ADB18FEC-FF65-4995-A5F1-396DA73FA3C2}"/>
              </a:ext>
            </a:extLst>
          </p:cNvPr>
          <p:cNvSpPr/>
          <p:nvPr/>
        </p:nvSpPr>
        <p:spPr>
          <a:xfrm>
            <a:off x="8054844" y="4499452"/>
            <a:ext cx="174759" cy="224780"/>
          </a:xfrm>
          <a:prstGeom prst="leftBracket">
            <a:avLst/>
          </a:prstGeom>
          <a:ln>
            <a:solidFill>
              <a:srgbClr val="00A6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Left Bracket 48">
            <a:extLst>
              <a:ext uri="{FF2B5EF4-FFF2-40B4-BE49-F238E27FC236}">
                <a16:creationId xmlns:a16="http://schemas.microsoft.com/office/drawing/2014/main" id="{2DA1888F-F798-4855-BE40-6735F7210418}"/>
              </a:ext>
            </a:extLst>
          </p:cNvPr>
          <p:cNvSpPr/>
          <p:nvPr/>
        </p:nvSpPr>
        <p:spPr>
          <a:xfrm rot="10800000">
            <a:off x="8330678" y="4492902"/>
            <a:ext cx="174760" cy="241963"/>
          </a:xfrm>
          <a:prstGeom prst="leftBracket">
            <a:avLst/>
          </a:prstGeom>
          <a:ln>
            <a:solidFill>
              <a:srgbClr val="00A6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041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22" grpId="0" animBg="1"/>
      <p:bldP spid="22" grpId="1" animBg="1"/>
      <p:bldP spid="25" grpId="0"/>
      <p:bldP spid="25" grpId="1"/>
      <p:bldP spid="3" grpId="0" animBg="1"/>
      <p:bldP spid="3" grpId="1" animBg="1"/>
      <p:bldP spid="26" grpId="0"/>
      <p:bldP spid="26" grpId="1"/>
      <p:bldP spid="31" grpId="0"/>
      <p:bldP spid="31" grpId="1"/>
      <p:bldP spid="32" grpId="0"/>
      <p:bldP spid="37" grpId="0" animBg="1"/>
      <p:bldP spid="37" grpId="1" animBg="1"/>
      <p:bldP spid="41" grpId="0" animBg="1"/>
      <p:bldP spid="41" grpId="1" animBg="1"/>
      <p:bldP spid="42" grpId="0" animBg="1"/>
      <p:bldP spid="42" grpId="1" animBg="1"/>
      <p:bldP spid="23" grpId="0" animBg="1"/>
      <p:bldP spid="23" grpId="1" animBg="1"/>
      <p:bldP spid="24" grpId="0" animBg="1"/>
      <p:bldP spid="24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3" grpId="0" animBg="1"/>
      <p:bldP spid="33" grpId="1" animBg="1"/>
      <p:bldP spid="36" grpId="0" animBg="1"/>
      <p:bldP spid="36" grpId="1" animBg="1"/>
      <p:bldP spid="40" grpId="0" animBg="1"/>
      <p:bldP spid="40" grpId="1" animBg="1"/>
      <p:bldP spid="6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3CD09CA-1E23-4A06-83D6-AFE87B292A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6567" y="-25400"/>
            <a:ext cx="12259733" cy="68961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FC10A6E-AF7D-4E6E-9455-955DB46C2B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9100" y="5651500"/>
            <a:ext cx="1025501" cy="78105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12C4C33A-E99C-44F1-B201-D45E1F021B64}"/>
              </a:ext>
            </a:extLst>
          </p:cNvPr>
          <p:cNvSpPr txBox="1">
            <a:spLocks/>
          </p:cNvSpPr>
          <p:nvPr/>
        </p:nvSpPr>
        <p:spPr>
          <a:xfrm>
            <a:off x="700096" y="229551"/>
            <a:ext cx="10766401" cy="10901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dirty="0">
                <a:latin typeface="Franklin Gothic Book" panose="020B0503020102020204" pitchFamily="34" charset="0"/>
              </a:rPr>
              <a:t>APA formatting: reference list</a:t>
            </a:r>
          </a:p>
        </p:txBody>
      </p: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B9BEA81A-7B3C-47CC-8083-26F1F17B6EF7}"/>
              </a:ext>
            </a:extLst>
          </p:cNvPr>
          <p:cNvSpPr txBox="1">
            <a:spLocks/>
          </p:cNvSpPr>
          <p:nvPr/>
        </p:nvSpPr>
        <p:spPr>
          <a:xfrm>
            <a:off x="700096" y="2368608"/>
            <a:ext cx="5902721" cy="1870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2000" dirty="0">
                <a:latin typeface="Franklin Gothic Book" panose="020B0503020102020204" pitchFamily="34" charset="0"/>
              </a:rPr>
              <a:t>@Cute Emergency[Tweet]. Twitter.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https://twitter.com/CuteEmergency/status/773512415573073920?lang=en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endParaRPr lang="en-US" sz="2000" dirty="0">
              <a:latin typeface="Franklin Gothic Book" panose="020B05030201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69958A7-30D0-4B7B-A0D7-C7902D827FE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8154" y="1309397"/>
            <a:ext cx="3403319" cy="3590021"/>
          </a:xfrm>
          <a:prstGeom prst="rect">
            <a:avLst/>
          </a:prstGeom>
        </p:spPr>
      </p:pic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BE6E4B6-C3D5-4D9E-B35C-406785A1AF5C}"/>
              </a:ext>
            </a:extLst>
          </p:cNvPr>
          <p:cNvCxnSpPr/>
          <p:nvPr/>
        </p:nvCxnSpPr>
        <p:spPr>
          <a:xfrm>
            <a:off x="6602817" y="3111749"/>
            <a:ext cx="761668" cy="0"/>
          </a:xfrm>
          <a:prstGeom prst="straightConnector1">
            <a:avLst/>
          </a:prstGeom>
          <a:ln>
            <a:solidFill>
              <a:srgbClr val="FDBC5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E92F82E-E3DB-4E38-AED4-39BCF955D83F}"/>
              </a:ext>
            </a:extLst>
          </p:cNvPr>
          <p:cNvSpPr txBox="1">
            <a:spLocks/>
          </p:cNvSpPr>
          <p:nvPr/>
        </p:nvSpPr>
        <p:spPr>
          <a:xfrm>
            <a:off x="700098" y="4830958"/>
            <a:ext cx="10181375" cy="1870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2000" dirty="0">
                <a:latin typeface="Franklin Gothic Book" panose="020B0503020102020204" pitchFamily="34" charset="0"/>
              </a:rPr>
              <a:t>Merriam-Webster.(n.d).Culture.-In”</a:t>
            </a:r>
            <a:r>
              <a:rPr lang="en-US" sz="2000" i="1" dirty="0">
                <a:latin typeface="Franklin Gothic Book" panose="020B0503020102020204" pitchFamily="34" charset="0"/>
              </a:rPr>
              <a:t>Merriam-Webster.com-dictionary</a:t>
            </a:r>
            <a:r>
              <a:rPr lang="en-US" sz="2000" dirty="0">
                <a:latin typeface="Franklin Gothic Book" panose="020B0503020102020204" pitchFamily="34" charset="0"/>
              </a:rPr>
              <a:t>.-Retrieved-September-9,-2019,-from”https://www.merriam-webster.com/dictionary/culture.</a:t>
            </a:r>
          </a:p>
          <a:p>
            <a:pPr algn="l">
              <a:lnSpc>
                <a:spcPct val="150000"/>
              </a:lnSpc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endParaRPr lang="en-US" sz="2000" dirty="0">
              <a:latin typeface="Franklin Gothic Book" panose="020B0503020102020204" pitchFamily="34" charset="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4292CC0-DA29-42CC-85B1-B6C957B05564}"/>
              </a:ext>
            </a:extLst>
          </p:cNvPr>
          <p:cNvSpPr txBox="1">
            <a:spLocks/>
          </p:cNvSpPr>
          <p:nvPr/>
        </p:nvSpPr>
        <p:spPr>
          <a:xfrm>
            <a:off x="700096" y="1962679"/>
            <a:ext cx="1127017" cy="5476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2000" u="sng" dirty="0">
                <a:latin typeface="Franklin Gothic Book" panose="020B0503020102020204" pitchFamily="34" charset="0"/>
              </a:rPr>
              <a:t>Twitter: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8B957876-1BB4-44E2-AD36-1737E6A1BF54}"/>
              </a:ext>
            </a:extLst>
          </p:cNvPr>
          <p:cNvSpPr txBox="1">
            <a:spLocks/>
          </p:cNvSpPr>
          <p:nvPr/>
        </p:nvSpPr>
        <p:spPr>
          <a:xfrm>
            <a:off x="700097" y="4443192"/>
            <a:ext cx="5902721" cy="1870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2000" u="sng" dirty="0">
                <a:latin typeface="Franklin Gothic Book" panose="020B0503020102020204" pitchFamily="34" charset="0"/>
              </a:rPr>
              <a:t>Dictionary:</a:t>
            </a:r>
            <a:endParaRPr lang="en-US" sz="2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endParaRPr lang="en-US" sz="2000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644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That&amp;amp;#39;s All Folks - Bugs Bunny - YouTube">
            <a:extLst>
              <a:ext uri="{FF2B5EF4-FFF2-40B4-BE49-F238E27FC236}">
                <a16:creationId xmlns:a16="http://schemas.microsoft.com/office/drawing/2014/main" id="{81493B5F-2E0D-4A7D-B152-B9C91E8F35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00" y="289719"/>
            <a:ext cx="11531600" cy="6486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E376513-0366-4FD9-B323-44051C1E2B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094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156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1705</TotalTime>
  <Words>676</Words>
  <Application>Microsoft Office PowerPoint</Application>
  <PresentationFormat>Widescreen</PresentationFormat>
  <Paragraphs>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Franklin Gothic Book</vt:lpstr>
      <vt:lpstr>Franklin Gothic Demi</vt:lpstr>
      <vt:lpstr>Ink Free</vt:lpstr>
      <vt:lpstr>Open Sans</vt:lpstr>
      <vt:lpstr>Times New Roman</vt:lpstr>
      <vt:lpstr>Office Theme</vt:lpstr>
      <vt:lpstr>APA FORMATTING: TITLE PAGE &amp; HEADER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Chicago Style</dc:title>
  <dc:creator>Lynn Caldwell</dc:creator>
  <cp:lastModifiedBy>Writing Center</cp:lastModifiedBy>
  <cp:revision>265</cp:revision>
  <dcterms:created xsi:type="dcterms:W3CDTF">2015-09-21T14:06:57Z</dcterms:created>
  <dcterms:modified xsi:type="dcterms:W3CDTF">2022-03-22T21:05:00Z</dcterms:modified>
</cp:coreProperties>
</file>