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handoutMasterIdLst>
    <p:handoutMasterId r:id="rId37"/>
  </p:handoutMasterIdLst>
  <p:sldIdLst>
    <p:sldId id="310" r:id="rId2"/>
    <p:sldId id="298" r:id="rId3"/>
    <p:sldId id="256" r:id="rId4"/>
    <p:sldId id="317" r:id="rId5"/>
    <p:sldId id="261" r:id="rId6"/>
    <p:sldId id="334" r:id="rId7"/>
    <p:sldId id="332" r:id="rId8"/>
    <p:sldId id="320" r:id="rId9"/>
    <p:sldId id="321" r:id="rId10"/>
    <p:sldId id="322" r:id="rId11"/>
    <p:sldId id="323" r:id="rId12"/>
    <p:sldId id="324" r:id="rId13"/>
    <p:sldId id="325" r:id="rId14"/>
    <p:sldId id="326" r:id="rId15"/>
    <p:sldId id="327" r:id="rId16"/>
    <p:sldId id="328" r:id="rId17"/>
    <p:sldId id="329" r:id="rId18"/>
    <p:sldId id="336" r:id="rId19"/>
    <p:sldId id="264" r:id="rId20"/>
    <p:sldId id="260" r:id="rId21"/>
    <p:sldId id="337" r:id="rId22"/>
    <p:sldId id="315" r:id="rId23"/>
    <p:sldId id="335" r:id="rId24"/>
    <p:sldId id="299" r:id="rId25"/>
    <p:sldId id="316" r:id="rId26"/>
    <p:sldId id="311" r:id="rId27"/>
    <p:sldId id="314" r:id="rId28"/>
    <p:sldId id="313" r:id="rId29"/>
    <p:sldId id="339" r:id="rId30"/>
    <p:sldId id="340" r:id="rId31"/>
    <p:sldId id="318" r:id="rId32"/>
    <p:sldId id="297" r:id="rId33"/>
    <p:sldId id="331" r:id="rId34"/>
    <p:sldId id="338"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0" autoAdjust="0"/>
    <p:restoredTop sz="48920" autoAdjust="0"/>
  </p:normalViewPr>
  <p:slideViewPr>
    <p:cSldViewPr>
      <p:cViewPr varScale="1">
        <p:scale>
          <a:sx n="51" d="100"/>
          <a:sy n="51" d="100"/>
        </p:scale>
        <p:origin x="1200" y="184"/>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232525A-FF0C-4517-94BA-A4147600576F}" type="datetimeFigureOut">
              <a:rPr lang="en-US" smtClean="0"/>
              <a:pPr/>
              <a:t>4/16/20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954E71C-D7C1-48DD-81A1-553BD96BB302}" type="slidenum">
              <a:rPr lang="en-US" smtClean="0"/>
              <a:pPr/>
              <a:t>‹#›</a:t>
            </a:fld>
            <a:endParaRPr lang="en-US"/>
          </a:p>
        </p:txBody>
      </p:sp>
    </p:spTree>
    <p:extLst>
      <p:ext uri="{BB962C8B-B14F-4D97-AF65-F5344CB8AC3E}">
        <p14:creationId xmlns:p14="http://schemas.microsoft.com/office/powerpoint/2010/main" val="1030305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FBF7C0FA-22EC-40F8-8FBA-B040D601F109}" type="datetimeFigureOut">
              <a:rPr lang="en-US" smtClean="0"/>
              <a:pPr/>
              <a:t>4/16/20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1E4EE88-0EF5-4ABA-B853-57F617E681FA}" type="slidenum">
              <a:rPr lang="en-US" smtClean="0"/>
              <a:pPr/>
              <a:t>‹#›</a:t>
            </a:fld>
            <a:endParaRPr lang="en-US"/>
          </a:p>
        </p:txBody>
      </p:sp>
    </p:spTree>
    <p:extLst>
      <p:ext uri="{BB962C8B-B14F-4D97-AF65-F5344CB8AC3E}">
        <p14:creationId xmlns:p14="http://schemas.microsoft.com/office/powerpoint/2010/main" val="235888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Hello! Welcome to our Academic Success Workshop on Using Your Textbooks as a Success Tool.</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We will be discussing different types of reading, what to focus on and how to turn your textbook/lecture notes into a study guide.</a:t>
            </a:r>
          </a:p>
          <a:p>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 presenter notes on each slide serve as a guide for you to read, as if a presenter was speaking with you in person! </a:t>
            </a:r>
            <a:r>
              <a:rPr lang="en-US" b="1"/>
              <a:t>Let’s get started!</a:t>
            </a: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0" baseline="0" dirty="0"/>
              <a:t>First, we have Scanning.</a:t>
            </a:r>
          </a:p>
          <a:p>
            <a:endParaRPr lang="en-US" i="0" baseline="0" dirty="0"/>
          </a:p>
          <a:p>
            <a:r>
              <a:rPr lang="en-US" i="0" baseline="0" dirty="0"/>
              <a:t>This requires looking for a specific piece of information. You know what you’re looking for, so you’re eyes are moving quickly or scan over the reading material.</a:t>
            </a:r>
          </a:p>
          <a:p>
            <a:r>
              <a:rPr lang="en-US" i="1" baseline="0" dirty="0"/>
              <a:t>Example: looking for a specific word</a:t>
            </a:r>
          </a:p>
          <a:p>
            <a:endParaRPr lang="en-US" i="0" baseline="0" dirty="0"/>
          </a:p>
          <a:p>
            <a:r>
              <a:rPr lang="en-US" i="0" baseline="0" dirty="0"/>
              <a:t>You will use this method when you’ve already read the material and are revisiting to study or reference for an assignment.</a:t>
            </a:r>
          </a:p>
        </p:txBody>
      </p:sp>
      <p:sp>
        <p:nvSpPr>
          <p:cNvPr id="4" name="Slide Number Placeholder 3"/>
          <p:cNvSpPr>
            <a:spLocks noGrp="1"/>
          </p:cNvSpPr>
          <p:nvPr>
            <p:ph type="sldNum" sz="quarter" idx="10"/>
          </p:nvPr>
        </p:nvSpPr>
        <p:spPr/>
        <p:txBody>
          <a:bodyPr/>
          <a:lstStyle/>
          <a:p>
            <a:fld id="{D1E4EE88-0EF5-4ABA-B853-57F617E681F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Skimming</a:t>
            </a:r>
            <a:r>
              <a:rPr lang="en-US" baseline="0" dirty="0"/>
              <a:t> is used to find a general idea of what you’re reading about. It is used as a pre-reading technique or when you need to revisit the chapter for a quick review.</a:t>
            </a:r>
          </a:p>
          <a:p>
            <a:endParaRPr lang="en-US" baseline="0" dirty="0"/>
          </a:p>
          <a:p>
            <a:r>
              <a:rPr lang="en-US" b="1" baseline="0" dirty="0"/>
              <a:t>Typically you will skim when:</a:t>
            </a:r>
          </a:p>
          <a:p>
            <a:pPr marL="171450" indent="-171450">
              <a:buFont typeface="Arial" panose="020B0604020202020204" pitchFamily="34" charset="0"/>
              <a:buChar char="•"/>
            </a:pPr>
            <a:r>
              <a:rPr lang="en-US" baseline="0" dirty="0"/>
              <a:t>You have to read a large amount in a short amount of time</a:t>
            </a:r>
          </a:p>
          <a:p>
            <a:pPr marL="171450" indent="-171450">
              <a:buFont typeface="Arial" panose="020B0604020202020204" pitchFamily="34" charset="0"/>
              <a:buChar char="•"/>
            </a:pPr>
            <a:r>
              <a:rPr lang="en-US" baseline="0" dirty="0"/>
              <a:t>To familiarize yourself with the text (Get a basic understanding of what is covered)</a:t>
            </a:r>
          </a:p>
          <a:p>
            <a:pPr marL="171450" indent="-171450">
              <a:buFont typeface="Arial" panose="020B0604020202020204" pitchFamily="34" charset="0"/>
              <a:buChar char="•"/>
            </a:pPr>
            <a:r>
              <a:rPr lang="en-US" baseline="0" dirty="0"/>
              <a:t>Find the main ideas in each paragraph or section</a:t>
            </a:r>
          </a:p>
          <a:p>
            <a:pPr marL="628650" lvl="1" indent="-171450">
              <a:buFont typeface="Arial" panose="020B0604020202020204" pitchFamily="34" charset="0"/>
              <a:buChar char="•"/>
            </a:pPr>
            <a:r>
              <a:rPr lang="en-US" baseline="0" dirty="0"/>
              <a:t>Ignore the details in the supporting sentences and looking for the topic sentence.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11</a:t>
            </a:fld>
            <a:endParaRPr lang="en-US"/>
          </a:p>
        </p:txBody>
      </p:sp>
    </p:spTree>
    <p:extLst>
      <p:ext uri="{BB962C8B-B14F-4D97-AF65-F5344CB8AC3E}">
        <p14:creationId xmlns:p14="http://schemas.microsoft.com/office/powerpoint/2010/main" val="4111932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are scanning or skimming the text, it</a:t>
            </a:r>
            <a:r>
              <a:rPr lang="en-US" baseline="0" dirty="0"/>
              <a:t> is beneficial to look for vocab or terminology in the chapter. It is important to understand the terminology and vocabulary because it is likely to be used or repeated within the chapter or textbook.</a:t>
            </a:r>
          </a:p>
          <a:p>
            <a:endParaRPr lang="en-US" baseline="0" dirty="0"/>
          </a:p>
          <a:p>
            <a:r>
              <a:rPr lang="en-US" b="1" baseline="0" dirty="0"/>
              <a:t>Tips:</a:t>
            </a:r>
          </a:p>
          <a:p>
            <a:pPr marL="171450" indent="-171450">
              <a:buFont typeface="Arial" panose="020B0604020202020204" pitchFamily="34" charset="0"/>
              <a:buChar char="•"/>
            </a:pPr>
            <a:r>
              <a:rPr lang="en-US" baseline="0" dirty="0"/>
              <a:t>Look for new words that appear repeatedly (help yourself become accustomed to these new words)</a:t>
            </a:r>
          </a:p>
          <a:p>
            <a:pPr marL="742950" lvl="1" indent="-285750">
              <a:buFont typeface="Arial" panose="020B0604020202020204" pitchFamily="34" charset="0"/>
              <a:buChar char="•"/>
            </a:pPr>
            <a:r>
              <a:rPr lang="en-US" sz="1800" dirty="0"/>
              <a:t>Look for these vocab words in the glossary of your text (if available) and/or a dictionary or Google</a:t>
            </a:r>
          </a:p>
          <a:p>
            <a:pPr marL="742950" lvl="1" indent="-285750">
              <a:buFont typeface="Arial" panose="020B0604020202020204" pitchFamily="34" charset="0"/>
              <a:buChar char="•"/>
            </a:pPr>
            <a:r>
              <a:rPr lang="en-US" sz="1800" dirty="0"/>
              <a:t>Note a quick definition for each term and adjust them as you read if necessary</a:t>
            </a:r>
          </a:p>
          <a:p>
            <a:pPr marL="742950" lvl="1" indent="-285750">
              <a:buFont typeface="Arial" panose="020B0604020202020204" pitchFamily="34" charset="0"/>
              <a:buChar char="•"/>
            </a:pPr>
            <a:r>
              <a:rPr lang="en-US" sz="1800" dirty="0"/>
              <a:t>Note a synonym or two</a:t>
            </a:r>
            <a:endParaRPr lang="en-US" baseline="0" dirty="0"/>
          </a:p>
          <a:p>
            <a:pPr marL="171450" indent="-171450">
              <a:buFont typeface="Arial" panose="020B0604020202020204" pitchFamily="34" charset="0"/>
              <a:buChar char="•"/>
            </a:pPr>
            <a:r>
              <a:rPr lang="en-US" baseline="0" dirty="0"/>
              <a:t>Sound out the word – May help you remember it!</a:t>
            </a:r>
          </a:p>
          <a:p>
            <a:pPr marL="171450" indent="-171450">
              <a:buFont typeface="Arial" panose="020B0604020202020204" pitchFamily="34" charset="0"/>
              <a:buChar char="•"/>
            </a:pPr>
            <a:r>
              <a:rPr lang="en-US" baseline="0" dirty="0"/>
              <a:t>Structure: look at the prefixes and suffixes</a:t>
            </a:r>
          </a:p>
          <a:p>
            <a:pPr marL="171450" indent="-171450">
              <a:buFont typeface="Arial" panose="020B0604020202020204" pitchFamily="34" charset="0"/>
              <a:buChar char="•"/>
            </a:pPr>
            <a:r>
              <a:rPr lang="en-US" i="1" baseline="0" dirty="0"/>
              <a:t>	Example: Bio means life, ology is the study of …. So biology means the study of life </a:t>
            </a:r>
          </a:p>
          <a:p>
            <a:pPr marL="171450" indent="-171450">
              <a:buFont typeface="Arial" panose="020B0604020202020204" pitchFamily="34" charset="0"/>
              <a:buChar char="•"/>
            </a:pPr>
            <a:r>
              <a:rPr lang="en-US" i="0" baseline="0" dirty="0"/>
              <a:t>Look at the context, how is it used in the sentence or paragraph</a:t>
            </a:r>
          </a:p>
          <a:p>
            <a:pPr marL="171450" indent="-171450">
              <a:buFont typeface="Arial" panose="020B0604020202020204" pitchFamily="34" charset="0"/>
              <a:buChar char="•"/>
            </a:pPr>
            <a:r>
              <a:rPr lang="en-US" i="0" baseline="0" dirty="0"/>
              <a:t>Lastly, confirm, check the definition, look for synonyms or ask your professor to confirm the meaning</a:t>
            </a:r>
          </a:p>
          <a:p>
            <a:endParaRPr lang="en-US" i="1"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12</a:t>
            </a:fld>
            <a:endParaRPr lang="en-US"/>
          </a:p>
        </p:txBody>
      </p:sp>
    </p:spTree>
    <p:extLst>
      <p:ext uri="{BB962C8B-B14F-4D97-AF65-F5344CB8AC3E}">
        <p14:creationId xmlns:p14="http://schemas.microsoft.com/office/powerpoint/2010/main" val="2590240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0" dirty="0"/>
              <a:t>The next type of reading is called Study Reading. </a:t>
            </a:r>
          </a:p>
          <a:p>
            <a:endParaRPr lang="en-US" dirty="0"/>
          </a:p>
          <a:p>
            <a:r>
              <a:rPr lang="en-US" dirty="0"/>
              <a:t>This</a:t>
            </a:r>
            <a:r>
              <a:rPr lang="en-US" baseline="0" dirty="0"/>
              <a:t> is done after you have pre-read the material and are now learning and comprehending the material.</a:t>
            </a:r>
            <a:endParaRPr lang="en-US" sz="1200" baseline="0" dirty="0"/>
          </a:p>
          <a:p>
            <a:endParaRPr lang="en-US" sz="1200" baseline="0" dirty="0"/>
          </a:p>
          <a:p>
            <a:r>
              <a:rPr lang="en-US" sz="1200" baseline="0" dirty="0"/>
              <a:t>Within study reading, you are reading difficult material with a high level of comprehension. It is a </a:t>
            </a:r>
            <a:r>
              <a:rPr lang="en-US" sz="2400" baseline="0" dirty="0"/>
              <a:t>s</a:t>
            </a:r>
            <a:r>
              <a:rPr lang="en-US" sz="2400" dirty="0"/>
              <a:t>lower rate of reading because you are taking in information in order to better understand the material. Typically, you will have to read sections more than once. If you are having trouble with material, try reading out loud, so that you are forced to focus on the writing. Also, be sure to have a dictionary or your phone available with Google, so that you can look up the definitions for words that you may not know.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13</a:t>
            </a:fld>
            <a:endParaRPr lang="en-US"/>
          </a:p>
        </p:txBody>
      </p:sp>
    </p:spTree>
    <p:extLst>
      <p:ext uri="{BB962C8B-B14F-4D97-AF65-F5344CB8AC3E}">
        <p14:creationId xmlns:p14="http://schemas.microsoft.com/office/powerpoint/2010/main" val="3599585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Critical</a:t>
            </a:r>
            <a:r>
              <a:rPr lang="en-US" baseline="0" dirty="0"/>
              <a:t> Reading is typically conducted when you are processing and analyzing information.</a:t>
            </a:r>
          </a:p>
          <a:p>
            <a:endParaRPr lang="en-US" baseline="0" dirty="0"/>
          </a:p>
          <a:p>
            <a:r>
              <a:rPr lang="en-US" baseline="0" dirty="0"/>
              <a:t>You have already learned the material by pre-reading and study reading, and now you need to process and analyze the information. Critical reading is also done when you need to write a review, summary or another type of assignment asking for analysis or opinion. </a:t>
            </a:r>
          </a:p>
          <a:p>
            <a:endParaRPr lang="en-US" i="1" baseline="0" dirty="0"/>
          </a:p>
          <a:p>
            <a:r>
              <a:rPr lang="en-US" i="1" baseline="0" dirty="0"/>
              <a:t>Example of when to use it: writing a review, summary, analysis/opinion or studying for a test with essay questions</a:t>
            </a:r>
            <a:endParaRPr lang="en-US" i="1"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14</a:t>
            </a:fld>
            <a:endParaRPr lang="en-US"/>
          </a:p>
        </p:txBody>
      </p:sp>
    </p:spTree>
    <p:extLst>
      <p:ext uri="{BB962C8B-B14F-4D97-AF65-F5344CB8AC3E}">
        <p14:creationId xmlns:p14="http://schemas.microsoft.com/office/powerpoint/2010/main" val="1618951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a:t>Critical reading is also used:</a:t>
            </a:r>
          </a:p>
          <a:p>
            <a:pPr marL="342900" lvl="0" indent="-342900">
              <a:buFont typeface="Arial" panose="020B0604020202020204" pitchFamily="34" charset="0"/>
              <a:buChar char="•"/>
            </a:pPr>
            <a:r>
              <a:rPr lang="en-US" sz="2200" dirty="0"/>
              <a:t>To make judgments about </a:t>
            </a:r>
            <a:r>
              <a:rPr lang="en-US" sz="2200" b="1" dirty="0"/>
              <a:t>how</a:t>
            </a:r>
            <a:r>
              <a:rPr lang="en-US" sz="2200" dirty="0"/>
              <a:t> a text is argued</a:t>
            </a:r>
          </a:p>
          <a:p>
            <a:pPr marL="342900" lvl="0" indent="-342900">
              <a:buFont typeface="Arial" panose="020B0604020202020204" pitchFamily="34" charset="0"/>
              <a:buChar char="•"/>
            </a:pPr>
            <a:r>
              <a:rPr lang="en-US" sz="2400" dirty="0"/>
              <a:t>To interpret or develop an interpretation</a:t>
            </a:r>
          </a:p>
          <a:p>
            <a:pPr marL="800100" lvl="1" indent="-342900">
              <a:buFont typeface="Arial" panose="020B0604020202020204" pitchFamily="34" charset="0"/>
              <a:buChar char="•"/>
            </a:pPr>
            <a:r>
              <a:rPr lang="en-US" sz="2400" dirty="0"/>
              <a:t>Reflective</a:t>
            </a:r>
          </a:p>
          <a:p>
            <a:pPr marL="800100" lvl="1" indent="-342900">
              <a:buFont typeface="Arial" panose="020B0604020202020204" pitchFamily="34" charset="0"/>
              <a:buChar char="•"/>
            </a:pPr>
            <a:r>
              <a:rPr lang="en-US" sz="2400" dirty="0"/>
              <a:t>Reading for ways of thinking about the subject</a:t>
            </a:r>
            <a:endParaRPr lang="en-US" sz="1000" dirty="0"/>
          </a:p>
          <a:p>
            <a:pPr marL="457200" lvl="1" indent="0">
              <a:buFontTx/>
              <a:buNone/>
            </a:pPr>
            <a:endParaRPr lang="en-US" sz="1000" dirty="0"/>
          </a:p>
          <a:p>
            <a:pPr marL="0" lvl="0" indent="0">
              <a:buFontTx/>
              <a:buNone/>
            </a:pPr>
            <a:r>
              <a:rPr lang="en-US" sz="1000" dirty="0"/>
              <a:t>When you are critical reading, you may ask yourself these questions:</a:t>
            </a:r>
          </a:p>
          <a:p>
            <a:pPr marL="342900" lvl="0" indent="-342900">
              <a:buFont typeface="Arial" panose="020B0604020202020204" pitchFamily="34" charset="0"/>
              <a:buChar char="•"/>
            </a:pPr>
            <a:r>
              <a:rPr lang="en-US" sz="2400" dirty="0"/>
              <a:t>How is the evidence (facts, examples, </a:t>
            </a:r>
            <a:r>
              <a:rPr lang="en-US" sz="2400" dirty="0" err="1"/>
              <a:t>etc</a:t>
            </a:r>
            <a:r>
              <a:rPr lang="en-US" sz="2400" dirty="0"/>
              <a:t>…) used and interpreted? </a:t>
            </a:r>
          </a:p>
          <a:p>
            <a:pPr marL="342900" lvl="0" indent="-342900">
              <a:buFont typeface="Arial" panose="020B0604020202020204" pitchFamily="34" charset="0"/>
              <a:buChar char="•"/>
            </a:pPr>
            <a:r>
              <a:rPr lang="en-US" sz="2400" dirty="0"/>
              <a:t>How does the text reach its conclusions?</a:t>
            </a:r>
          </a:p>
          <a:p>
            <a:endParaRPr lang="en-US" baseline="0" dirty="0"/>
          </a:p>
          <a:p>
            <a:r>
              <a:rPr lang="en-US" baseline="0" dirty="0"/>
              <a:t>These questions will allow you to reflect and summarize the content that you have read.</a:t>
            </a:r>
          </a:p>
        </p:txBody>
      </p:sp>
      <p:sp>
        <p:nvSpPr>
          <p:cNvPr id="4" name="Slide Number Placeholder 3"/>
          <p:cNvSpPr>
            <a:spLocks noGrp="1"/>
          </p:cNvSpPr>
          <p:nvPr>
            <p:ph type="sldNum" sz="quarter" idx="10"/>
          </p:nvPr>
        </p:nvSpPr>
        <p:spPr/>
        <p:txBody>
          <a:bodyPr/>
          <a:lstStyle/>
          <a:p>
            <a:fld id="{D1E4EE88-0EF5-4ABA-B853-57F617E681FA}" type="slidenum">
              <a:rPr lang="en-US" smtClean="0"/>
              <a:pPr/>
              <a:t>15</a:t>
            </a:fld>
            <a:endParaRPr lang="en-US"/>
          </a:p>
        </p:txBody>
      </p:sp>
    </p:spTree>
    <p:extLst>
      <p:ext uri="{BB962C8B-B14F-4D97-AF65-F5344CB8AC3E}">
        <p14:creationId xmlns:p14="http://schemas.microsoft.com/office/powerpoint/2010/main" val="2800561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2800" b="1" dirty="0"/>
              <a:t>While you are critical reading, here are more questions to reflect on:</a:t>
            </a:r>
            <a:endParaRPr lang="en-US" sz="2400" dirty="0"/>
          </a:p>
          <a:p>
            <a:pPr marL="342900" lvl="0" indent="-342900">
              <a:buFont typeface="Arial" panose="020B0604020202020204" pitchFamily="34" charset="0"/>
              <a:buChar char="•"/>
            </a:pPr>
            <a:r>
              <a:rPr lang="en-US" sz="2400" dirty="0"/>
              <a:t>What is the central claim or thesis?</a:t>
            </a:r>
          </a:p>
          <a:p>
            <a:pPr marL="342900" lvl="0" indent="-342900">
              <a:buFont typeface="Arial" panose="020B0604020202020204" pitchFamily="34" charset="0"/>
              <a:buChar char="•"/>
            </a:pPr>
            <a:r>
              <a:rPr lang="en-US" sz="2400" dirty="0"/>
              <a:t>What audience is the text written for?</a:t>
            </a:r>
          </a:p>
          <a:p>
            <a:pPr marL="800100" lvl="1" indent="-342900">
              <a:buFont typeface="Arial" panose="020B0604020202020204" pitchFamily="34" charset="0"/>
              <a:buChar char="•"/>
            </a:pPr>
            <a:r>
              <a:rPr lang="en-US" sz="2400" dirty="0"/>
              <a:t>Historical context</a:t>
            </a:r>
          </a:p>
          <a:p>
            <a:pPr marL="742950" lvl="1" indent="-285750">
              <a:buFont typeface="Arial" panose="020B0604020202020204" pitchFamily="34" charset="0"/>
              <a:buChar char="•"/>
            </a:pPr>
            <a:endParaRPr lang="en-US" sz="1600" dirty="0"/>
          </a:p>
          <a:p>
            <a:pPr marL="342900" lvl="0" indent="-342900">
              <a:buFont typeface="Arial" panose="020B0604020202020204" pitchFamily="34" charset="0"/>
              <a:buChar char="•"/>
            </a:pPr>
            <a:r>
              <a:rPr lang="en-US" sz="2400" dirty="0"/>
              <a:t>What kind of reasoning is used?</a:t>
            </a:r>
          </a:p>
          <a:p>
            <a:pPr marL="800100" lvl="1" indent="-342900">
              <a:buFont typeface="Arial" panose="020B0604020202020204" pitchFamily="34" charset="0"/>
              <a:buChar char="•"/>
            </a:pPr>
            <a:r>
              <a:rPr lang="en-US" sz="2200" dirty="0"/>
              <a:t>Concepts, theories, methods</a:t>
            </a:r>
          </a:p>
          <a:p>
            <a:pPr marL="800100" lvl="1" indent="-342900">
              <a:buFont typeface="Arial" panose="020B0604020202020204" pitchFamily="34" charset="0"/>
              <a:buChar char="•"/>
            </a:pPr>
            <a:r>
              <a:rPr lang="en-US" sz="2200" dirty="0"/>
              <a:t>How is the information broken down (analyzed) by the author?</a:t>
            </a:r>
          </a:p>
          <a:p>
            <a:pPr marL="800100" lvl="1" indent="-342900">
              <a:buFont typeface="Arial" panose="020B0604020202020204" pitchFamily="34" charset="0"/>
              <a:buChar char="•"/>
            </a:pPr>
            <a:r>
              <a:rPr lang="en-US" sz="2200" dirty="0"/>
              <a:t>Be aware: different disciplines (subject areas) will have different ways of arguing</a:t>
            </a: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Lastly, during critical reading, it is important to examine the evidence. </a:t>
            </a:r>
          </a:p>
          <a:p>
            <a:endParaRPr lang="en-US" dirty="0"/>
          </a:p>
          <a:p>
            <a:r>
              <a:rPr lang="en-US" dirty="0"/>
              <a:t>Here are some tips on how to examine the evidence:</a:t>
            </a:r>
          </a:p>
          <a:p>
            <a:pPr marL="342900" lvl="0" indent="-342900">
              <a:buFont typeface="Arial" panose="020B0604020202020204" pitchFamily="34" charset="0"/>
              <a:buChar char="•"/>
            </a:pPr>
            <a:r>
              <a:rPr lang="en-US" sz="2400" dirty="0"/>
              <a:t>Supporting facts or examples</a:t>
            </a:r>
          </a:p>
          <a:p>
            <a:pPr marL="342900" lvl="0" indent="-342900">
              <a:buFont typeface="Arial" panose="020B0604020202020204" pitchFamily="34" charset="0"/>
              <a:buChar char="•"/>
            </a:pPr>
            <a:r>
              <a:rPr lang="en-US" sz="2400" dirty="0"/>
              <a:t>What counts as evidence: statistics, history, literature</a:t>
            </a:r>
          </a:p>
          <a:p>
            <a:pPr marL="342900" lvl="0" indent="-342900">
              <a:buFont typeface="Arial" panose="020B0604020202020204" pitchFamily="34" charset="0"/>
              <a:buChar char="•"/>
            </a:pPr>
            <a:r>
              <a:rPr lang="en-US" sz="2400" dirty="0"/>
              <a:t>What sources are used for evidence: primary or secondary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to the “Reading Bookmark” handout (There is a link on the Student Success Center Website, at the same location where you found this PowerPoint).</a:t>
            </a:r>
          </a:p>
          <a:p>
            <a:endParaRPr lang="en-US" dirty="0"/>
          </a:p>
          <a:p>
            <a:r>
              <a:rPr lang="en-US" baseline="0" dirty="0"/>
              <a:t>You may choose to print off the Reading Bookmark to use as something you can refer to as you learn to pre-read and use your textbooks more effectively. </a:t>
            </a:r>
          </a:p>
          <a:p>
            <a:endParaRPr lang="en-US" baseline="0" dirty="0"/>
          </a:p>
          <a:p>
            <a:r>
              <a:rPr lang="en-US" baseline="0" dirty="0"/>
              <a:t>Or you may stop by the Student Success Center to pick up a Reading Bookmark!</a:t>
            </a:r>
          </a:p>
        </p:txBody>
      </p:sp>
      <p:sp>
        <p:nvSpPr>
          <p:cNvPr id="4" name="Slide Number Placeholder 3"/>
          <p:cNvSpPr>
            <a:spLocks noGrp="1"/>
          </p:cNvSpPr>
          <p:nvPr>
            <p:ph type="sldNum" sz="quarter" idx="10"/>
          </p:nvPr>
        </p:nvSpPr>
        <p:spPr/>
        <p:txBody>
          <a:bodyPr/>
          <a:lstStyle/>
          <a:p>
            <a:fld id="{D1E4EE88-0EF5-4ABA-B853-57F617E681F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Our last type of reading is called Evaluation.</a:t>
            </a:r>
          </a:p>
          <a:p>
            <a:endParaRPr lang="en-US" dirty="0"/>
          </a:p>
          <a:p>
            <a:r>
              <a:rPr lang="en-US" dirty="0"/>
              <a:t>This is used when you are asked to determine the strengths or weaknesses of an argument. We recommend asking these questions:</a:t>
            </a:r>
          </a:p>
          <a:p>
            <a:pPr marL="171450" lvl="0" indent="-171450">
              <a:buFont typeface="Arial" panose="020B0604020202020204" pitchFamily="34" charset="0"/>
              <a:buChar char="•"/>
            </a:pPr>
            <a:r>
              <a:rPr lang="en-US" dirty="0"/>
              <a:t>    Could it </a:t>
            </a:r>
            <a:r>
              <a:rPr lang="en-US" sz="2400" dirty="0"/>
              <a:t>be argued differently</a:t>
            </a:r>
          </a:p>
          <a:p>
            <a:pPr marL="342900" lvl="0" indent="-342900">
              <a:buFont typeface="Arial" panose="020B0604020202020204" pitchFamily="34" charset="0"/>
              <a:buChar char="•"/>
            </a:pPr>
            <a:r>
              <a:rPr lang="en-US" sz="2400" dirty="0"/>
              <a:t>Gap in the argument</a:t>
            </a:r>
          </a:p>
          <a:p>
            <a:pPr marL="342900" lvl="0" indent="-342900">
              <a:buFont typeface="Arial" panose="020B0604020202020204" pitchFamily="34" charset="0"/>
              <a:buChar char="•"/>
            </a:pPr>
            <a:r>
              <a:rPr lang="en-US" sz="2400" dirty="0"/>
              <a:t>Evidence interpreted differently</a:t>
            </a:r>
          </a:p>
          <a:p>
            <a:pPr marL="342900" lvl="0" indent="-342900">
              <a:buFont typeface="Arial" panose="020B0604020202020204" pitchFamily="34" charset="0"/>
              <a:buChar char="•"/>
            </a:pPr>
            <a:r>
              <a:rPr lang="en-US" sz="2400" dirty="0"/>
              <a:t>Strong or weak conclusions</a:t>
            </a:r>
          </a:p>
          <a:p>
            <a:pPr marL="342900" lvl="0" indent="-342900">
              <a:buFont typeface="Arial" panose="020B0604020202020204" pitchFamily="34" charset="0"/>
              <a:buChar char="•"/>
            </a:pPr>
            <a:r>
              <a:rPr lang="en-US" sz="2400" dirty="0"/>
              <a:t>Opposing argument(s)</a:t>
            </a:r>
          </a:p>
        </p:txBody>
      </p:sp>
      <p:sp>
        <p:nvSpPr>
          <p:cNvPr id="4" name="Slide Number Placeholder 3"/>
          <p:cNvSpPr>
            <a:spLocks noGrp="1"/>
          </p:cNvSpPr>
          <p:nvPr>
            <p:ph type="sldNum" sz="quarter" idx="10"/>
          </p:nvPr>
        </p:nvSpPr>
        <p:spPr/>
        <p:txBody>
          <a:bodyPr/>
          <a:lstStyle/>
          <a:p>
            <a:fld id="{D1E4EE88-0EF5-4ABA-B853-57F617E681F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often consider our textbooks as</a:t>
            </a:r>
            <a:r>
              <a:rPr lang="en-US" baseline="0" dirty="0"/>
              <a:t> ‘accessories’, rather than useful and perhaps essential tools and resources that we NEED to truly be successful in our educational endeavors.</a:t>
            </a: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Please read through this passage on your own and I want you to take an educated guess about who this passage could be about?</a:t>
            </a:r>
          </a:p>
          <a:p>
            <a:endParaRPr lang="en-US" baseline="0" dirty="0"/>
          </a:p>
          <a:p>
            <a:r>
              <a:rPr lang="en-US" baseline="0" dirty="0">
                <a:sym typeface="Wingdings" pitchFamily="2" charset="2"/>
              </a:rPr>
              <a:t></a:t>
            </a:r>
            <a:r>
              <a:rPr lang="en-US" baseline="0" dirty="0"/>
              <a:t>Before clicking to bring up the picture, take a few moments to ask the group to consider what emotions they are experiencing: confusion, frustration, anxiety, nervousness…? </a:t>
            </a:r>
          </a:p>
          <a:p>
            <a:r>
              <a:rPr lang="en-US" baseline="0" dirty="0">
                <a:sym typeface="Wingdings" pitchFamily="2" charset="2"/>
              </a:rPr>
              <a:t></a:t>
            </a:r>
            <a:r>
              <a:rPr lang="en-US" baseline="0" dirty="0"/>
              <a:t>Now please to re-read the selection with Christopher Columbus in mind and click to bring up the photo. </a:t>
            </a:r>
          </a:p>
          <a:p>
            <a:r>
              <a:rPr lang="en-US" baseline="0" dirty="0">
                <a:sym typeface="Wingdings" pitchFamily="2" charset="2"/>
              </a:rPr>
              <a:t>T</a:t>
            </a:r>
            <a:r>
              <a:rPr lang="en-US" baseline="0" dirty="0"/>
              <a:t>ake a few minutes to reflect on how you felt when their prior information ‘clicked’ with the reading selection. </a:t>
            </a:r>
          </a:p>
          <a:p>
            <a:endParaRPr lang="en-US" baseline="0" dirty="0"/>
          </a:p>
          <a:p>
            <a:r>
              <a:rPr lang="en-US" baseline="0" dirty="0"/>
              <a:t>It helps to have context clues, or prior knowledge when you are reading through a passage or text. If you do not have context clues or prior knowledge, then you might feel lost and confused. </a:t>
            </a:r>
          </a:p>
          <a:p>
            <a:endParaRPr lang="en-US" baseline="0" dirty="0"/>
          </a:p>
          <a:p>
            <a:r>
              <a:rPr lang="en-US" baseline="0" dirty="0"/>
              <a:t>Typically, you may feel this way when you  go to lecture classes. So we would like for you to think to yourself… “What might it be like to go to lecture classes and have this type of experience, or the feeling that you are bringing knowledge with you to the lecture and that the instructor’s lecture will be filling in the gaps, rather than dumping entirely new information on you?” </a:t>
            </a:r>
          </a:p>
          <a:p>
            <a:endParaRPr lang="en-US" baseline="0" dirty="0"/>
          </a:p>
          <a:p>
            <a:r>
              <a:rPr lang="en-US" baseline="0" dirty="0"/>
              <a:t>“How do you think this might affect the way you approach class and learning, in general?”</a:t>
            </a:r>
          </a:p>
          <a:p>
            <a:endParaRPr lang="en-US" baseline="0" dirty="0"/>
          </a:p>
          <a:p>
            <a:r>
              <a:rPr lang="en-US" baseline="0" dirty="0"/>
              <a:t>Reflect on these questions and thoughts! Do you think you would feel more prepared for class if you had prior background knowledge on the lecture topic?</a:t>
            </a: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to the “Textbook Reconnaissance” handout (There is a link on the Student Success Center Website, at the same location where you found this PowerPoint).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 Slides 20-24 all follow along with this handout</a:t>
            </a:r>
          </a:p>
          <a:p>
            <a:endParaRPr lang="en-US" dirty="0"/>
          </a:p>
          <a:p>
            <a:r>
              <a:rPr lang="en-US" dirty="0"/>
              <a:t>The first tactic to reading a chapter is to survey the text.</a:t>
            </a:r>
          </a:p>
          <a:p>
            <a:endParaRPr lang="en-US" dirty="0"/>
          </a:p>
          <a:p>
            <a:r>
              <a:rPr lang="en-US" dirty="0"/>
              <a:t>Use the skimming method in order to help you understand the basic overview and outline, rather than trying to read every</a:t>
            </a:r>
            <a:r>
              <a:rPr lang="en-US" baseline="0" dirty="0"/>
              <a:t> word and understand every concept. </a:t>
            </a:r>
          </a:p>
          <a:p>
            <a:endParaRPr lang="en-US" baseline="0" dirty="0"/>
          </a:p>
          <a:p>
            <a:r>
              <a:rPr lang="en-US" baseline="0" dirty="0"/>
              <a:t>While you are skimming the text, be sure to:</a:t>
            </a:r>
          </a:p>
          <a:p>
            <a:pPr marL="171450" indent="-171450">
              <a:buFont typeface="Arial" panose="020B0604020202020204" pitchFamily="34" charset="0"/>
              <a:buChar char="•"/>
            </a:pPr>
            <a:r>
              <a:rPr lang="en-US" baseline="0" dirty="0"/>
              <a:t>Look at all of the bold face subtitles</a:t>
            </a:r>
          </a:p>
          <a:p>
            <a:pPr marL="171450" indent="-171450">
              <a:buFont typeface="Arial" panose="020B0604020202020204" pitchFamily="34" charset="0"/>
              <a:buChar char="•"/>
            </a:pPr>
            <a:r>
              <a:rPr lang="en-US" sz="2600" dirty="0"/>
              <a:t>Look at maps, diagrams, charts, graphs, tables, photos, captions: anything that displays information visually</a:t>
            </a:r>
          </a:p>
          <a:p>
            <a:pPr marL="171450" indent="-171450">
              <a:buFont typeface="Arial" panose="020B0604020202020204" pitchFamily="34" charset="0"/>
              <a:buChar char="•"/>
            </a:pPr>
            <a:r>
              <a:rPr lang="en-US" sz="2600" dirty="0"/>
              <a:t>Read colored inserts within text</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While you survey the text, you may also choose to:</a:t>
            </a:r>
          </a:p>
          <a:p>
            <a:pPr marL="402336" marR="0" lvl="0" indent="-457200" algn="l" defTabSz="914400" rtl="0" eaLnBrk="1" fontAlgn="auto" latinLnBrk="0" hangingPunct="1">
              <a:lnSpc>
                <a:spcPct val="100000"/>
              </a:lnSpc>
              <a:spcBef>
                <a:spcPts val="550"/>
              </a:spcBef>
              <a:spcAft>
                <a:spcPts val="0"/>
              </a:spcAft>
              <a:buClr>
                <a:schemeClr val="accent1"/>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Read chapter summary </a:t>
            </a:r>
          </a:p>
          <a:p>
            <a:pPr marL="859536" marR="0" lvl="1" indent="-457200" algn="l" defTabSz="914400" rtl="0" eaLnBrk="1" fontAlgn="auto" latinLnBrk="0" hangingPunct="1">
              <a:lnSpc>
                <a:spcPct val="100000"/>
              </a:lnSpc>
              <a:spcBef>
                <a:spcPts val="550"/>
              </a:spcBef>
              <a:spcAft>
                <a:spcPts val="0"/>
              </a:spcAft>
              <a:buClr>
                <a:schemeClr val="accent1"/>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This is often at the beginning or end of each chapter</a:t>
            </a:r>
          </a:p>
          <a:p>
            <a:pPr marL="402336" marR="0" lvl="0" indent="-457200" algn="l" defTabSz="914400" rtl="0" eaLnBrk="1" fontAlgn="auto" latinLnBrk="0" hangingPunct="1">
              <a:lnSpc>
                <a:spcPct val="100000"/>
              </a:lnSpc>
              <a:spcBef>
                <a:spcPts val="550"/>
              </a:spcBef>
              <a:spcAft>
                <a:spcPts val="0"/>
              </a:spcAft>
              <a:buClr>
                <a:schemeClr val="accent1"/>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Read chapter summary questions </a:t>
            </a:r>
          </a:p>
          <a:p>
            <a:pPr marL="859536" marR="0" lvl="1" indent="-457200" algn="l" defTabSz="914400" rtl="0" eaLnBrk="1" fontAlgn="auto" latinLnBrk="0" hangingPunct="1">
              <a:lnSpc>
                <a:spcPct val="100000"/>
              </a:lnSpc>
              <a:spcBef>
                <a:spcPts val="550"/>
              </a:spcBef>
              <a:spcAft>
                <a:spcPts val="0"/>
              </a:spcAft>
              <a:buClr>
                <a:schemeClr val="accent1"/>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This is often at the beginning or end of each chapter</a:t>
            </a:r>
          </a:p>
          <a:p>
            <a:pPr marL="859536" marR="0" lvl="1" indent="-457200" algn="l" defTabSz="914400" rtl="0" eaLnBrk="1" fontAlgn="auto" latinLnBrk="0" hangingPunct="1">
              <a:lnSpc>
                <a:spcPct val="100000"/>
              </a:lnSpc>
              <a:spcBef>
                <a:spcPts val="550"/>
              </a:spcBef>
              <a:spcAft>
                <a:spcPts val="0"/>
              </a:spcAft>
              <a:buClr>
                <a:schemeClr val="accent1"/>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Use the summary questions to create a basic outline for your notes</a:t>
            </a:r>
          </a:p>
          <a:p>
            <a:endParaRPr lang="en-US" baseline="0" dirty="0"/>
          </a:p>
          <a:p>
            <a:r>
              <a:rPr lang="en-US" baseline="0" dirty="0"/>
              <a:t>Another tip is that before you start reading, have a goal in mind. It’ll help you focus, stay engaged and concentrate on the text!</a:t>
            </a: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The next tactic is to read the textbook with a purpose. While you’re reading, take notes so that you can turn your notes into your study guide before the next quiz/test. You may use the summary questions to create a basic outline for your notes. Or convert the underlined/highlighted main ideas into an outline for your notes. However, make sure that when you are taking notes, that you write them in your own words. If you find that the chapter is long, break it up into smaller sections. </a:t>
            </a:r>
          </a:p>
          <a:p>
            <a:endParaRPr lang="en-US" sz="1400"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400" dirty="0"/>
              <a:t>The third tactic while reading your textbook is to ask yourself questions while you are reading. It helps serves as a self check!</a:t>
            </a:r>
          </a:p>
          <a:p>
            <a:endParaRPr lang="en-US" sz="1400" dirty="0"/>
          </a:p>
          <a:p>
            <a:r>
              <a:rPr lang="en-US" sz="2400" dirty="0"/>
              <a:t>For each section in the chapter, ask yourself 4 basic questions:</a:t>
            </a:r>
          </a:p>
          <a:p>
            <a:pPr marL="288036" lvl="0" indent="-342900">
              <a:spcBef>
                <a:spcPts val="550"/>
              </a:spcBef>
              <a:buClr>
                <a:schemeClr val="accent1"/>
              </a:buClr>
              <a:buFont typeface="Arial" panose="020B0604020202020204" pitchFamily="34" charset="0"/>
              <a:buChar char="•"/>
              <a:defRPr/>
            </a:pPr>
            <a:r>
              <a:rPr lang="en-US" sz="2400" dirty="0"/>
              <a:t>What is the main point or idea?</a:t>
            </a:r>
          </a:p>
          <a:p>
            <a:pPr marL="288036" lvl="0" indent="-342900">
              <a:spcBef>
                <a:spcPts val="550"/>
              </a:spcBef>
              <a:buClr>
                <a:schemeClr val="accent1"/>
              </a:buClr>
              <a:buFont typeface="Arial" panose="020B0604020202020204" pitchFamily="34" charset="0"/>
              <a:buChar char="•"/>
              <a:defRPr/>
            </a:pPr>
            <a:r>
              <a:rPr lang="en-US" sz="2400" dirty="0"/>
              <a:t>What evidence and information supports the main point?</a:t>
            </a:r>
          </a:p>
          <a:p>
            <a:pPr marL="288036" lvl="0" indent="-342900">
              <a:spcBef>
                <a:spcPts val="550"/>
              </a:spcBef>
              <a:buClr>
                <a:schemeClr val="accent1"/>
              </a:buClr>
              <a:buFont typeface="Arial" panose="020B0604020202020204" pitchFamily="34" charset="0"/>
              <a:buChar char="•"/>
              <a:defRPr/>
            </a:pPr>
            <a:r>
              <a:rPr lang="en-US" sz="2400" dirty="0"/>
              <a:t>What are the applications or examples?</a:t>
            </a:r>
          </a:p>
          <a:p>
            <a:pPr marL="288036" lvl="0" indent="-342900">
              <a:spcBef>
                <a:spcPts val="550"/>
              </a:spcBef>
              <a:buClr>
                <a:schemeClr val="accent1"/>
              </a:buClr>
              <a:buFont typeface="Arial" panose="020B0604020202020204" pitchFamily="34" charset="0"/>
              <a:buChar char="•"/>
              <a:defRPr/>
            </a:pPr>
            <a:r>
              <a:rPr lang="en-US" sz="2400" dirty="0"/>
              <a:t>How is this related to the rest of the chapter, the book, the class, the world, to me? Why is it relevant?</a:t>
            </a:r>
          </a:p>
          <a:p>
            <a:pPr marL="0" lvl="0" indent="0">
              <a:spcBef>
                <a:spcPts val="550"/>
              </a:spcBef>
              <a:buClr>
                <a:schemeClr val="accent1"/>
              </a:buClr>
              <a:buFontTx/>
              <a:buNone/>
              <a:defRPr/>
            </a:pPr>
            <a:endParaRPr lang="en-US" sz="2400" b="1" dirty="0"/>
          </a:p>
          <a:p>
            <a:pPr marL="0" lvl="0" indent="0">
              <a:spcBef>
                <a:spcPts val="550"/>
              </a:spcBef>
              <a:buClr>
                <a:schemeClr val="accent1"/>
              </a:buClr>
              <a:buFontTx/>
              <a:buNone/>
              <a:defRPr/>
            </a:pPr>
            <a:r>
              <a:rPr lang="en-US" sz="2400" b="1" dirty="0"/>
              <a:t>Make sure that you answer these questions in your own words. This is critical because if you can explain an answer in your own words, you are more likely to remember it for the test.</a:t>
            </a:r>
          </a:p>
          <a:p>
            <a:endParaRPr lang="en-US" sz="1400"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82296" marR="0" lvl="0" indent="0" algn="l" defTabSz="914400" rtl="0" eaLnBrk="1" fontAlgn="auto" latinLnBrk="0" hangingPunct="1">
              <a:lnSpc>
                <a:spcPct val="100000"/>
              </a:lnSpc>
              <a:spcBef>
                <a:spcPts val="600"/>
              </a:spcBef>
              <a:spcAft>
                <a:spcPts val="0"/>
              </a:spcAft>
              <a:buClr>
                <a:schemeClr val="accent1"/>
              </a:buClr>
              <a:buSzPct val="80000"/>
              <a:buFontTx/>
              <a:buNone/>
              <a:tabLst/>
              <a:defRPr/>
            </a:pPr>
            <a:r>
              <a:rPr kumimoji="0" lang="en-US" sz="3000" b="1" i="0" u="none" strike="noStrike" kern="1200" cap="none" spc="0" normalizeH="0" baseline="0" noProof="0" dirty="0">
                <a:ln>
                  <a:noFill/>
                </a:ln>
                <a:solidFill>
                  <a:schemeClr val="tx1"/>
                </a:solidFill>
                <a:effectLst/>
                <a:uLnTx/>
                <a:uFillTx/>
                <a:latin typeface="+mn-lt"/>
                <a:ea typeface="+mn-ea"/>
                <a:cs typeface="+mn-cs"/>
              </a:rPr>
              <a:t>Lastly, it is important to recite what you have learned. When you talk aloud you are helping yourself with memorization.</a:t>
            </a:r>
          </a:p>
          <a:p>
            <a:pPr marL="0" lvl="0" indent="-54864">
              <a:spcBef>
                <a:spcPts val="550"/>
              </a:spcBef>
              <a:buClr>
                <a:schemeClr val="accent1"/>
              </a:buClr>
              <a:buFontTx/>
              <a:buNone/>
              <a:defRPr/>
            </a:pPr>
            <a:endParaRPr kumimoji="0" lang="en-US" sz="3000" b="1" i="0" u="none" strike="noStrike" kern="1200" cap="none" spc="0" normalizeH="0" baseline="0" noProof="0" dirty="0">
              <a:ln>
                <a:noFill/>
              </a:ln>
              <a:solidFill>
                <a:schemeClr val="tx1"/>
              </a:solidFill>
              <a:effectLst/>
              <a:uLnTx/>
              <a:uFillTx/>
              <a:latin typeface="+mn-lt"/>
              <a:ea typeface="+mn-ea"/>
              <a:cs typeface="+mn-cs"/>
            </a:endParaRPr>
          </a:p>
          <a:p>
            <a:pPr marL="0" lvl="0" indent="-54864">
              <a:spcBef>
                <a:spcPts val="550"/>
              </a:spcBef>
              <a:buClr>
                <a:schemeClr val="accent1"/>
              </a:buClr>
              <a:buFontTx/>
              <a:buNone/>
              <a:defRPr/>
            </a:pPr>
            <a:r>
              <a:rPr kumimoji="0" lang="en-US" sz="3000" b="1" i="0" u="none" strike="noStrike" kern="1200" cap="none" spc="0" normalizeH="0" baseline="0" noProof="0" dirty="0">
                <a:ln>
                  <a:noFill/>
                </a:ln>
                <a:solidFill>
                  <a:schemeClr val="tx1"/>
                </a:solidFill>
                <a:effectLst/>
                <a:uLnTx/>
                <a:uFillTx/>
                <a:latin typeface="+mn-lt"/>
                <a:ea typeface="+mn-ea"/>
                <a:cs typeface="+mn-cs"/>
              </a:rPr>
              <a:t>Here are three ways to recite the textbook:</a:t>
            </a:r>
          </a:p>
          <a:p>
            <a:pPr marL="402336" lvl="0" indent="-457200">
              <a:spcBef>
                <a:spcPts val="550"/>
              </a:spcBef>
              <a:buClr>
                <a:schemeClr val="accent1"/>
              </a:buClr>
              <a:buFont typeface="Arial" panose="020B0604020202020204" pitchFamily="34" charset="0"/>
              <a:buChar char="•"/>
              <a:defRPr/>
            </a:pPr>
            <a:r>
              <a:rPr lang="en-US" sz="2600" dirty="0"/>
              <a:t>Create a summary of the entire chapter when you are finished by compiling the section notes</a:t>
            </a:r>
            <a:endParaRPr lang="en-US" sz="1000" dirty="0"/>
          </a:p>
          <a:p>
            <a:pPr marL="402336" lvl="0" indent="-457200">
              <a:spcBef>
                <a:spcPts val="550"/>
              </a:spcBef>
              <a:buClr>
                <a:schemeClr val="accent1"/>
              </a:buClr>
              <a:buFont typeface="Arial" panose="020B0604020202020204" pitchFamily="34" charset="0"/>
              <a:buChar char="•"/>
              <a:defRPr/>
            </a:pPr>
            <a:r>
              <a:rPr lang="en-US" sz="2600" dirty="0"/>
              <a:t>Read questions, answers &amp; notes out loud</a:t>
            </a:r>
            <a:endParaRPr lang="en-US" sz="1100" dirty="0"/>
          </a:p>
          <a:p>
            <a:pPr marL="402336" marR="0" lvl="0" indent="-457200" algn="l" defTabSz="914400" rtl="0" eaLnBrk="1" fontAlgn="auto" latinLnBrk="0" hangingPunct="1">
              <a:lnSpc>
                <a:spcPct val="100000"/>
              </a:lnSpc>
              <a:spcBef>
                <a:spcPts val="550"/>
              </a:spcBef>
              <a:spcAft>
                <a:spcPts val="0"/>
              </a:spcAft>
              <a:buClr>
                <a:schemeClr val="accent1"/>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Put key ideas &amp; new terms in your own words</a:t>
            </a:r>
          </a:p>
          <a:p>
            <a:pPr marL="658368" marR="0" lvl="1" indent="-457200" algn="l" defTabSz="914400" rtl="0" eaLnBrk="1" fontAlgn="auto" latinLnBrk="0" hangingPunct="1">
              <a:lnSpc>
                <a:spcPct val="100000"/>
              </a:lnSpc>
              <a:spcBef>
                <a:spcPct val="20000"/>
              </a:spcBef>
              <a:spcAft>
                <a:spcPts val="0"/>
              </a:spcAft>
              <a:buClr>
                <a:schemeClr val="accent2"/>
              </a:buClr>
              <a:buSzTx/>
              <a:buFont typeface="Arial" panose="020B0604020202020204" pitchFamily="34" charset="0"/>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If it seems unclear when you hear yourself speak it, you need to get more info, ask questions or listen for further info during the in-class lecture</a:t>
            </a: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i="0" dirty="0"/>
              <a:t>One of the most important parts about effectively reading your textbook is review! You put in all the work to effectively read the textbook, but you will fail to remember information without reviewing it.</a:t>
            </a:r>
          </a:p>
          <a:p>
            <a:pPr>
              <a:buFontTx/>
              <a:buNone/>
            </a:pPr>
            <a:endParaRPr lang="en-US" i="0" dirty="0"/>
          </a:p>
          <a:p>
            <a:pPr>
              <a:buFontTx/>
              <a:buNone/>
            </a:pPr>
            <a:r>
              <a:rPr lang="en-US" i="0" dirty="0"/>
              <a:t>We recommend that you re-read your notes within 24 hours, a week later and once a month. When there is frequent review, there is better retention and less study time. Short, spaced review of your textbook and lecture notes can help go a long way! (Short study sessions will help you in the long run!)</a:t>
            </a:r>
          </a:p>
          <a:p>
            <a:pPr>
              <a:buFontTx/>
              <a:buNone/>
            </a:pPr>
            <a:endParaRPr lang="en-US" i="0" dirty="0"/>
          </a:p>
          <a:p>
            <a:pPr>
              <a:buFontTx/>
              <a:buNone/>
            </a:pPr>
            <a:r>
              <a:rPr lang="en-US" i="0" dirty="0"/>
              <a:t>Repetition is really what solidifies concepts within your head, which is why we recommend reviewing your (textbook/lecture) notes frequently.</a:t>
            </a:r>
          </a:p>
          <a:p>
            <a:pPr>
              <a:buFontTx/>
              <a:buNone/>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to the “Pre-Reading Outline” handout (There is a link on the Student Success Center Website, at the same location where you found this PowerPoint).</a:t>
            </a:r>
            <a:endParaRPr lang="en-US" b="1" i="1" baseline="0" dirty="0"/>
          </a:p>
          <a:p>
            <a:pPr>
              <a:buFontTx/>
              <a:buNone/>
            </a:pPr>
            <a:r>
              <a:rPr lang="en-US" i="0" baseline="0" dirty="0"/>
              <a:t>***You can use this as a guide or illustration of how taking notes, while reading the chapter, might look. If you have questions about this handout, feel free to email </a:t>
            </a:r>
            <a:r>
              <a:rPr lang="en-US" i="0" baseline="0" dirty="0" err="1"/>
              <a:t>studentsuccess@pittstate.edu</a:t>
            </a:r>
            <a:r>
              <a:rPr lang="en-US" i="0" baseline="0" dirty="0"/>
              <a:t>. </a:t>
            </a:r>
            <a:endParaRPr lang="en-US" i="0"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lose around</a:t>
            </a:r>
            <a:r>
              <a:rPr lang="en-US" baseline="0" dirty="0"/>
              <a:t> 80% of what we read unless we review it immediately and frequently. When we read our textbooks, review and organize lecture notes and frequently take 5-10 minute mini-study sessions, we avoid having to essentially re-learn the material before an exam.</a:t>
            </a:r>
            <a:endParaRPr lang="en-US" dirty="0"/>
          </a:p>
          <a:p>
            <a:endParaRPr lang="en-US" dirty="0"/>
          </a:p>
          <a:p>
            <a:r>
              <a:rPr lang="en-US" dirty="0"/>
              <a:t>This</a:t>
            </a:r>
            <a:r>
              <a:rPr lang="en-US" baseline="0" dirty="0"/>
              <a:t> chart shows us our Short-Term Memory (Blue) vs. Long Term Memory (Green).</a:t>
            </a:r>
          </a:p>
          <a:p>
            <a:endParaRPr lang="en-US" baseline="0" dirty="0"/>
          </a:p>
          <a:p>
            <a:r>
              <a:rPr lang="en-US" baseline="0" dirty="0"/>
              <a:t>On Day 1, when we learn about something, we typically can remember abut 100% of what we learned. Then the next couple days, we don’t review the information, so we slowly forget what we learned. And there is no long term memory associated with it.</a:t>
            </a:r>
          </a:p>
          <a:p>
            <a:endParaRPr lang="en-US" baseline="0" dirty="0"/>
          </a:p>
          <a:p>
            <a:r>
              <a:rPr lang="en-US" baseline="0" dirty="0"/>
              <a:t>But, after the first day, if we review our notes for 10 minutes on the second day, 5 minutes on day 7 and 2-4 minutes after that.. Our long term memory kicks in and we are able to remember information. </a:t>
            </a:r>
          </a:p>
          <a:p>
            <a:endParaRPr lang="en-US" baseline="0" dirty="0"/>
          </a:p>
          <a:p>
            <a:r>
              <a:rPr lang="en-US" baseline="0" dirty="0"/>
              <a:t>So, this graph really shows you what a max of 10 minutes of reviewing and studying can do for your long term memory. Which is ultimately helping you from spending a day or week trying to cram and relearn information before a test.</a:t>
            </a: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When you are reviewing your notes for a test, quiz or just on a regular basis, we recommend following these tips because … “It’s not about reading everything, but rather about choosing wisely - it’s about managing information.”</a:t>
            </a:r>
          </a:p>
          <a:p>
            <a:endParaRPr lang="en-US" dirty="0"/>
          </a:p>
          <a:p>
            <a:r>
              <a:rPr lang="en-US" dirty="0"/>
              <a:t>Tips:</a:t>
            </a:r>
          </a:p>
          <a:p>
            <a:pPr marL="171450" indent="-171450">
              <a:buFont typeface="Arial" panose="020B0604020202020204" pitchFamily="34" charset="0"/>
              <a:buChar char="•"/>
            </a:pPr>
            <a:r>
              <a:rPr lang="en-US" dirty="0"/>
              <a:t>Be selective on which information you spend time on</a:t>
            </a:r>
          </a:p>
          <a:p>
            <a:pPr marL="171450" indent="-171450">
              <a:buFont typeface="Arial" panose="020B0604020202020204" pitchFamily="34" charset="0"/>
              <a:buChar char="•"/>
            </a:pPr>
            <a:r>
              <a:rPr lang="en-US" dirty="0"/>
              <a:t>Read with a Plan &amp; Purpose</a:t>
            </a:r>
          </a:p>
          <a:p>
            <a:pPr marL="171450" indent="-171450">
              <a:buFont typeface="Arial" panose="020B0604020202020204" pitchFamily="34" charset="0"/>
              <a:buChar char="•"/>
            </a:pPr>
            <a:r>
              <a:rPr lang="en-US" dirty="0"/>
              <a:t>See the big picture &amp; make connections</a:t>
            </a:r>
          </a:p>
          <a:p>
            <a:pPr marL="171450" lvl="0" indent="-171450">
              <a:buFont typeface="Arial" panose="020B0604020202020204" pitchFamily="34" charset="0"/>
              <a:buChar char="•"/>
            </a:pPr>
            <a:r>
              <a:rPr lang="en-US" dirty="0"/>
              <a:t>Improve or recall and enhance memory with rehearsal techniques</a:t>
            </a:r>
          </a:p>
          <a:p>
            <a:pPr lvl="1">
              <a:buFontTx/>
              <a:buChar char="-"/>
            </a:pP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i="0" baseline="0" dirty="0">
                <a:sym typeface="Wingdings" pitchFamily="2" charset="2"/>
              </a:rPr>
              <a:t>We have created some easy tips on ways to reflect and debrief with your textbooks and notes.</a:t>
            </a:r>
          </a:p>
          <a:p>
            <a:pPr>
              <a:buFontTx/>
              <a:buNone/>
            </a:pPr>
            <a:endParaRPr lang="en-US" i="0" baseline="0" dirty="0">
              <a:sym typeface="Wingdings" pitchFamily="2" charset="2"/>
            </a:endParaRPr>
          </a:p>
          <a:p>
            <a:pPr>
              <a:buFontTx/>
              <a:buNone/>
            </a:pPr>
            <a:r>
              <a:rPr lang="en-US" i="0" baseline="0" dirty="0">
                <a:sym typeface="Wingdings" pitchFamily="2" charset="2"/>
              </a:rPr>
              <a:t>Here are some easy ways to build in more time for reading:</a:t>
            </a:r>
          </a:p>
          <a:p>
            <a:pPr>
              <a:buFontTx/>
              <a:buNone/>
            </a:pPr>
            <a:endParaRPr lang="en-US" i="0" baseline="0" dirty="0">
              <a:sym typeface="Wingdings" pitchFamily="2" charset="2"/>
            </a:endParaRPr>
          </a:p>
          <a:p>
            <a:pPr>
              <a:buFontTx/>
              <a:buNone/>
            </a:pPr>
            <a:r>
              <a:rPr lang="en-US" i="0" baseline="0" dirty="0">
                <a:sym typeface="Wingdings" pitchFamily="2" charset="2"/>
              </a:rPr>
              <a:t>Choose one course, probably the one you most struggle with, and bring that textbook with you to classes. (Baby steps! Pick one course to try these tips on so that you do not overwhelm yourself)</a:t>
            </a:r>
          </a:p>
          <a:p>
            <a:pPr marL="171450" indent="-171450">
              <a:buFont typeface="Arial" panose="020B0604020202020204" pitchFamily="34" charset="0"/>
              <a:buChar char="•"/>
            </a:pPr>
            <a:endParaRPr lang="en-US" i="0" baseline="0" dirty="0">
              <a:sym typeface="Wingdings" pitchFamily="2" charset="2"/>
            </a:endParaRPr>
          </a:p>
          <a:p>
            <a:pPr marL="171450" indent="-171450">
              <a:buFont typeface="Arial" panose="020B0604020202020204" pitchFamily="34" charset="0"/>
              <a:buChar char="•"/>
            </a:pPr>
            <a:r>
              <a:rPr lang="en-US" i="0" baseline="0" dirty="0">
                <a:sym typeface="Wingdings" pitchFamily="2" charset="2"/>
              </a:rPr>
              <a:t>Before &amp; after class/during breaks, pull out that textbook and read a section of the assigned reading – make a note of the main idea(s)/concept(s). </a:t>
            </a:r>
          </a:p>
          <a:p>
            <a:pPr marL="171450" indent="-171450">
              <a:buFont typeface="Arial" panose="020B0604020202020204" pitchFamily="34" charset="0"/>
              <a:buChar char="•"/>
            </a:pPr>
            <a:r>
              <a:rPr lang="en-US" i="0" baseline="0" dirty="0">
                <a:sym typeface="Wingdings" pitchFamily="2" charset="2"/>
              </a:rPr>
              <a:t>Over the course of a day, you will likely have the assignment completed with notes that you can compile &amp; summarize later in the day and then take with you to the next class session. Then you are more prepared and ready to engage in the lecture!</a:t>
            </a:r>
          </a:p>
          <a:p>
            <a:pPr marL="171450" indent="-171450">
              <a:buFont typeface="Arial" panose="020B0604020202020204" pitchFamily="34" charset="0"/>
              <a:buChar char="•"/>
            </a:pPr>
            <a:r>
              <a:rPr lang="en-US" i="0" baseline="0" dirty="0">
                <a:sym typeface="Wingdings" pitchFamily="2" charset="2"/>
              </a:rPr>
              <a:t>Ask a classmate to meet up for lunch and review your notes or discuss the lecture. You might clarify or learn new concepts by talking with a classmate about information. </a:t>
            </a:r>
          </a:p>
          <a:p>
            <a:pPr marL="171450" indent="-171450">
              <a:buFont typeface="Arial" panose="020B0604020202020204" pitchFamily="34" charset="0"/>
              <a:buChar char="•"/>
            </a:pPr>
            <a:r>
              <a:rPr lang="en-US" i="0" baseline="0" dirty="0">
                <a:sym typeface="Wingdings" pitchFamily="2" charset="2"/>
              </a:rPr>
              <a:t>If you review/read at home, mute the TV during commercial breaks to skim or look over notes.</a:t>
            </a:r>
            <a:endParaRPr lang="en-US"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have these “Golden 20” tips for you guys in order to bring Academic Success!</a:t>
            </a:r>
          </a:p>
          <a:p>
            <a:endParaRPr lang="en-US" sz="1200" kern="1200" dirty="0">
              <a:solidFill>
                <a:schemeClr val="tx1"/>
              </a:solidFill>
              <a:latin typeface="+mn-lt"/>
              <a:ea typeface="+mn-ea"/>
              <a:cs typeface="+mn-cs"/>
            </a:endParaRPr>
          </a:p>
          <a:p>
            <a:pPr marL="0" indent="0">
              <a:buFont typeface="+mj-lt"/>
              <a:buNone/>
            </a:pPr>
            <a:r>
              <a:rPr lang="en-US" sz="1200" kern="1200" dirty="0">
                <a:solidFill>
                  <a:schemeClr val="tx1"/>
                </a:solidFill>
                <a:latin typeface="+mn-lt"/>
                <a:ea typeface="+mn-ea"/>
                <a:cs typeface="+mn-cs"/>
              </a:rPr>
              <a:t>1. Go to class.</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2. Be on time.</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3. Sit to the front and center of the classroom.</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4. Bring a pen, paper, notebook, and textbooks.</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5. Dress like a student (not like an athlete, rap star, rock musician, or surfer). Dress for success!</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6. Show respect and enthusiasm to your instructors.</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7. Listen, listen, listen--you can't learn while talking to your peers during class.</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8. Pay attention--don't doodle, doze, or daydream. (By taking notes, you would be surprised with how much more engaged you are during the lecture)</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9. Try to contribute once per class period, with a question or contribution to discussion. Participation counts--and helps.</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10. Have clearly marked notebooks, with separate sections--or separate notebooks--for each class (Example: different colors)</a:t>
            </a:r>
          </a:p>
          <a:p>
            <a:pPr marL="0" indent="0">
              <a:buFont typeface="+mj-lt"/>
              <a:buNone/>
            </a:pPr>
            <a:endParaRPr lang="en-US" sz="1200" kern="1200" dirty="0">
              <a:solidFill>
                <a:schemeClr val="tx1"/>
              </a:solidFill>
              <a:latin typeface="+mn-lt"/>
              <a:ea typeface="+mn-ea"/>
              <a:cs typeface="+mn-cs"/>
            </a:endParaRPr>
          </a:p>
          <a:p>
            <a:endParaRPr lang="en-US" i="1" dirty="0"/>
          </a:p>
        </p:txBody>
      </p:sp>
      <p:sp>
        <p:nvSpPr>
          <p:cNvPr id="4" name="Slide Number Placeholder 3"/>
          <p:cNvSpPr>
            <a:spLocks noGrp="1"/>
          </p:cNvSpPr>
          <p:nvPr>
            <p:ph type="sldNum" sz="quarter" idx="5"/>
          </p:nvPr>
        </p:nvSpPr>
        <p:spPr/>
        <p:txBody>
          <a:bodyPr/>
          <a:lstStyle/>
          <a:p>
            <a:fld id="{D1E4EE88-0EF5-4ABA-B853-57F617E681FA}" type="slidenum">
              <a:rPr lang="en-US" smtClean="0"/>
              <a:pPr/>
              <a:t>29</a:t>
            </a:fld>
            <a:endParaRPr lang="en-US"/>
          </a:p>
        </p:txBody>
      </p:sp>
    </p:spTree>
    <p:extLst>
      <p:ext uri="{BB962C8B-B14F-4D97-AF65-F5344CB8AC3E}">
        <p14:creationId xmlns:p14="http://schemas.microsoft.com/office/powerpoint/2010/main" val="3989527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Does this sound familiar to you, with that passage and then with these quotes?</a:t>
            </a:r>
          </a:p>
          <a:p>
            <a:endParaRPr lang="en-US" dirty="0"/>
          </a:p>
          <a:p>
            <a:r>
              <a:rPr lang="en-US" dirty="0"/>
              <a:t>Have you ever said…. “The teacher assigned readings from the text, but those aren’t really important. I can get all I need from the course lecture.”</a:t>
            </a:r>
          </a:p>
          <a:p>
            <a:endParaRPr lang="en-US" dirty="0"/>
          </a:p>
          <a:p>
            <a:r>
              <a:rPr lang="en-US" dirty="0"/>
              <a:t>Professors are likely to assign readings within their course schedule located in the syllabus or on canvas. Often professors assign more reading and give fewer tests in college than in high school. They expect you to spend</a:t>
            </a:r>
            <a:r>
              <a:rPr lang="en-US" baseline="0" dirty="0"/>
              <a:t> more time studying, but they give less guidance about what or how to study.</a:t>
            </a: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Continuing on the “Golden 20” tips in order to bring Academic Success!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11. Take notes – if you do not take notes, it makes it a lot harder to study and you are creating more work for yourself in the end. </a:t>
            </a:r>
            <a:br>
              <a:rPr lang="en-US" b="0" dirty="0"/>
            </a:br>
            <a:r>
              <a:rPr lang="en-US" b="0" dirty="0"/>
              <a:t>12. Use a dictionary. This will increase your vocabulary and teach you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13. Have a partner/"buddy" system for studying. You could have parents, friends, dormmates, etc. quiz your help you form study groups.</a:t>
            </a:r>
            <a:br>
              <a:rPr lang="en-US" b="0" dirty="0"/>
            </a:br>
            <a:r>
              <a:rPr lang="en-US" b="0" dirty="0"/>
              <a:t>14. Read, read, read. Read magazines, the newspaper, sports books, science fiction, anything you can get your hands on.</a:t>
            </a:r>
            <a:br>
              <a:rPr lang="en-US" b="0" dirty="0"/>
            </a:br>
            <a:r>
              <a:rPr lang="en-US" b="0" dirty="0"/>
              <a:t>15. Set aside at least three hours a day, six days a week, to study.</a:t>
            </a:r>
            <a:br>
              <a:rPr lang="en-US" b="0" dirty="0"/>
            </a:br>
            <a:r>
              <a:rPr lang="en-US" b="0" dirty="0"/>
              <a:t>16. Get some of your homework done before or during school. Use free periods, extra time between classes, and the time before sports.</a:t>
            </a:r>
            <a:br>
              <a:rPr lang="en-US" b="0" dirty="0"/>
            </a:br>
            <a:r>
              <a:rPr lang="en-US" b="0" dirty="0"/>
              <a:t>17. Sacrifice and work during times when you know other people aren't working. Work on a Friday night or Saturday afternoon. It will be worth it.</a:t>
            </a:r>
            <a:br>
              <a:rPr lang="en-US" b="0" dirty="0"/>
            </a:br>
            <a:r>
              <a:rPr lang="en-US" b="0" dirty="0"/>
              <a:t>18. Volunteer for extra credit – you never know when you might need those extra points!</a:t>
            </a:r>
            <a:br>
              <a:rPr lang="en-US" b="0" dirty="0"/>
            </a:br>
            <a:r>
              <a:rPr lang="en-US" b="0" dirty="0"/>
              <a:t>19. Get involved in extracurricular activities. Don't merely attend classes and go to practice. Join the Government Club or Cultural Awareness Organization, write for the student newspaper, give tours, etc. Get involved.</a:t>
            </a:r>
            <a:br>
              <a:rPr lang="en-US" b="0" dirty="0"/>
            </a:br>
            <a:r>
              <a:rPr lang="en-US" b="0" dirty="0"/>
              <a:t>20. Work hard and be proud that you are working hard and learning. Realize that education is a key ingredient to many great things that you will accomplish in life.</a:t>
            </a:r>
          </a:p>
          <a:p>
            <a:endParaRPr lang="en-US" dirty="0"/>
          </a:p>
          <a:p>
            <a:r>
              <a:rPr lang="en-US" dirty="0"/>
              <a:t>Most of these involve you and your textbook, so use those tips for reading your textbook that we went over, during the presentation to help yourself with academic success!</a:t>
            </a:r>
          </a:p>
        </p:txBody>
      </p:sp>
      <p:sp>
        <p:nvSpPr>
          <p:cNvPr id="4" name="Slide Number Placeholder 3"/>
          <p:cNvSpPr>
            <a:spLocks noGrp="1"/>
          </p:cNvSpPr>
          <p:nvPr>
            <p:ph type="sldNum" sz="quarter" idx="5"/>
          </p:nvPr>
        </p:nvSpPr>
        <p:spPr/>
        <p:txBody>
          <a:bodyPr/>
          <a:lstStyle/>
          <a:p>
            <a:fld id="{D1E4EE88-0EF5-4ABA-B853-57F617E681FA}" type="slidenum">
              <a:rPr lang="en-US" smtClean="0"/>
              <a:pPr/>
              <a:t>30</a:t>
            </a:fld>
            <a:endParaRPr lang="en-US"/>
          </a:p>
        </p:txBody>
      </p:sp>
    </p:spTree>
    <p:extLst>
      <p:ext uri="{BB962C8B-B14F-4D97-AF65-F5344CB8AC3E}">
        <p14:creationId xmlns:p14="http://schemas.microsoft.com/office/powerpoint/2010/main" val="42684142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you have any questions, need clarification, or would like to create an individualized plan, please contact Student Success Programs. </a:t>
            </a:r>
          </a:p>
          <a:p>
            <a:endParaRPr lang="en-US" dirty="0"/>
          </a:p>
          <a:p>
            <a:r>
              <a:rPr lang="en-US" dirty="0"/>
              <a:t>Student Success Programs</a:t>
            </a:r>
          </a:p>
          <a:p>
            <a:r>
              <a:rPr lang="en-US" dirty="0"/>
              <a:t>Axe Library 113</a:t>
            </a:r>
          </a:p>
          <a:p>
            <a:r>
              <a:rPr lang="en-US" dirty="0" err="1"/>
              <a:t>studentsuccess@pittstate.edu</a:t>
            </a:r>
            <a:endParaRPr lang="en-US" dirty="0"/>
          </a:p>
          <a:p>
            <a:r>
              <a:rPr lang="en-US" dirty="0"/>
              <a:t>620-235-6578</a:t>
            </a:r>
          </a:p>
          <a:p>
            <a:endParaRPr lang="en-US" dirty="0"/>
          </a:p>
          <a:p>
            <a:r>
              <a:rPr lang="en-US" sz="1200" kern="1200" dirty="0">
                <a:solidFill>
                  <a:schemeClr val="tx1"/>
                </a:solidFill>
                <a:latin typeface="+mn-lt"/>
                <a:ea typeface="+mn-ea"/>
                <a:cs typeface="+mn-cs"/>
              </a:rPr>
              <a:t>Be sure to give us a follow on our social media accounts to keep you updated on Academic Success Workshops, study tips and more!</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Facebook: PSU Student Success Center</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Instagram: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Twitter: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4EE88-0EF5-4ABA-B853-57F617E681FA}" type="slidenum">
              <a:rPr lang="en-US" smtClean="0"/>
              <a:pPr/>
              <a:t>32</a:t>
            </a:fld>
            <a:endParaRPr lang="en-US"/>
          </a:p>
        </p:txBody>
      </p:sp>
    </p:spTree>
    <p:extLst>
      <p:ext uri="{BB962C8B-B14F-4D97-AF65-F5344CB8AC3E}">
        <p14:creationId xmlns:p14="http://schemas.microsoft.com/office/powerpoint/2010/main" val="12092885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4EE88-0EF5-4ABA-B853-57F617E681FA}" type="slidenum">
              <a:rPr lang="en-US" smtClean="0"/>
              <a:pPr/>
              <a:t>33</a:t>
            </a:fld>
            <a:endParaRPr lang="en-US"/>
          </a:p>
        </p:txBody>
      </p:sp>
    </p:spTree>
    <p:extLst>
      <p:ext uri="{BB962C8B-B14F-4D97-AF65-F5344CB8AC3E}">
        <p14:creationId xmlns:p14="http://schemas.microsoft.com/office/powerpoint/2010/main" val="6085120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Another quote from a student, </a:t>
            </a:r>
          </a:p>
          <a:p>
            <a:endParaRPr lang="en-US" dirty="0"/>
          </a:p>
          <a:p>
            <a:r>
              <a:rPr lang="en-US" dirty="0"/>
              <a:t>“I bought</a:t>
            </a:r>
            <a:r>
              <a:rPr lang="en-US" baseline="0" dirty="0"/>
              <a:t> a textbook and actually tried to read it a few times, but I fell asleep, got bored, didn’t understand, etc…”</a:t>
            </a:r>
          </a:p>
          <a:p>
            <a:endParaRPr lang="en-US" baseline="0" dirty="0"/>
          </a:p>
          <a:p>
            <a:r>
              <a:rPr lang="en-US" baseline="0" dirty="0"/>
              <a:t>There are ways to read your textbook in a way that is engaging, purposeful and will likely increase your success in courses!</a:t>
            </a: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Another</a:t>
            </a:r>
            <a:r>
              <a:rPr lang="en-US" baseline="0" dirty="0"/>
              <a:t> quote from a student, “I don’t have time to go to class, complete homework, go to work, have a social life AND read all of the textbook assignments.”</a:t>
            </a:r>
          </a:p>
          <a:p>
            <a:endParaRPr lang="en-US" baseline="0" dirty="0"/>
          </a:p>
          <a:p>
            <a:r>
              <a:rPr lang="en-US" baseline="0" dirty="0"/>
              <a:t>This one might be partially true. You do not have all the time in the world, but you can find strategies to be more efficient. If you approach your reading assignments with a plan and a few useful tips, you’ll cut the time required to read the assignment and increase what you get out of text.</a:t>
            </a: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7509">
              <a:defRPr/>
            </a:pPr>
            <a:r>
              <a:rPr lang="en-US" baseline="0" dirty="0"/>
              <a:t>In-class lecture &amp; notes and out of class tex</a:t>
            </a:r>
            <a:r>
              <a:rPr lang="en-US" dirty="0"/>
              <a:t>tbook reading notes</a:t>
            </a:r>
            <a:r>
              <a:rPr lang="en-US" baseline="0" dirty="0"/>
              <a:t>  can all fit together to create an overall outline (white piece of paper)– reading your textbook &amp; taking textbook notes is a crucial step in your test prep plan! </a:t>
            </a:r>
          </a:p>
          <a:p>
            <a:pPr defTabSz="917509">
              <a:defRPr/>
            </a:pPr>
            <a:endParaRPr lang="en-US" baseline="0" dirty="0"/>
          </a:p>
          <a:p>
            <a:pPr defTabSz="917509">
              <a:defRPr/>
            </a:pPr>
            <a:r>
              <a:rPr lang="en-US" baseline="0" dirty="0"/>
              <a:t>Connecting your Lecture and Textbook notes (and any handouts the teacher gives, info from Canvas, etc…) helps you to create a comprehensive</a:t>
            </a:r>
            <a:r>
              <a:rPr lang="en-US" dirty="0"/>
              <a:t> Outline.</a:t>
            </a:r>
            <a:endParaRPr lang="en-US" baseline="0" dirty="0"/>
          </a:p>
          <a:p>
            <a:r>
              <a:rPr lang="en-US" baseline="0" dirty="0"/>
              <a:t>  </a:t>
            </a:r>
            <a:r>
              <a:rPr lang="en-US" baseline="0" dirty="0">
                <a:sym typeface="Wingdings" pitchFamily="2" charset="2"/>
              </a:rPr>
              <a:t> use the Outline as a custom-built review and study guide</a:t>
            </a:r>
          </a:p>
          <a:p>
            <a:endParaRPr lang="en-US" baseline="0" dirty="0">
              <a:sym typeface="Wingdings" pitchFamily="2" charset="2"/>
            </a:endParaRPr>
          </a:p>
          <a:p>
            <a:r>
              <a:rPr lang="en-US" baseline="0" dirty="0">
                <a:sym typeface="Wingdings" pitchFamily="2" charset="2"/>
              </a:rPr>
              <a:t>Typically we ask students to take notes while they are reading their textbook. Then, while you’re listening to a lecture, take notes on a separate piece of paper. Again, this should be two different pieces of paper!</a:t>
            </a:r>
          </a:p>
          <a:p>
            <a:endParaRPr lang="en-US" baseline="0" dirty="0">
              <a:sym typeface="Wingdings" pitchFamily="2" charset="2"/>
            </a:endParaRPr>
          </a:p>
          <a:p>
            <a:r>
              <a:rPr lang="en-US" baseline="0" dirty="0">
                <a:sym typeface="Wingdings" pitchFamily="2" charset="2"/>
              </a:rPr>
              <a:t>After you’ve done those two, you can combine them onto one document that highlights the main subject within both the lecture and textbook. You can also see what was talked about in both (lecture and textbook). If topics are talked about in both the lecture and textbook notes, then it is most likely really important information to remember. Or you can double check to see any information that the professor lectured on, that was not in the textbook, or vice versa. </a:t>
            </a:r>
            <a:endParaRPr lang="en-US"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 three</a:t>
            </a:r>
            <a:r>
              <a:rPr lang="en-US" baseline="0" dirty="0"/>
              <a:t> titles are what we are going to discuss during the rest of the presentation: Types of reading, what to focus on while you read, and turning textbook and lecture notes into your study guide</a:t>
            </a:r>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Types of Reading Quotes:</a:t>
            </a:r>
          </a:p>
          <a:p>
            <a:endParaRPr lang="en-US" dirty="0"/>
          </a:p>
          <a:p>
            <a:r>
              <a:rPr lang="en-US" dirty="0"/>
              <a:t>“Reading furnishes the mind only with materials of knowledge; it is thinking that makes what we read ours.” – John Locke</a:t>
            </a:r>
          </a:p>
          <a:p>
            <a:endParaRPr lang="en-US" dirty="0"/>
          </a:p>
          <a:p>
            <a:r>
              <a:rPr lang="en-US" dirty="0"/>
              <a:t>“It’s good to know how to read, but it’s dangerous to know how to read and not how to interpret what you’re reading.” – Mike Tyson</a:t>
            </a:r>
          </a:p>
        </p:txBody>
      </p:sp>
      <p:sp>
        <p:nvSpPr>
          <p:cNvPr id="4" name="Slide Number Placeholder 3"/>
          <p:cNvSpPr>
            <a:spLocks noGrp="1"/>
          </p:cNvSpPr>
          <p:nvPr>
            <p:ph type="sldNum" sz="quarter" idx="10"/>
          </p:nvPr>
        </p:nvSpPr>
        <p:spPr/>
        <p:txBody>
          <a:bodyPr/>
          <a:lstStyle/>
          <a:p>
            <a:fld id="{D1E4EE88-0EF5-4ABA-B853-57F617E681FA}" type="slidenum">
              <a:rPr lang="en-US" smtClean="0"/>
              <a:pPr/>
              <a:t>8</a:t>
            </a:fld>
            <a:endParaRPr lang="en-US"/>
          </a:p>
        </p:txBody>
      </p:sp>
    </p:spTree>
    <p:extLst>
      <p:ext uri="{BB962C8B-B14F-4D97-AF65-F5344CB8AC3E}">
        <p14:creationId xmlns:p14="http://schemas.microsoft.com/office/powerpoint/2010/main" val="1517960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are taught</a:t>
            </a:r>
            <a:r>
              <a:rPr lang="en-US" baseline="0" dirty="0"/>
              <a:t> how to read in elementary school, but then we arrive in high school and then college and are expected to know how to read and understand academic literature. </a:t>
            </a:r>
          </a:p>
          <a:p>
            <a:endParaRPr lang="en-US" baseline="0" dirty="0"/>
          </a:p>
          <a:p>
            <a:r>
              <a:rPr lang="en-US" baseline="0" dirty="0"/>
              <a:t>The way we read for fun and enjoyment is different than the way we read or work with academic journals, research, textbooks, etc… We basically need to learn how to read all over again, or at least adjust the way we read according to what we are reading.</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to the “Types of Reading” handout (There is a link on the Student Success Center Website, at the same location where you found this PowerPoint) for the following slides.</a:t>
            </a:r>
          </a:p>
          <a:p>
            <a:endParaRPr lang="en-US" i="1" dirty="0"/>
          </a:p>
          <a:p>
            <a:r>
              <a:rPr lang="en-US" i="1" dirty="0"/>
              <a:t>**This handout </a:t>
            </a:r>
            <a:r>
              <a:rPr lang="en-US" i="1" baseline="0" dirty="0"/>
              <a:t>is meant to inform you briefly of the different types of reading, and how they need to adjust the way they read, depending on what they’re reading and what they need to gain from what they’re reading. The handout allows you to write notes about each type of reading.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2EA45F-23B7-4837-8E7C-13DE2A3CEAEC}" type="datetimeFigureOut">
              <a:rPr lang="en-US" smtClean="0"/>
              <a:pPr/>
              <a:t>4/16/20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79F055-5231-46E8-BE68-016EB2B89423}" type="slidenum">
              <a:rPr lang="en-US" smtClean="0"/>
              <a:pPr/>
              <a:t>‹#›</a:t>
            </a:fld>
            <a:endParaRPr lang="en-US"/>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EA45F-23B7-4837-8E7C-13DE2A3CEAEC}" type="datetimeFigureOut">
              <a:rPr lang="en-US" smtClean="0"/>
              <a:pPr/>
              <a:t>4/16/20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9F055-5231-46E8-BE68-016EB2B89423}" type="slidenum">
              <a:rPr lang="en-US" smtClean="0"/>
              <a:pPr/>
              <a:t>‹#›</a:t>
            </a:fld>
            <a:endParaRPr lang="en-US"/>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EA45F-23B7-4837-8E7C-13DE2A3CEAEC}" type="datetimeFigureOut">
              <a:rPr lang="en-US" smtClean="0"/>
              <a:pPr/>
              <a:t>4/16/20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9F055-5231-46E8-BE68-016EB2B89423}" type="slidenum">
              <a:rPr lang="en-US" smtClean="0"/>
              <a:pPr/>
              <a:t>‹#›</a:t>
            </a:fld>
            <a:endParaRPr lang="en-US"/>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EA45F-23B7-4837-8E7C-13DE2A3CEAEC}" type="datetimeFigureOut">
              <a:rPr lang="en-US" smtClean="0"/>
              <a:pPr/>
              <a:t>4/16/20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9F055-5231-46E8-BE68-016EB2B89423}"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62EA45F-23B7-4837-8E7C-13DE2A3CEAEC}" type="datetimeFigureOut">
              <a:rPr lang="en-US" smtClean="0"/>
              <a:pPr/>
              <a:t>4/16/20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9F055-5231-46E8-BE68-016EB2B8942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2EA45F-23B7-4837-8E7C-13DE2A3CEAEC}" type="datetimeFigureOut">
              <a:rPr lang="en-US" smtClean="0"/>
              <a:pPr/>
              <a:t>4/16/20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9F055-5231-46E8-BE68-016EB2B89423}"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62EA45F-23B7-4837-8E7C-13DE2A3CEAEC}" type="datetimeFigureOut">
              <a:rPr lang="en-US" smtClean="0"/>
              <a:pPr/>
              <a:t>4/16/20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79F055-5231-46E8-BE68-016EB2B8942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62EA45F-23B7-4837-8E7C-13DE2A3CEAEC}" type="datetimeFigureOut">
              <a:rPr lang="en-US" smtClean="0"/>
              <a:pPr/>
              <a:t>4/16/20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79F055-5231-46E8-BE68-016EB2B89423}"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EA45F-23B7-4837-8E7C-13DE2A3CEAEC}" type="datetimeFigureOut">
              <a:rPr lang="en-US" smtClean="0"/>
              <a:pPr/>
              <a:t>4/16/20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79F055-5231-46E8-BE68-016EB2B89423}" type="slidenum">
              <a:rPr lang="en-US" smtClean="0"/>
              <a:pPr/>
              <a:t>‹#›</a:t>
            </a:fld>
            <a:endParaRPr lang="en-US"/>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C62EA45F-23B7-4837-8E7C-13DE2A3CEAEC}" type="datetimeFigureOut">
              <a:rPr lang="en-US" smtClean="0"/>
              <a:pPr/>
              <a:t>4/16/20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9F055-5231-46E8-BE68-016EB2B8942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2EA45F-23B7-4837-8E7C-13DE2A3CEAEC}" type="datetimeFigureOut">
              <a:rPr lang="en-US" smtClean="0"/>
              <a:pPr/>
              <a:t>4/16/20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79F055-5231-46E8-BE68-016EB2B8942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2EA45F-23B7-4837-8E7C-13DE2A3CEAEC}" type="datetimeFigureOut">
              <a:rPr lang="en-US" smtClean="0"/>
              <a:pPr/>
              <a:t>4/16/20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79F055-5231-46E8-BE68-016EB2B894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fade thruBlk="1"/>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www.arc.sbc.edu/sq3r.html" TargetMode="External"/><Relationship Id="rId7"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www.studygs.net/crtread.htm" TargetMode="External"/><Relationship Id="rId5" Type="http://schemas.openxmlformats.org/officeDocument/2006/relationships/hyperlink" Target="http://academictips.org/acad/academic_success.html%20on%20January%2029" TargetMode="External"/><Relationship Id="rId4" Type="http://schemas.openxmlformats.org/officeDocument/2006/relationships/hyperlink" Target="http://www.canberra.edu.au/studyskills/learning/readin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arc.sbc.edu/sq3r.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studygs.net/crtread.htm" TargetMode="External"/><Relationship Id="rId4" Type="http://schemas.openxmlformats.org/officeDocument/2006/relationships/hyperlink" Target="http://www.canberra.edu.au/studyskills/learning/readin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1066800"/>
            <a:ext cx="7391400" cy="1776984"/>
          </a:xfrm>
          <a:prstGeom prst="rect">
            <a:avLst/>
          </a:prstGeom>
        </p:spPr>
        <p:txBody>
          <a:bodyPr lIns="0" tIns="0" rIns="0" bIns="0" anchor="ctr" anchorCtr="1">
            <a:noAutofit/>
          </a:bodyPr>
          <a:lstStyle/>
          <a:p>
            <a:pPr marL="18288" lvl="0">
              <a:lnSpc>
                <a:spcPct val="150000"/>
              </a:lnSpc>
              <a:buClr>
                <a:srgbClr val="3891A7"/>
              </a:buClr>
              <a:buSzPct val="80000"/>
              <a:defRPr/>
            </a:pPr>
            <a:r>
              <a:rPr kumimoji="0" lang="en-US" sz="36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Use Your Textbooks as a Success Tool</a:t>
            </a:r>
          </a:p>
        </p:txBody>
      </p:sp>
      <p:pic>
        <p:nvPicPr>
          <p:cNvPr id="6" name="Picture 5"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itle 1"/>
          <p:cNvSpPr txBox="1">
            <a:spLocks/>
          </p:cNvSpPr>
          <p:nvPr/>
        </p:nvSpPr>
        <p:spPr>
          <a:xfrm>
            <a:off x="3810000" y="2947416"/>
            <a:ext cx="3657600" cy="1776984"/>
          </a:xfrm>
          <a:prstGeom prst="rect">
            <a:avLst/>
          </a:prstGeom>
        </p:spPr>
        <p:txBody>
          <a:bodyPr anchor="t">
            <a:normAutofit/>
          </a:bodyPr>
          <a:lstStyle/>
          <a:p>
            <a:pPr marL="18288" lvl="0">
              <a:buClr>
                <a:srgbClr val="3891A7"/>
              </a:buClr>
              <a:buSzPct val="80000"/>
              <a:defRPr/>
            </a:pPr>
            <a:r>
              <a:rPr lang="en-US" sz="2400" dirty="0">
                <a:solidFill>
                  <a:srgbClr val="4F271C">
                    <a:shade val="30000"/>
                    <a:satMod val="150000"/>
                  </a:srgbClr>
                </a:solidFill>
              </a:rPr>
              <a:t>Reading Effectively </a:t>
            </a:r>
            <a:br>
              <a:rPr lang="en-US" sz="2400" dirty="0">
                <a:solidFill>
                  <a:srgbClr val="4F271C">
                    <a:shade val="30000"/>
                    <a:satMod val="150000"/>
                  </a:srgbClr>
                </a:solidFill>
              </a:rPr>
            </a:br>
            <a:r>
              <a:rPr lang="en-US" sz="2400" dirty="0">
                <a:solidFill>
                  <a:srgbClr val="4F271C">
                    <a:shade val="30000"/>
                    <a:satMod val="150000"/>
                  </a:srgbClr>
                </a:solidFill>
              </a:rPr>
              <a:t>for Academic Success</a:t>
            </a:r>
            <a:endParaRPr kumimoji="0" lang="en-US" sz="44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7" name="TextBox 6"/>
          <p:cNvSpPr txBox="1"/>
          <p:nvPr/>
        </p:nvSpPr>
        <p:spPr>
          <a:xfrm>
            <a:off x="5257800" y="6096000"/>
            <a:ext cx="3733800" cy="646331"/>
          </a:xfrm>
          <a:prstGeom prst="rect">
            <a:avLst/>
          </a:prstGeom>
          <a:noFill/>
        </p:spPr>
        <p:txBody>
          <a:bodyPr wrap="square" rtlCol="0">
            <a:spAutoFit/>
          </a:bodyPr>
          <a:lstStyle/>
          <a:p>
            <a:pPr algn="r"/>
            <a:r>
              <a:rPr lang="en-US" dirty="0"/>
              <a:t>Student Success Programs</a:t>
            </a:r>
          </a:p>
          <a:p>
            <a:pPr algn="r"/>
            <a:r>
              <a:rPr lang="en-US" dirty="0"/>
              <a:t>StudentSuccess@pittstate.edu</a:t>
            </a: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1143000" y="1828800"/>
            <a:ext cx="7790688" cy="4572000"/>
          </a:xfrm>
        </p:spPr>
        <p:txBody>
          <a:bodyPr>
            <a:normAutofit/>
          </a:bodyPr>
          <a:lstStyle/>
          <a:p>
            <a:r>
              <a:rPr lang="en-US" sz="2800" b="1" dirty="0"/>
              <a:t>Scanning</a:t>
            </a:r>
          </a:p>
          <a:p>
            <a:pPr lvl="1"/>
            <a:r>
              <a:rPr lang="en-US" sz="2400" dirty="0"/>
              <a:t>Looking for a specific piece of information</a:t>
            </a:r>
          </a:p>
          <a:p>
            <a:pPr lvl="1"/>
            <a:r>
              <a:rPr lang="en-US" sz="2400" dirty="0"/>
              <a:t>You know what you’re looking for</a:t>
            </a:r>
          </a:p>
          <a:p>
            <a:pPr lvl="2"/>
            <a:r>
              <a:rPr lang="en-US" sz="2400" dirty="0"/>
              <a:t>Eyes move quickly or scan over the reading material </a:t>
            </a:r>
          </a:p>
          <a:p>
            <a:pPr>
              <a:buNone/>
            </a:pPr>
            <a:endParaRPr lang="en-US" sz="2800" dirty="0"/>
          </a:p>
          <a:p>
            <a:r>
              <a:rPr lang="en-US" sz="2800" dirty="0"/>
              <a:t>Use when you’ve already read the chapter or material and are revisiting it to study or reference for an assignment</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762000" y="1600200"/>
            <a:ext cx="8171688" cy="4724400"/>
          </a:xfrm>
        </p:spPr>
        <p:txBody>
          <a:bodyPr>
            <a:normAutofit/>
          </a:bodyPr>
          <a:lstStyle/>
          <a:p>
            <a:r>
              <a:rPr lang="en-US" sz="2800" b="1" dirty="0"/>
              <a:t>Skimming</a:t>
            </a:r>
          </a:p>
          <a:p>
            <a:pPr lvl="1"/>
            <a:r>
              <a:rPr lang="en-US" sz="2400" dirty="0"/>
              <a:t>For a general idea of what you’re reading</a:t>
            </a:r>
          </a:p>
          <a:p>
            <a:pPr lvl="2"/>
            <a:r>
              <a:rPr lang="en-US" sz="2400" dirty="0"/>
              <a:t>When you have to read a large amount in a short time</a:t>
            </a:r>
          </a:p>
          <a:p>
            <a:pPr lvl="2"/>
            <a:r>
              <a:rPr lang="en-US" sz="2400" dirty="0"/>
              <a:t>5-10 minutes to familiarize yourself </a:t>
            </a:r>
            <a:br>
              <a:rPr lang="en-US" sz="2400" dirty="0"/>
            </a:br>
            <a:r>
              <a:rPr lang="en-US" sz="2400" dirty="0"/>
              <a:t>with the text</a:t>
            </a:r>
          </a:p>
          <a:p>
            <a:pPr lvl="2"/>
            <a:r>
              <a:rPr lang="en-US" sz="2400" dirty="0"/>
              <a:t>Find the main ideas in each paragraph or section</a:t>
            </a:r>
          </a:p>
          <a:p>
            <a:pPr lvl="3"/>
            <a:r>
              <a:rPr lang="en-US" sz="2000" dirty="0"/>
              <a:t>Ignore the details in the supporting sentences</a:t>
            </a:r>
            <a:endParaRPr lang="en-US" sz="1800" dirty="0"/>
          </a:p>
          <a:p>
            <a:r>
              <a:rPr lang="en-US" sz="2800" dirty="0"/>
              <a:t>Use when you’re pre-reading the chapter or revisiting the chapter for review</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sz="4400" dirty="0"/>
              <a:t>Terminology/Vocabulary</a:t>
            </a:r>
          </a:p>
        </p:txBody>
      </p:sp>
      <p:sp>
        <p:nvSpPr>
          <p:cNvPr id="3" name="Content Placeholder 2"/>
          <p:cNvSpPr>
            <a:spLocks noGrp="1"/>
          </p:cNvSpPr>
          <p:nvPr>
            <p:ph idx="1"/>
          </p:nvPr>
        </p:nvSpPr>
        <p:spPr>
          <a:xfrm>
            <a:off x="743712" y="1371600"/>
            <a:ext cx="8400288" cy="5029200"/>
          </a:xfrm>
        </p:spPr>
        <p:txBody>
          <a:bodyPr>
            <a:normAutofit/>
          </a:bodyPr>
          <a:lstStyle/>
          <a:p>
            <a:r>
              <a:rPr lang="en-US" sz="2200" dirty="0"/>
              <a:t>When scanning or skimming the text, look for any new words that appear repeatedly</a:t>
            </a:r>
          </a:p>
          <a:p>
            <a:pPr lvl="2"/>
            <a:r>
              <a:rPr lang="en-US" sz="1800" dirty="0"/>
              <a:t>Look for them in the glossary of your text (if available) and/or a dictionary</a:t>
            </a:r>
          </a:p>
          <a:p>
            <a:pPr lvl="2"/>
            <a:r>
              <a:rPr lang="en-US" sz="1800" dirty="0"/>
              <a:t>Note a quick definition for each term and adjust them as you read if necessary</a:t>
            </a:r>
          </a:p>
          <a:p>
            <a:pPr lvl="2"/>
            <a:r>
              <a:rPr lang="en-US" sz="1800" dirty="0"/>
              <a:t>Note a synonym or two</a:t>
            </a:r>
            <a:br>
              <a:rPr lang="en-US" sz="1600" dirty="0"/>
            </a:br>
            <a:endParaRPr lang="en-US" sz="1000" dirty="0"/>
          </a:p>
          <a:p>
            <a:pPr lvl="1"/>
            <a:r>
              <a:rPr lang="en-US" sz="2000" dirty="0"/>
              <a:t>Sound out the word</a:t>
            </a:r>
            <a:br>
              <a:rPr lang="en-US" sz="2000" dirty="0"/>
            </a:br>
            <a:endParaRPr lang="en-US" sz="1000" dirty="0"/>
          </a:p>
          <a:p>
            <a:pPr lvl="1"/>
            <a:r>
              <a:rPr lang="en-US" sz="2000" dirty="0"/>
              <a:t>Structure: Prefixes &amp; suffixes</a:t>
            </a:r>
            <a:br>
              <a:rPr lang="en-US" sz="2000" dirty="0"/>
            </a:br>
            <a:endParaRPr lang="en-US" sz="1000" dirty="0"/>
          </a:p>
          <a:p>
            <a:pPr lvl="1"/>
            <a:r>
              <a:rPr lang="en-US" sz="2000" dirty="0"/>
              <a:t>Context: how it is used in the sentence or paragraph</a:t>
            </a:r>
            <a:br>
              <a:rPr lang="en-US" sz="2000" dirty="0"/>
            </a:br>
            <a:endParaRPr lang="en-US" sz="1050" dirty="0"/>
          </a:p>
          <a:p>
            <a:pPr lvl="1"/>
            <a:r>
              <a:rPr lang="en-US" sz="2000" dirty="0"/>
              <a:t>Confirm: check context, definition and synonyms to make sure you have a clear understanding of the new term</a:t>
            </a:r>
          </a:p>
          <a:p>
            <a:pPr lvl="2"/>
            <a:r>
              <a:rPr lang="en-US" sz="1800" dirty="0"/>
              <a:t>Check with your professor to confirm meaning</a:t>
            </a:r>
          </a:p>
          <a:p>
            <a:pPr lvl="1"/>
            <a:endParaRPr lang="en-US" sz="1800" dirty="0"/>
          </a:p>
          <a:p>
            <a:pPr lvl="1"/>
            <a:endParaRPr lang="en-US" sz="1800" dirty="0"/>
          </a:p>
          <a:p>
            <a:pPr lvl="1"/>
            <a:endParaRPr lang="en-US" sz="1800"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1143000" y="1600200"/>
            <a:ext cx="7790688" cy="4800600"/>
          </a:xfrm>
        </p:spPr>
        <p:txBody>
          <a:bodyPr>
            <a:normAutofit lnSpcReduction="10000"/>
          </a:bodyPr>
          <a:lstStyle/>
          <a:p>
            <a:r>
              <a:rPr lang="en-US" sz="2800" b="1" dirty="0"/>
              <a:t>Study Reading</a:t>
            </a:r>
          </a:p>
          <a:p>
            <a:pPr lvl="1"/>
            <a:r>
              <a:rPr lang="en-US" sz="2200" dirty="0"/>
              <a:t>To read difficult material with a high level of comprehension</a:t>
            </a:r>
          </a:p>
          <a:p>
            <a:pPr lvl="2"/>
            <a:r>
              <a:rPr lang="en-US" sz="2400" dirty="0"/>
              <a:t>Slower rate of reading</a:t>
            </a:r>
          </a:p>
          <a:p>
            <a:pPr lvl="2"/>
            <a:r>
              <a:rPr lang="en-US" sz="2400" dirty="0"/>
              <a:t>Challenge to understand the material</a:t>
            </a:r>
          </a:p>
          <a:p>
            <a:pPr lvl="2"/>
            <a:r>
              <a:rPr lang="en-US" sz="2400" dirty="0"/>
              <a:t>May have to read sections more than once</a:t>
            </a:r>
          </a:p>
          <a:p>
            <a:pPr lvl="3"/>
            <a:r>
              <a:rPr lang="en-US" sz="2000" dirty="0"/>
              <a:t>Reading aloud is helpful</a:t>
            </a:r>
          </a:p>
          <a:p>
            <a:pPr lvl="3"/>
            <a:r>
              <a:rPr lang="en-US" sz="2000" dirty="0"/>
              <a:t>Read with a dictionary available </a:t>
            </a:r>
          </a:p>
          <a:p>
            <a:endParaRPr lang="en-US" dirty="0"/>
          </a:p>
          <a:p>
            <a:r>
              <a:rPr lang="en-US" sz="2800" dirty="0"/>
              <a:t>When you have pre-read the material and are now digging in for comprehension and learning.</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304800" y="1371600"/>
            <a:ext cx="8628888" cy="4953000"/>
          </a:xfrm>
        </p:spPr>
        <p:txBody>
          <a:bodyPr>
            <a:normAutofit/>
          </a:bodyPr>
          <a:lstStyle/>
          <a:p>
            <a:r>
              <a:rPr lang="en-US" sz="3000" b="1" dirty="0"/>
              <a:t>Critical Reading</a:t>
            </a:r>
          </a:p>
          <a:p>
            <a:pPr>
              <a:buNone/>
            </a:pPr>
            <a:endParaRPr lang="en-US" sz="3000" b="1" dirty="0"/>
          </a:p>
          <a:p>
            <a:pPr lvl="1"/>
            <a:r>
              <a:rPr lang="en-US" sz="2400" dirty="0"/>
              <a:t>You’ve learned the material by pre-reading and study reading, and now you need to process and analyze the information</a:t>
            </a:r>
          </a:p>
          <a:p>
            <a:pPr lvl="1"/>
            <a:endParaRPr lang="en-US" sz="1000" dirty="0"/>
          </a:p>
          <a:p>
            <a:pPr lvl="1"/>
            <a:r>
              <a:rPr lang="en-US" sz="2400" dirty="0"/>
              <a:t>When you need to write a review, summary or another type of assignment asking for analysis or opinion</a:t>
            </a:r>
          </a:p>
          <a:p>
            <a:pPr lvl="1"/>
            <a:endParaRPr lang="en-US" sz="1000" dirty="0"/>
          </a:p>
          <a:p>
            <a:pPr lvl="1"/>
            <a:r>
              <a:rPr lang="en-US" sz="2400" dirty="0"/>
              <a:t>When studying for a test with essay questions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533400" y="1828800"/>
            <a:ext cx="8171688" cy="4572000"/>
          </a:xfrm>
        </p:spPr>
        <p:txBody>
          <a:bodyPr>
            <a:normAutofit/>
          </a:bodyPr>
          <a:lstStyle/>
          <a:p>
            <a:r>
              <a:rPr lang="en-US" sz="2800" b="1" dirty="0"/>
              <a:t>Critical Reading </a:t>
            </a:r>
            <a:r>
              <a:rPr lang="en-US" sz="2400" dirty="0"/>
              <a:t>(cont)</a:t>
            </a:r>
          </a:p>
          <a:p>
            <a:pPr lvl="1"/>
            <a:r>
              <a:rPr lang="en-US" sz="2200" dirty="0"/>
              <a:t>To make judgments about </a:t>
            </a:r>
            <a:r>
              <a:rPr lang="en-US" sz="2200" b="1" dirty="0"/>
              <a:t>how</a:t>
            </a:r>
            <a:r>
              <a:rPr lang="en-US" sz="2200" dirty="0"/>
              <a:t> a text is argued</a:t>
            </a:r>
          </a:p>
          <a:p>
            <a:pPr lvl="1"/>
            <a:r>
              <a:rPr lang="en-US" sz="2400" dirty="0"/>
              <a:t>To interpret or develop an interpretation</a:t>
            </a:r>
          </a:p>
          <a:p>
            <a:pPr lvl="2"/>
            <a:r>
              <a:rPr lang="en-US" sz="2400" dirty="0"/>
              <a:t>Reflective</a:t>
            </a:r>
          </a:p>
          <a:p>
            <a:pPr lvl="2"/>
            <a:r>
              <a:rPr lang="en-US" sz="2400" dirty="0"/>
              <a:t>Reading for ways of thinking about the subject</a:t>
            </a:r>
          </a:p>
          <a:p>
            <a:pPr lvl="2"/>
            <a:endParaRPr lang="en-US" sz="1000" dirty="0"/>
          </a:p>
          <a:p>
            <a:pPr lvl="1"/>
            <a:r>
              <a:rPr lang="en-US" sz="2400" dirty="0"/>
              <a:t>How is the evidence (facts, examples, etc…) used and interpreted? </a:t>
            </a:r>
          </a:p>
          <a:p>
            <a:pPr lvl="1"/>
            <a:r>
              <a:rPr lang="en-US" sz="2400" dirty="0"/>
              <a:t>How does the text reach its conclusions?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685800" y="1600200"/>
            <a:ext cx="8247888" cy="4800600"/>
          </a:xfrm>
        </p:spPr>
        <p:txBody>
          <a:bodyPr>
            <a:normAutofit/>
          </a:bodyPr>
          <a:lstStyle/>
          <a:p>
            <a:r>
              <a:rPr lang="en-US" sz="2800" b="1" dirty="0"/>
              <a:t>Critical Reading </a:t>
            </a:r>
            <a:r>
              <a:rPr lang="en-US" sz="2400" dirty="0"/>
              <a:t>(cont)</a:t>
            </a:r>
          </a:p>
          <a:p>
            <a:pPr lvl="1"/>
            <a:r>
              <a:rPr lang="en-US" sz="2400" dirty="0"/>
              <a:t>What is the central claim or thesis?</a:t>
            </a:r>
          </a:p>
          <a:p>
            <a:pPr lvl="1"/>
            <a:r>
              <a:rPr lang="en-US" sz="2400" dirty="0"/>
              <a:t>What audience is the text written for?</a:t>
            </a:r>
          </a:p>
          <a:p>
            <a:pPr lvl="2"/>
            <a:r>
              <a:rPr lang="en-US" sz="2400" dirty="0"/>
              <a:t>Historical context</a:t>
            </a:r>
          </a:p>
          <a:p>
            <a:pPr lvl="2"/>
            <a:endParaRPr lang="en-US" sz="1600" dirty="0"/>
          </a:p>
          <a:p>
            <a:pPr lvl="1"/>
            <a:r>
              <a:rPr lang="en-US" sz="2400" dirty="0"/>
              <a:t>What kind of reasoning is used?</a:t>
            </a:r>
          </a:p>
          <a:p>
            <a:pPr lvl="2"/>
            <a:r>
              <a:rPr lang="en-US" sz="2200" dirty="0"/>
              <a:t>Concepts, theories, methods</a:t>
            </a:r>
          </a:p>
          <a:p>
            <a:pPr lvl="2"/>
            <a:r>
              <a:rPr lang="en-US" sz="2200" dirty="0"/>
              <a:t>How is the information broken down (analyzed) by the author?</a:t>
            </a:r>
          </a:p>
          <a:p>
            <a:pPr lvl="2"/>
            <a:r>
              <a:rPr lang="en-US" sz="2200" dirty="0"/>
              <a:t>Be aware: different disciplines (subject areas) will have different ways of arguing</a:t>
            </a:r>
          </a:p>
          <a:p>
            <a:pPr lvl="2">
              <a:buNone/>
            </a:pPr>
            <a:endParaRPr lang="en-US" sz="2400"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1143000" y="1828800"/>
            <a:ext cx="7790688" cy="4572000"/>
          </a:xfrm>
        </p:spPr>
        <p:txBody>
          <a:bodyPr>
            <a:normAutofit/>
          </a:bodyPr>
          <a:lstStyle/>
          <a:p>
            <a:r>
              <a:rPr lang="en-US" sz="3200" b="1" dirty="0"/>
              <a:t>Critical Reading </a:t>
            </a:r>
            <a:r>
              <a:rPr lang="en-US" sz="2400" dirty="0">
                <a:solidFill>
                  <a:prstClr val="black"/>
                </a:solidFill>
              </a:rPr>
              <a:t>(cont)</a:t>
            </a:r>
            <a:endParaRPr lang="en-US" sz="2800" dirty="0"/>
          </a:p>
          <a:p>
            <a:pPr lvl="1"/>
            <a:r>
              <a:rPr lang="en-US" sz="2800" dirty="0"/>
              <a:t>Examine the evidence</a:t>
            </a:r>
          </a:p>
          <a:p>
            <a:pPr lvl="2"/>
            <a:r>
              <a:rPr lang="en-US" sz="2400" dirty="0"/>
              <a:t>Supporting facts, examples</a:t>
            </a:r>
          </a:p>
          <a:p>
            <a:pPr lvl="2"/>
            <a:r>
              <a:rPr lang="en-US" sz="2400" dirty="0"/>
              <a:t>What counts as evidence: statistics, history, literature</a:t>
            </a:r>
          </a:p>
          <a:p>
            <a:pPr lvl="2"/>
            <a:r>
              <a:rPr lang="en-US" sz="2400" dirty="0"/>
              <a:t>What sources are used for evidence: primary or secondary</a:t>
            </a:r>
          </a:p>
          <a:p>
            <a:pPr lvl="2">
              <a:buNone/>
            </a:pPr>
            <a:endParaRPr lang="en-US" sz="1800"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1143000" y="1600200"/>
            <a:ext cx="7790688" cy="4800600"/>
          </a:xfrm>
        </p:spPr>
        <p:txBody>
          <a:bodyPr>
            <a:normAutofit/>
          </a:bodyPr>
          <a:lstStyle/>
          <a:p>
            <a:pPr lvl="2">
              <a:buNone/>
            </a:pPr>
            <a:endParaRPr lang="en-US" sz="1800" dirty="0"/>
          </a:p>
          <a:p>
            <a:pPr lvl="1"/>
            <a:r>
              <a:rPr lang="en-US" sz="3200" b="1" dirty="0"/>
              <a:t>Evaluation</a:t>
            </a:r>
          </a:p>
          <a:p>
            <a:pPr lvl="2"/>
            <a:r>
              <a:rPr lang="en-US" sz="2800" dirty="0"/>
              <a:t>When you’re asked to determine the strength or weakness of an argument</a:t>
            </a:r>
          </a:p>
          <a:p>
            <a:pPr lvl="3"/>
            <a:r>
              <a:rPr lang="en-US" sz="2400" dirty="0"/>
              <a:t>Could it be argued differently</a:t>
            </a:r>
          </a:p>
          <a:p>
            <a:pPr lvl="3"/>
            <a:r>
              <a:rPr lang="en-US" sz="2400" dirty="0"/>
              <a:t>Gap in the argument</a:t>
            </a:r>
          </a:p>
          <a:p>
            <a:pPr lvl="3"/>
            <a:r>
              <a:rPr lang="en-US" sz="2400" dirty="0"/>
              <a:t>Evidence interpreted differently</a:t>
            </a:r>
          </a:p>
          <a:p>
            <a:pPr lvl="3"/>
            <a:r>
              <a:rPr lang="en-US" sz="2400" dirty="0"/>
              <a:t>Strong or weak conclusions</a:t>
            </a:r>
          </a:p>
          <a:p>
            <a:pPr lvl="3"/>
            <a:r>
              <a:rPr lang="en-US" sz="2400" dirty="0"/>
              <a:t>Opposing argument(s)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6172200" cy="1135912"/>
          </a:xfrm>
        </p:spPr>
        <p:txBody>
          <a:bodyPr>
            <a:normAutofit fontScale="90000"/>
          </a:bodyPr>
          <a:lstStyle/>
          <a:p>
            <a:r>
              <a:rPr lang="en-US" dirty="0"/>
              <a:t>Focus: While You Read</a:t>
            </a:r>
          </a:p>
        </p:txBody>
      </p:sp>
      <p:sp>
        <p:nvSpPr>
          <p:cNvPr id="3" name="Text Placeholder 2"/>
          <p:cNvSpPr>
            <a:spLocks noGrp="1"/>
          </p:cNvSpPr>
          <p:nvPr>
            <p:ph type="body" idx="1"/>
          </p:nvPr>
        </p:nvSpPr>
        <p:spPr>
          <a:xfrm>
            <a:off x="2133600" y="3048000"/>
            <a:ext cx="7162800" cy="1272143"/>
          </a:xfrm>
        </p:spPr>
        <p:txBody>
          <a:bodyPr anchor="ctr" anchorCtr="1">
            <a:noAutofit/>
          </a:bodyPr>
          <a:lstStyle/>
          <a:p>
            <a:pPr algn="r"/>
            <a:r>
              <a:rPr lang="en-US" sz="2400" dirty="0">
                <a:cs typeface="Calibri" pitchFamily="34" charset="0"/>
              </a:rPr>
              <a:t>“A good plan is like a road map: </a:t>
            </a:r>
            <a:br>
              <a:rPr lang="en-US" sz="2400" dirty="0">
                <a:cs typeface="Calibri" pitchFamily="34" charset="0"/>
              </a:rPr>
            </a:br>
            <a:r>
              <a:rPr lang="en-US" sz="2400" dirty="0">
                <a:cs typeface="Calibri" pitchFamily="34" charset="0"/>
              </a:rPr>
              <a:t>it shows the final destination </a:t>
            </a:r>
            <a:br>
              <a:rPr lang="en-US" sz="2400" dirty="0">
                <a:cs typeface="Calibri" pitchFamily="34" charset="0"/>
              </a:rPr>
            </a:br>
            <a:r>
              <a:rPr lang="en-US" sz="2400" dirty="0">
                <a:cs typeface="Calibri" pitchFamily="34" charset="0"/>
              </a:rPr>
              <a:t>and usually the best way to get there.” </a:t>
            </a:r>
            <a:br>
              <a:rPr lang="en-US" sz="2000" dirty="0">
                <a:cs typeface="Calibri" pitchFamily="34" charset="0"/>
              </a:rPr>
            </a:br>
            <a:r>
              <a:rPr lang="en-US" sz="1600" dirty="0">
                <a:cs typeface="Calibri" pitchFamily="34" charset="0"/>
              </a:rPr>
              <a:t>~H. Stanley Judd </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nta_and_santa_maria_nina.jpg"/>
          <p:cNvPicPr>
            <a:picLocks noChangeAspect="1"/>
          </p:cNvPicPr>
          <p:nvPr/>
        </p:nvPicPr>
        <p:blipFill>
          <a:blip r:embed="rId3" cstate="print"/>
          <a:stretch>
            <a:fillRect/>
          </a:stretch>
        </p:blipFill>
        <p:spPr>
          <a:xfrm flipH="1">
            <a:off x="5638800" y="4289267"/>
            <a:ext cx="3352800" cy="2381831"/>
          </a:xfrm>
          <a:prstGeom prst="rect">
            <a:avLst/>
          </a:prstGeom>
          <a:effectLst>
            <a:softEdge rad="63500"/>
          </a:effectLst>
        </p:spPr>
      </p:pic>
      <p:sp>
        <p:nvSpPr>
          <p:cNvPr id="3" name="Content Placeholder 2"/>
          <p:cNvSpPr>
            <a:spLocks noGrp="1"/>
          </p:cNvSpPr>
          <p:nvPr>
            <p:ph idx="1"/>
          </p:nvPr>
        </p:nvSpPr>
        <p:spPr>
          <a:xfrm>
            <a:off x="1219200" y="762000"/>
            <a:ext cx="7620000" cy="5334000"/>
          </a:xfrm>
        </p:spPr>
        <p:txBody>
          <a:bodyPr>
            <a:normAutofit/>
          </a:bodyPr>
          <a:lstStyle/>
          <a:p>
            <a:pPr marL="0" lvl="1" indent="0">
              <a:spcBef>
                <a:spcPts val="600"/>
              </a:spcBef>
              <a:buSzPct val="80000"/>
              <a:buNone/>
            </a:pPr>
            <a:r>
              <a:rPr lang="en-US" dirty="0"/>
              <a:t>“With hocked gems financing him, </a:t>
            </a:r>
            <a:br>
              <a:rPr lang="en-US" dirty="0"/>
            </a:br>
            <a:r>
              <a:rPr lang="en-US" dirty="0"/>
              <a:t>he defied all scornful laughter that </a:t>
            </a:r>
            <a:br>
              <a:rPr lang="en-US" dirty="0"/>
            </a:br>
            <a:r>
              <a:rPr lang="en-US" dirty="0"/>
              <a:t>tried to prevent his scheme. ‘Your eyes deceive,’ they said. ‘It is like a table, not an egg.’ </a:t>
            </a:r>
          </a:p>
          <a:p>
            <a:pPr marL="0" lvl="1" indent="0">
              <a:spcBef>
                <a:spcPts val="600"/>
              </a:spcBef>
              <a:buSzPct val="80000"/>
              <a:buNone/>
            </a:pPr>
            <a:endParaRPr lang="en-US" sz="1050" dirty="0"/>
          </a:p>
          <a:p>
            <a:pPr marL="0" lvl="1" indent="0">
              <a:spcBef>
                <a:spcPts val="600"/>
              </a:spcBef>
              <a:buSzPct val="80000"/>
              <a:buNone/>
            </a:pPr>
            <a:r>
              <a:rPr lang="en-US" dirty="0"/>
              <a:t>Now three sturdy sisters sought truth. As they forged along, sometimes through calm vastness, yet more often over turbulent peaks and valleys, their days became weeks as many doubters spread fearful rumors about the edge. </a:t>
            </a:r>
          </a:p>
          <a:p>
            <a:pPr marL="0" lvl="1" indent="0">
              <a:spcBef>
                <a:spcPts val="600"/>
              </a:spcBef>
              <a:buSzPct val="80000"/>
              <a:buNone/>
            </a:pPr>
            <a:endParaRPr lang="en-US" sz="1050" dirty="0"/>
          </a:p>
          <a:p>
            <a:pPr marL="0" lvl="1" indent="0">
              <a:spcBef>
                <a:spcPts val="600"/>
              </a:spcBef>
              <a:buSzPct val="80000"/>
              <a:buNone/>
            </a:pPr>
            <a:r>
              <a:rPr lang="en-US" dirty="0"/>
              <a:t>At last, from nowhere winged </a:t>
            </a:r>
            <a:br>
              <a:rPr lang="en-US" dirty="0"/>
            </a:br>
            <a:r>
              <a:rPr lang="en-US" dirty="0"/>
              <a:t>creatures appeared, </a:t>
            </a:r>
            <a:br>
              <a:rPr lang="en-US" dirty="0"/>
            </a:br>
            <a:r>
              <a:rPr lang="en-US" dirty="0"/>
              <a:t>signifying the journey’s end.”</a:t>
            </a:r>
          </a:p>
        </p:txBody>
      </p:sp>
      <p:pic>
        <p:nvPicPr>
          <p:cNvPr id="4" name="Picture 3" descr="PittStLogo.jpg"/>
          <p:cNvPicPr>
            <a:picLocks noChangeAspect="1"/>
          </p:cNvPicPr>
          <p:nvPr/>
        </p:nvPicPr>
        <p:blipFill>
          <a:blip r:embed="rId4"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4)">
                                      <p:cBhvr>
                                        <p:cTn id="22"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498080" cy="1143000"/>
          </a:xfrm>
        </p:spPr>
        <p:txBody>
          <a:bodyPr>
            <a:normAutofit/>
          </a:bodyPr>
          <a:lstStyle/>
          <a:p>
            <a:r>
              <a:rPr lang="en-US" sz="4000" dirty="0"/>
              <a:t>Focus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533400" y="1371600"/>
            <a:ext cx="8153400" cy="5334000"/>
          </a:xfrm>
          <a:prstGeom prst="rect">
            <a:avLst/>
          </a:prstGeom>
        </p:spPr>
        <p:txBody>
          <a:bodyPr lIns="0" tIns="0" rIns="0" bIns="0">
            <a:normAutofit/>
          </a:bodyPr>
          <a:lstStyle/>
          <a:p>
            <a:pPr marL="182880" indent="-237744">
              <a:spcBef>
                <a:spcPts val="550"/>
              </a:spcBef>
              <a:buClr>
                <a:schemeClr val="accent1"/>
              </a:buClr>
              <a:defRPr/>
            </a:pPr>
            <a:r>
              <a:rPr lang="en-US" sz="2600" b="1" dirty="0">
                <a:effectLst>
                  <a:outerShdw blurRad="38100" dist="38100" dir="2700000" algn="tl">
                    <a:srgbClr val="000000">
                      <a:alpha val="43137"/>
                    </a:srgbClr>
                  </a:outerShdw>
                </a:effectLst>
              </a:rPr>
              <a:t>Survey: Textbook Reconnaissance</a:t>
            </a:r>
          </a:p>
          <a:p>
            <a:pPr marL="182880" indent="-237744">
              <a:spcBef>
                <a:spcPts val="550"/>
              </a:spcBef>
              <a:buClr>
                <a:schemeClr val="accent1"/>
              </a:buClr>
              <a:defRPr/>
            </a:pPr>
            <a:endParaRPr lang="en-US" sz="1600" b="1" dirty="0">
              <a:effectLst>
                <a:outerShdw blurRad="38100" dist="38100" dir="2700000" algn="tl">
                  <a:srgbClr val="000000">
                    <a:alpha val="43137"/>
                  </a:srgbClr>
                </a:outerShdw>
              </a:effectLst>
            </a:endParaRPr>
          </a:p>
          <a:p>
            <a:pPr marL="640080" lvl="1" indent="-237744">
              <a:spcBef>
                <a:spcPts val="550"/>
              </a:spcBef>
              <a:buClr>
                <a:schemeClr val="accent1"/>
              </a:buClr>
              <a:buFont typeface="Verdana"/>
              <a:buChar char="◦"/>
              <a:defRPr/>
            </a:pPr>
            <a:r>
              <a:rPr lang="en-US" sz="2600" dirty="0"/>
              <a:t>Read all bold-face subtitles</a:t>
            </a:r>
          </a:p>
          <a:p>
            <a:pPr marL="640080" lvl="1" indent="-237744">
              <a:spcBef>
                <a:spcPts val="550"/>
              </a:spcBef>
              <a:buClr>
                <a:schemeClr val="accent1"/>
              </a:buClr>
              <a:defRPr/>
            </a:pPr>
            <a:endParaRPr lang="en-US" sz="2600" dirty="0"/>
          </a:p>
          <a:p>
            <a:pPr marL="640080" lvl="1" indent="-237744">
              <a:spcBef>
                <a:spcPts val="550"/>
              </a:spcBef>
              <a:buClr>
                <a:schemeClr val="accent1"/>
              </a:buClr>
              <a:buFont typeface="Verdana"/>
              <a:buChar char="◦"/>
              <a:defRPr/>
            </a:pPr>
            <a:r>
              <a:rPr lang="en-US" sz="2600" dirty="0"/>
              <a:t>Look at maps, diagrams, charts, graphs, tables, photos, captions: anything that displays information visually</a:t>
            </a:r>
          </a:p>
          <a:p>
            <a:pPr marL="640080" lvl="1" indent="-237744">
              <a:spcBef>
                <a:spcPts val="550"/>
              </a:spcBef>
              <a:buClr>
                <a:schemeClr val="accent1"/>
              </a:buClr>
              <a:defRPr/>
            </a:pPr>
            <a:endParaRPr lang="en-US" sz="2600" dirty="0"/>
          </a:p>
          <a:p>
            <a:pPr marL="640080" lvl="1" indent="-237744">
              <a:spcBef>
                <a:spcPts val="550"/>
              </a:spcBef>
              <a:buClr>
                <a:schemeClr val="accent1"/>
              </a:buClr>
              <a:buFont typeface="Verdana"/>
              <a:buChar char="◦"/>
              <a:defRPr/>
            </a:pPr>
            <a:r>
              <a:rPr lang="en-US" sz="2600" dirty="0"/>
              <a:t>Read colored inserts within text</a:t>
            </a:r>
          </a:p>
        </p:txBody>
      </p:sp>
    </p:spTree>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498080" cy="1143000"/>
          </a:xfrm>
        </p:spPr>
        <p:txBody>
          <a:bodyPr>
            <a:normAutofit/>
          </a:bodyPr>
          <a:lstStyle/>
          <a:p>
            <a:r>
              <a:rPr lang="en-US" sz="4000" dirty="0"/>
              <a:t>Focus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533400" y="1371600"/>
            <a:ext cx="8153400" cy="5334000"/>
          </a:xfrm>
          <a:prstGeom prst="rect">
            <a:avLst/>
          </a:prstGeom>
        </p:spPr>
        <p:txBody>
          <a:bodyPr lIns="0" tIns="0" rIns="0" bIns="0">
            <a:normAutofit/>
          </a:bodyPr>
          <a:lstStyle/>
          <a:p>
            <a:pPr marL="182880" indent="-237744">
              <a:spcBef>
                <a:spcPts val="550"/>
              </a:spcBef>
              <a:buClr>
                <a:schemeClr val="accent1"/>
              </a:buClr>
              <a:defRPr/>
            </a:pPr>
            <a:r>
              <a:rPr lang="en-US" sz="2600" b="1" dirty="0">
                <a:effectLst>
                  <a:outerShdw blurRad="38100" dist="38100" dir="2700000" algn="tl">
                    <a:srgbClr val="000000">
                      <a:alpha val="43137"/>
                    </a:srgbClr>
                  </a:outerShdw>
                </a:effectLst>
              </a:rPr>
              <a:t>Survey: Textbook Reconnaissance </a:t>
            </a:r>
            <a:r>
              <a:rPr lang="en-US" sz="2200" dirty="0">
                <a:effectLst>
                  <a:outerShdw blurRad="38100" dist="38100" dir="2700000" algn="tl">
                    <a:srgbClr val="000000">
                      <a:alpha val="43137"/>
                    </a:srgbClr>
                  </a:outerShdw>
                </a:effectLst>
              </a:rPr>
              <a:t>(cont)</a:t>
            </a:r>
          </a:p>
          <a:p>
            <a:pPr marL="182880" indent="-237744">
              <a:spcBef>
                <a:spcPts val="550"/>
              </a:spcBef>
              <a:buClr>
                <a:schemeClr val="accent1"/>
              </a:buClr>
              <a:defRPr/>
            </a:pPr>
            <a:endParaRPr lang="en-US" sz="1200" dirty="0">
              <a:effectLst>
                <a:outerShdw blurRad="38100" dist="38100" dir="2700000" algn="tl">
                  <a:srgbClr val="000000">
                    <a:alpha val="43137"/>
                  </a:srgbClr>
                </a:outerShdw>
              </a:effectLst>
            </a:endParaRPr>
          </a:p>
          <a:p>
            <a:pPr marL="640080" marR="0" lvl="1" indent="-237744" algn="l" defTabSz="914400" rtl="0" eaLnBrk="1" fontAlgn="auto" latinLnBrk="0" hangingPunct="1">
              <a:lnSpc>
                <a:spcPct val="100000"/>
              </a:lnSpc>
              <a:spcBef>
                <a:spcPts val="550"/>
              </a:spcBef>
              <a:spcAft>
                <a:spcPts val="0"/>
              </a:spcAft>
              <a:buClr>
                <a:schemeClr val="accent1"/>
              </a:buClr>
              <a:buSzTx/>
              <a:buFont typeface="Verdana"/>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Read chapter summary: often at the beginning or end of each chapter</a:t>
            </a:r>
          </a:p>
          <a:p>
            <a:pPr marL="640080" marR="0" lvl="1" indent="-237744" algn="l" defTabSz="914400" rtl="0" eaLnBrk="1" fontAlgn="auto" latinLnBrk="0" hangingPunct="1">
              <a:lnSpc>
                <a:spcPct val="100000"/>
              </a:lnSpc>
              <a:spcBef>
                <a:spcPts val="550"/>
              </a:spcBef>
              <a:spcAft>
                <a:spcPts val="0"/>
              </a:spcAft>
              <a:buClr>
                <a:schemeClr val="accent1"/>
              </a:buClr>
              <a:buSzTx/>
              <a:buFont typeface="Verdana"/>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Read chapter summary questions: often at the beginning or end of each chapter</a:t>
            </a:r>
          </a:p>
          <a:p>
            <a:pPr marL="886968" marR="0" lvl="2" indent="-228600" algn="l" defTabSz="914400" rtl="0" eaLnBrk="1" fontAlgn="auto" latinLnBrk="0" hangingPunct="1">
              <a:lnSpc>
                <a:spcPct val="100000"/>
              </a:lnSpc>
              <a:spcBef>
                <a:spcPct val="20000"/>
              </a:spcBef>
              <a:spcAft>
                <a:spcPts val="0"/>
              </a:spcAft>
              <a:buClr>
                <a:schemeClr val="accent2"/>
              </a:buClr>
              <a:buSzTx/>
              <a:buFont typeface="Wingdings 2"/>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Use the summary questions to create a basic outline for your notes</a:t>
            </a:r>
          </a:p>
          <a:p>
            <a:pPr marL="886968" marR="0" lvl="2" indent="-228600" algn="l" defTabSz="914400" rtl="0" eaLnBrk="1" fontAlgn="auto" latinLnBrk="0" hangingPunct="1">
              <a:lnSpc>
                <a:spcPct val="100000"/>
              </a:lnSpc>
              <a:spcBef>
                <a:spcPct val="20000"/>
              </a:spcBef>
              <a:spcAft>
                <a:spcPts val="0"/>
              </a:spcAft>
              <a:buClr>
                <a:schemeClr val="accent2"/>
              </a:buClr>
              <a:buSzTx/>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a:p>
            <a:pPr marL="886968" lvl="2" indent="-228600" algn="r">
              <a:spcBef>
                <a:spcPct val="20000"/>
              </a:spcBef>
              <a:buClr>
                <a:schemeClr val="accent2"/>
              </a:buClr>
              <a:defRPr/>
            </a:pPr>
            <a:r>
              <a:rPr lang="en-US" sz="2600" b="1" dirty="0">
                <a:effectLst>
                  <a:outerShdw blurRad="38100" dist="38100" dir="2700000" algn="tl">
                    <a:srgbClr val="000000">
                      <a:alpha val="43137"/>
                    </a:srgbClr>
                  </a:outerShdw>
                </a:effectLst>
              </a:rPr>
              <a:t>Read with a goal in mind</a:t>
            </a:r>
            <a:r>
              <a:rPr lang="en-US" sz="2600" b="1" dirty="0"/>
              <a:t>: </a:t>
            </a:r>
          </a:p>
          <a:p>
            <a:pPr marL="886968" lvl="2" indent="-228600" algn="r">
              <a:spcBef>
                <a:spcPct val="20000"/>
              </a:spcBef>
              <a:buClr>
                <a:schemeClr val="accent2"/>
              </a:buClr>
              <a:defRPr/>
            </a:pPr>
            <a:r>
              <a:rPr lang="en-US" sz="2600" b="1" dirty="0"/>
              <a:t>Helps you focus, stay engaged </a:t>
            </a:r>
            <a:br>
              <a:rPr lang="en-US" sz="2600" b="1" dirty="0"/>
            </a:br>
            <a:r>
              <a:rPr lang="en-US" sz="2600" b="1" dirty="0"/>
              <a:t>and concentrate on the text.</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normAutofit/>
          </a:bodyPr>
          <a:lstStyle/>
          <a:p>
            <a:r>
              <a:rPr lang="en-US" sz="4000" dirty="0"/>
              <a:t>Focus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228600" y="1676400"/>
            <a:ext cx="8763000" cy="4876800"/>
          </a:xfrm>
          <a:prstGeom prst="rect">
            <a:avLst/>
          </a:prstGeom>
        </p:spPr>
        <p:txBody>
          <a:bodyPr>
            <a:normAutofit/>
          </a:bodyPr>
          <a:lstStyle/>
          <a:p>
            <a:pPr marL="182880" indent="-237744">
              <a:spcBef>
                <a:spcPts val="550"/>
              </a:spcBef>
              <a:buClr>
                <a:schemeClr val="accent1"/>
              </a:buClr>
              <a:buFont typeface="Arial" pitchFamily="34" charset="0"/>
              <a:buChar char="•"/>
              <a:defRPr/>
            </a:pPr>
            <a:r>
              <a:rPr lang="en-US" sz="2600" b="1" dirty="0">
                <a:solidFill>
                  <a:prstClr val="black"/>
                </a:solidFill>
              </a:rPr>
              <a:t>Read With A Purpose: </a:t>
            </a:r>
          </a:p>
          <a:p>
            <a:pPr marL="640080" lvl="1" indent="-237744">
              <a:spcBef>
                <a:spcPts val="550"/>
              </a:spcBef>
              <a:buClr>
                <a:schemeClr val="accent1"/>
              </a:buClr>
              <a:defRPr/>
            </a:pPr>
            <a:r>
              <a:rPr lang="en-US" sz="2600" b="1" dirty="0">
                <a:solidFill>
                  <a:prstClr val="black"/>
                </a:solidFill>
              </a:rPr>
              <a:t>			Turn Your Notes Into Your Study Guide</a:t>
            </a:r>
          </a:p>
          <a:p>
            <a:pPr marL="640080" lvl="1" indent="-237744">
              <a:spcBef>
                <a:spcPts val="550"/>
              </a:spcBef>
              <a:buClr>
                <a:schemeClr val="accent1"/>
              </a:buClr>
              <a:defRPr/>
            </a:pPr>
            <a:endParaRPr lang="en-US" sz="1000" b="1" dirty="0"/>
          </a:p>
          <a:p>
            <a:pPr marL="640080" lvl="1" indent="-237744">
              <a:spcBef>
                <a:spcPts val="550"/>
              </a:spcBef>
              <a:buClr>
                <a:schemeClr val="accent1"/>
              </a:buClr>
              <a:buFont typeface="Arial" pitchFamily="34" charset="0"/>
              <a:buChar char="•"/>
              <a:defRPr/>
            </a:pPr>
            <a:r>
              <a:rPr kumimoji="0" lang="en-US" sz="2600" b="0" i="0" u="none" strike="noStrike" kern="1200" cap="none" spc="0" normalizeH="0" baseline="0" noProof="0" dirty="0">
                <a:ln>
                  <a:noFill/>
                </a:ln>
                <a:solidFill>
                  <a:schemeClr val="tx1"/>
                </a:solidFill>
                <a:effectLst/>
                <a:uLnTx/>
                <a:uFillTx/>
                <a:latin typeface="+mn-lt"/>
                <a:ea typeface="+mn-ea"/>
                <a:cs typeface="+mn-cs"/>
              </a:rPr>
              <a:t>Use the summary questions to create a basic outline for your notes</a:t>
            </a:r>
          </a:p>
          <a:p>
            <a:pPr marL="1097280" lvl="2" indent="-237744">
              <a:spcBef>
                <a:spcPts val="550"/>
              </a:spcBef>
              <a:buClr>
                <a:schemeClr val="accent1"/>
              </a:buClr>
              <a:buFont typeface="Arial" pitchFamily="34" charset="0"/>
              <a:buChar char="•"/>
              <a:defRPr/>
            </a:pPr>
            <a:r>
              <a:rPr lang="en-US" sz="2600" dirty="0"/>
              <a:t>Convert titles, subtitles, etc. into questions</a:t>
            </a:r>
            <a:br>
              <a:rPr lang="en-US" sz="2600" dirty="0"/>
            </a:br>
            <a:endParaRPr kumimoji="0" lang="en-US" sz="1000" b="0" i="0" u="none" strike="noStrike" kern="1200" cap="none" spc="0" normalizeH="0" baseline="0" noProof="0" dirty="0">
              <a:ln>
                <a:noFill/>
              </a:ln>
              <a:solidFill>
                <a:schemeClr val="tx1"/>
              </a:solidFill>
              <a:effectLst/>
              <a:uLnTx/>
              <a:uFillTx/>
              <a:latin typeface="+mn-lt"/>
              <a:ea typeface="+mn-ea"/>
              <a:cs typeface="+mn-cs"/>
            </a:endParaRPr>
          </a:p>
          <a:p>
            <a:pPr marL="640080" lvl="1" indent="-237744">
              <a:spcBef>
                <a:spcPts val="550"/>
              </a:spcBef>
              <a:buClr>
                <a:schemeClr val="accent1"/>
              </a:buClr>
              <a:buFont typeface="Arial" pitchFamily="34" charset="0"/>
              <a:buChar char="•"/>
              <a:defRPr/>
            </a:pPr>
            <a:r>
              <a:rPr lang="en-US" sz="2600" dirty="0"/>
              <a:t>Convert the underlined or highlighted main ideas in each section into an outline for your notes</a:t>
            </a:r>
            <a:br>
              <a:rPr lang="en-US" sz="2600" dirty="0"/>
            </a:br>
            <a:endParaRPr lang="en-US" sz="1000" dirty="0"/>
          </a:p>
          <a:p>
            <a:pPr marL="640080" lvl="1" indent="-237744">
              <a:spcBef>
                <a:spcPts val="550"/>
              </a:spcBef>
              <a:buClr>
                <a:schemeClr val="accent1"/>
              </a:buClr>
              <a:buFont typeface="Arial" pitchFamily="34" charset="0"/>
              <a:buChar char="•"/>
              <a:defRPr/>
            </a:pPr>
            <a:r>
              <a:rPr lang="en-US" sz="2600" dirty="0"/>
              <a:t>If the chapter is long, take it section by section</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640080" marR="0" lvl="1" indent="-237744" algn="l" defTabSz="914400" rtl="0" eaLnBrk="1" fontAlgn="auto" latinLnBrk="0" hangingPunct="1">
              <a:lnSpc>
                <a:spcPct val="100000"/>
              </a:lnSpc>
              <a:spcBef>
                <a:spcPts val="550"/>
              </a:spcBef>
              <a:spcAft>
                <a:spcPts val="0"/>
              </a:spcAft>
              <a:buClr>
                <a:schemeClr val="accent1"/>
              </a:buClr>
              <a:buSzTx/>
              <a:buFont typeface="Verdana"/>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05800" cy="1143000"/>
          </a:xfrm>
        </p:spPr>
        <p:txBody>
          <a:bodyPr>
            <a:normAutofit/>
          </a:bodyPr>
          <a:lstStyle/>
          <a:p>
            <a:r>
              <a:rPr lang="en-US" sz="4000" dirty="0"/>
              <a:t>Focus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304800" y="1371600"/>
            <a:ext cx="8763000" cy="5029200"/>
          </a:xfrm>
          <a:prstGeom prst="rect">
            <a:avLst/>
          </a:prstGeom>
        </p:spPr>
        <p:txBody>
          <a:bodyPr>
            <a:normAutofit/>
          </a:bodyPr>
          <a:lstStyle/>
          <a:p>
            <a:pPr marL="182880" indent="-237744">
              <a:spcBef>
                <a:spcPts val="550"/>
              </a:spcBef>
              <a:buClr>
                <a:schemeClr val="accent1"/>
              </a:buClr>
              <a:buFont typeface="Arial" pitchFamily="34" charset="0"/>
              <a:buChar char="•"/>
              <a:defRPr/>
            </a:pPr>
            <a:r>
              <a:rPr lang="en-US" sz="2600" b="1" dirty="0">
                <a:solidFill>
                  <a:prstClr val="black"/>
                </a:solidFill>
              </a:rPr>
              <a:t>Q</a:t>
            </a:r>
            <a:r>
              <a:rPr lang="en-US" sz="2600" b="1" dirty="0"/>
              <a:t>uestion: </a:t>
            </a:r>
            <a:r>
              <a:rPr lang="en-US" sz="2400" dirty="0"/>
              <a:t>question as you Survey</a:t>
            </a:r>
            <a:br>
              <a:rPr lang="en-US" sz="2400" dirty="0"/>
            </a:br>
            <a:endParaRPr lang="en-US" sz="1000" b="1" dirty="0"/>
          </a:p>
          <a:p>
            <a:pPr marL="640080" lvl="1" indent="-237744">
              <a:spcBef>
                <a:spcPts val="550"/>
              </a:spcBef>
              <a:buClr>
                <a:schemeClr val="accent1"/>
              </a:buClr>
              <a:buFont typeface="Arial" pitchFamily="34" charset="0"/>
              <a:buChar char="•"/>
              <a:defRPr/>
            </a:pPr>
            <a:r>
              <a:rPr lang="en-US" sz="2400" dirty="0"/>
              <a:t>For each section in the chapter, ask yourself 4 basic questions</a:t>
            </a:r>
          </a:p>
          <a:p>
            <a:pPr marL="1097280" lvl="2" indent="-237744">
              <a:spcBef>
                <a:spcPts val="550"/>
              </a:spcBef>
              <a:buClr>
                <a:schemeClr val="accent1"/>
              </a:buClr>
              <a:buFont typeface="Arial" pitchFamily="34" charset="0"/>
              <a:buChar char="•"/>
              <a:defRPr/>
            </a:pPr>
            <a:r>
              <a:rPr lang="en-US" sz="2400" dirty="0"/>
              <a:t>What is the main point or idea?</a:t>
            </a:r>
          </a:p>
          <a:p>
            <a:pPr marL="1097280" lvl="2" indent="-237744">
              <a:spcBef>
                <a:spcPts val="550"/>
              </a:spcBef>
              <a:buClr>
                <a:schemeClr val="accent1"/>
              </a:buClr>
              <a:buFont typeface="Arial" pitchFamily="34" charset="0"/>
              <a:buChar char="•"/>
              <a:defRPr/>
            </a:pPr>
            <a:r>
              <a:rPr lang="en-US" sz="2400" dirty="0"/>
              <a:t>What evidence/information supports the main point?</a:t>
            </a:r>
          </a:p>
          <a:p>
            <a:pPr marL="1097280" lvl="2" indent="-237744">
              <a:spcBef>
                <a:spcPts val="550"/>
              </a:spcBef>
              <a:buClr>
                <a:schemeClr val="accent1"/>
              </a:buClr>
              <a:buFont typeface="Arial" pitchFamily="34" charset="0"/>
              <a:buChar char="•"/>
              <a:defRPr/>
            </a:pPr>
            <a:r>
              <a:rPr lang="en-US" sz="2400" dirty="0"/>
              <a:t>What are the applications or examples?</a:t>
            </a:r>
          </a:p>
          <a:p>
            <a:pPr marL="1097280" lvl="2" indent="-237744">
              <a:spcBef>
                <a:spcPts val="550"/>
              </a:spcBef>
              <a:buClr>
                <a:schemeClr val="accent1"/>
              </a:buClr>
              <a:buFont typeface="Arial" pitchFamily="34" charset="0"/>
              <a:buChar char="•"/>
              <a:defRPr/>
            </a:pPr>
            <a:r>
              <a:rPr lang="en-US" sz="2400" dirty="0"/>
              <a:t>How is this related to the rest of the chapter, the book, the class, the world, to me?</a:t>
            </a:r>
          </a:p>
          <a:p>
            <a:pPr marL="1097280" lvl="2" indent="-237744">
              <a:spcBef>
                <a:spcPts val="550"/>
              </a:spcBef>
              <a:buClr>
                <a:schemeClr val="accent1"/>
              </a:buClr>
              <a:buFont typeface="Arial" pitchFamily="34" charset="0"/>
              <a:buChar char="•"/>
              <a:defRPr/>
            </a:pPr>
            <a:endParaRPr lang="en-US" sz="1000" dirty="0"/>
          </a:p>
          <a:p>
            <a:pPr marL="640080" lvl="1" indent="-237744">
              <a:spcBef>
                <a:spcPts val="550"/>
              </a:spcBef>
              <a:buClr>
                <a:schemeClr val="accent1"/>
              </a:buClr>
              <a:buFont typeface="Arial" pitchFamily="34" charset="0"/>
              <a:buChar char="•"/>
              <a:defRPr/>
            </a:pPr>
            <a:r>
              <a:rPr lang="en-US" sz="2400" b="1" dirty="0"/>
              <a:t>Answer these questions in your own words.</a:t>
            </a:r>
          </a:p>
          <a:p>
            <a:pPr marL="640080" lvl="1" indent="-237744">
              <a:spcBef>
                <a:spcPts val="550"/>
              </a:spcBef>
              <a:buClr>
                <a:schemeClr val="accent1"/>
              </a:buClr>
              <a:buFont typeface="Arial" pitchFamily="34" charset="0"/>
              <a:buChar char="•"/>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640080" marR="0" lvl="1" indent="-237744" algn="l" defTabSz="914400" rtl="0" eaLnBrk="1" fontAlgn="auto" latinLnBrk="0" hangingPunct="1">
              <a:lnSpc>
                <a:spcPct val="100000"/>
              </a:lnSpc>
              <a:spcBef>
                <a:spcPts val="550"/>
              </a:spcBef>
              <a:spcAft>
                <a:spcPts val="0"/>
              </a:spcAft>
              <a:buClr>
                <a:schemeClr val="accent1"/>
              </a:buClr>
              <a:buSzTx/>
              <a:buFont typeface="Verdana"/>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Focus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533400" y="1524000"/>
            <a:ext cx="8260080" cy="46482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3000" b="1" i="0" u="none" strike="noStrike" kern="1200" cap="none" spc="0" normalizeH="0" baseline="0" noProof="0" dirty="0">
                <a:ln>
                  <a:noFill/>
                </a:ln>
                <a:solidFill>
                  <a:schemeClr val="tx1"/>
                </a:solidFill>
                <a:effectLst/>
                <a:uLnTx/>
                <a:uFillTx/>
                <a:latin typeface="+mn-lt"/>
                <a:ea typeface="+mn-ea"/>
                <a:cs typeface="+mn-cs"/>
              </a:rPr>
              <a:t>Recite:</a:t>
            </a:r>
            <a:r>
              <a:rPr kumimoji="0" lang="en-US" sz="3000" b="0" i="0" u="none" strike="noStrike" kern="1200" cap="none" spc="0" normalizeH="0" baseline="0" noProof="0" dirty="0">
                <a:ln>
                  <a:noFill/>
                </a:ln>
                <a:solidFill>
                  <a:schemeClr val="tx1"/>
                </a:solidFill>
                <a:effectLst/>
                <a:uLnTx/>
                <a:uFillTx/>
                <a:latin typeface="+mn-lt"/>
                <a:ea typeface="+mn-ea"/>
                <a:cs typeface="+mn-cs"/>
              </a:rPr>
              <a:t> talk to yourself</a:t>
            </a:r>
          </a:p>
          <a:p>
            <a:pPr marL="640080" lvl="1" indent="-237744">
              <a:spcBef>
                <a:spcPts val="550"/>
              </a:spcBef>
              <a:buClr>
                <a:schemeClr val="accent1"/>
              </a:buClr>
              <a:buFont typeface="Verdana"/>
              <a:buChar char="◦"/>
              <a:defRPr/>
            </a:pPr>
            <a:r>
              <a:rPr lang="en-US" sz="2600" dirty="0"/>
              <a:t>Create a summary of the entire chapter when finished by compiling the section notes</a:t>
            </a:r>
          </a:p>
          <a:p>
            <a:pPr marL="640080" lvl="1" indent="-237744">
              <a:spcBef>
                <a:spcPts val="550"/>
              </a:spcBef>
              <a:buClr>
                <a:schemeClr val="accent1"/>
              </a:buClr>
              <a:buFont typeface="Verdana"/>
              <a:buChar char="◦"/>
              <a:defRPr/>
            </a:pPr>
            <a:endParaRPr lang="en-US" sz="1000" dirty="0"/>
          </a:p>
          <a:p>
            <a:pPr marL="640080" lvl="1" indent="-237744">
              <a:spcBef>
                <a:spcPts val="550"/>
              </a:spcBef>
              <a:buClr>
                <a:schemeClr val="accent1"/>
              </a:buClr>
              <a:buFont typeface="Verdana"/>
              <a:buChar char="◦"/>
              <a:defRPr/>
            </a:pPr>
            <a:r>
              <a:rPr lang="en-US" sz="2600" dirty="0"/>
              <a:t>Read questions, answers &amp; notes out loud</a:t>
            </a:r>
          </a:p>
          <a:p>
            <a:pPr marL="640080" lvl="1" indent="-237744">
              <a:spcBef>
                <a:spcPts val="550"/>
              </a:spcBef>
              <a:buClr>
                <a:schemeClr val="accent1"/>
              </a:buClr>
              <a:buFont typeface="Verdana"/>
              <a:buChar char="◦"/>
              <a:defRPr/>
            </a:pPr>
            <a:endParaRPr lang="en-US" sz="1100" dirty="0"/>
          </a:p>
          <a:p>
            <a:pPr marL="640080" marR="0" lvl="1" indent="-237744" algn="l" defTabSz="914400" rtl="0" eaLnBrk="1" fontAlgn="auto" latinLnBrk="0" hangingPunct="1">
              <a:lnSpc>
                <a:spcPct val="100000"/>
              </a:lnSpc>
              <a:spcBef>
                <a:spcPts val="550"/>
              </a:spcBef>
              <a:spcAft>
                <a:spcPts val="0"/>
              </a:spcAft>
              <a:buClr>
                <a:schemeClr val="accent1"/>
              </a:buClr>
              <a:buSzTx/>
              <a:buFont typeface="Verdana"/>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Key ideas &amp; new terms in your own words</a:t>
            </a:r>
          </a:p>
          <a:p>
            <a:pPr marL="886968" marR="0" lvl="2" indent="-228600" algn="l" defTabSz="914400" rtl="0" eaLnBrk="1" fontAlgn="auto" latinLnBrk="0" hangingPunct="1">
              <a:lnSpc>
                <a:spcPct val="100000"/>
              </a:lnSpc>
              <a:spcBef>
                <a:spcPct val="20000"/>
              </a:spcBef>
              <a:spcAft>
                <a:spcPts val="0"/>
              </a:spcAft>
              <a:buClr>
                <a:schemeClr val="accent2"/>
              </a:buClr>
              <a:buSzTx/>
              <a:buFont typeface="Wingdings 2"/>
              <a:buChar char=""/>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If it seems unclear when you hear yourself speak it, you need to get more info, ask questions or listen for further info during the in-class lecture</a:t>
            </a:r>
          </a:p>
        </p:txBody>
      </p:sp>
    </p:spTree>
  </p:cSld>
  <p:clrMapOvr>
    <a:masterClrMapping/>
  </p:clrMapOvr>
  <p:transition spd="slow">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6400"/>
            <a:ext cx="7955280" cy="4495800"/>
          </a:xfrm>
        </p:spPr>
        <p:txBody>
          <a:bodyPr>
            <a:normAutofit lnSpcReduction="10000"/>
          </a:bodyPr>
          <a:lstStyle/>
          <a:p>
            <a:r>
              <a:rPr lang="en-US" sz="2800" dirty="0"/>
              <a:t>Review: </a:t>
            </a:r>
            <a:r>
              <a:rPr lang="en-US" sz="3200" dirty="0"/>
              <a:t>re-read your notes</a:t>
            </a:r>
          </a:p>
          <a:p>
            <a:pPr lvl="1"/>
            <a:r>
              <a:rPr lang="en-US" sz="2800" dirty="0"/>
              <a:t>Within 24hrs</a:t>
            </a:r>
          </a:p>
          <a:p>
            <a:pPr lvl="2"/>
            <a:r>
              <a:rPr lang="en-US" sz="2400" dirty="0"/>
              <a:t>a week later</a:t>
            </a:r>
          </a:p>
          <a:p>
            <a:pPr lvl="2"/>
            <a:r>
              <a:rPr lang="en-US" sz="2400" dirty="0"/>
              <a:t>once a month</a:t>
            </a:r>
          </a:p>
          <a:p>
            <a:pPr lvl="2">
              <a:buNone/>
            </a:pPr>
            <a:endParaRPr lang="en-US" sz="1800" dirty="0"/>
          </a:p>
          <a:p>
            <a:pPr lvl="1"/>
            <a:r>
              <a:rPr lang="en-US" sz="2800" dirty="0"/>
              <a:t>Frequent review = better retention &amp; less study time</a:t>
            </a:r>
          </a:p>
          <a:p>
            <a:pPr lvl="2"/>
            <a:r>
              <a:rPr lang="en-US" sz="2600" dirty="0"/>
              <a:t>Short, spaced review of your Textbook &amp; Lecture Notes</a:t>
            </a:r>
          </a:p>
          <a:p>
            <a:pPr lvl="1"/>
            <a:endParaRPr lang="en-US" sz="2000" dirty="0"/>
          </a:p>
          <a:p>
            <a:r>
              <a:rPr lang="en-US" sz="2800" dirty="0"/>
              <a:t>Repetition: the 4</a:t>
            </a:r>
            <a:r>
              <a:rPr lang="en-US" sz="2800" baseline="30000" dirty="0"/>
              <a:t>th</a:t>
            </a:r>
            <a:r>
              <a:rPr lang="en-US" sz="2800" dirty="0"/>
              <a:t> ‘R’</a:t>
            </a:r>
          </a:p>
          <a:p>
            <a:pPr>
              <a:buNone/>
            </a:pPr>
            <a:endParaRPr lang="en-US" dirty="0"/>
          </a:p>
        </p:txBody>
      </p:sp>
      <p:sp>
        <p:nvSpPr>
          <p:cNvPr id="2" name="Title 1"/>
          <p:cNvSpPr>
            <a:spLocks noGrp="1"/>
          </p:cNvSpPr>
          <p:nvPr>
            <p:ph type="title"/>
          </p:nvPr>
        </p:nvSpPr>
        <p:spPr/>
        <p:txBody>
          <a:bodyPr>
            <a:normAutofit/>
          </a:bodyPr>
          <a:lstStyle/>
          <a:p>
            <a:r>
              <a:rPr lang="en-US" sz="4000" dirty="0"/>
              <a:t>Reading the Text</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AutoShape 12"/>
          <p:cNvSpPr>
            <a:spLocks noChangeShapeType="1"/>
          </p:cNvSpPr>
          <p:nvPr/>
        </p:nvSpPr>
        <p:spPr bwMode="auto">
          <a:xfrm flipV="1">
            <a:off x="2359025" y="1874837"/>
            <a:ext cx="0" cy="320040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2359025" y="5075237"/>
            <a:ext cx="5029200"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8" name="Text Box 10"/>
          <p:cNvSpPr txBox="1">
            <a:spLocks noChangeArrowheads="1"/>
          </p:cNvSpPr>
          <p:nvPr/>
        </p:nvSpPr>
        <p:spPr bwMode="auto">
          <a:xfrm rot="16200000">
            <a:off x="1598612" y="3278188"/>
            <a:ext cx="877888" cy="4175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Recall</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7" name="Text Box 9"/>
          <p:cNvSpPr txBox="1">
            <a:spLocks noChangeArrowheads="1"/>
          </p:cNvSpPr>
          <p:nvPr/>
        </p:nvSpPr>
        <p:spPr bwMode="auto">
          <a:xfrm>
            <a:off x="2339975" y="5121275"/>
            <a:ext cx="5356225" cy="4683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Day 1	      Day 2	</a:t>
            </a:r>
            <a:r>
              <a:rPr lang="en-US" sz="1400" dirty="0">
                <a:latin typeface="Calibri" pitchFamily="34" charset="0"/>
                <a:ea typeface="Calibri" pitchFamily="34" charset="0"/>
                <a:cs typeface="Times New Roman" pitchFamily="18" charset="0"/>
              </a:rPr>
              <a:t>           </a:t>
            </a: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Day 7	               Day 30</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6" name="Text Box 8"/>
          <p:cNvSpPr txBox="1">
            <a:spLocks noChangeArrowheads="1"/>
          </p:cNvSpPr>
          <p:nvPr/>
        </p:nvSpPr>
        <p:spPr bwMode="auto">
          <a:xfrm>
            <a:off x="1787525" y="1858962"/>
            <a:ext cx="644525" cy="352425"/>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ea typeface="Calibri" pitchFamily="34" charset="0"/>
                <a:cs typeface="Times New Roman" pitchFamily="18" charset="0"/>
              </a:rPr>
              <a:t>100%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55" name="Text Box 7"/>
          <p:cNvSpPr txBox="1">
            <a:spLocks noChangeArrowheads="1"/>
          </p:cNvSpPr>
          <p:nvPr/>
        </p:nvSpPr>
        <p:spPr bwMode="auto">
          <a:xfrm>
            <a:off x="2312988" y="1838325"/>
            <a:ext cx="5478462" cy="219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 - - - - - - - - - - - - - - - - - - - - - - - - - - - - - - - - - - - - - - - - - - - - - - - - - - - - - - - - - - - - - - - - -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4" name="Freeform 6"/>
          <p:cNvSpPr>
            <a:spLocks/>
          </p:cNvSpPr>
          <p:nvPr/>
        </p:nvSpPr>
        <p:spPr bwMode="auto">
          <a:xfrm>
            <a:off x="2359025" y="1905000"/>
            <a:ext cx="4949825" cy="3128962"/>
          </a:xfrm>
          <a:custGeom>
            <a:avLst/>
            <a:gdLst/>
            <a:ahLst/>
            <a:cxnLst>
              <a:cxn ang="0">
                <a:pos x="0" y="4999"/>
              </a:cxn>
              <a:cxn ang="0">
                <a:pos x="378" y="1880"/>
              </a:cxn>
              <a:cxn ang="0">
                <a:pos x="1103" y="297"/>
              </a:cxn>
              <a:cxn ang="0">
                <a:pos x="2382" y="490"/>
              </a:cxn>
              <a:cxn ang="0">
                <a:pos x="3442" y="3239"/>
              </a:cxn>
              <a:cxn ang="0">
                <a:pos x="5158" y="4322"/>
              </a:cxn>
              <a:cxn ang="0">
                <a:pos x="7796" y="4679"/>
              </a:cxn>
            </a:cxnLst>
            <a:rect l="0" t="0" r="r" b="b"/>
            <a:pathLst>
              <a:path w="7796" h="4999">
                <a:moveTo>
                  <a:pt x="0" y="4999"/>
                </a:moveTo>
                <a:cubicBezTo>
                  <a:pt x="97" y="3831"/>
                  <a:pt x="194" y="2664"/>
                  <a:pt x="378" y="1880"/>
                </a:cubicBezTo>
                <a:cubicBezTo>
                  <a:pt x="562" y="1096"/>
                  <a:pt x="769" y="529"/>
                  <a:pt x="1103" y="297"/>
                </a:cubicBezTo>
                <a:cubicBezTo>
                  <a:pt x="1437" y="65"/>
                  <a:pt x="1992" y="0"/>
                  <a:pt x="2382" y="490"/>
                </a:cubicBezTo>
                <a:cubicBezTo>
                  <a:pt x="2772" y="980"/>
                  <a:pt x="2979" y="2600"/>
                  <a:pt x="3442" y="3239"/>
                </a:cubicBezTo>
                <a:cubicBezTo>
                  <a:pt x="3905" y="3878"/>
                  <a:pt x="4432" y="4082"/>
                  <a:pt x="5158" y="4322"/>
                </a:cubicBezTo>
                <a:cubicBezTo>
                  <a:pt x="5884" y="4562"/>
                  <a:pt x="7353" y="4644"/>
                  <a:pt x="7796" y="4679"/>
                </a:cubicBezTo>
              </a:path>
            </a:pathLst>
          </a:custGeom>
          <a:noFill/>
          <a:ln w="254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Text Box 4"/>
          <p:cNvSpPr txBox="1">
            <a:spLocks noChangeArrowheads="1"/>
          </p:cNvSpPr>
          <p:nvPr/>
        </p:nvSpPr>
        <p:spPr bwMode="auto">
          <a:xfrm>
            <a:off x="3254375" y="1524000"/>
            <a:ext cx="5356225" cy="457200"/>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10 minutes	         5 minutes	</a:t>
            </a:r>
            <a:r>
              <a:rPr kumimoji="0" lang="en-US" sz="1100" b="0" i="0" u="none" strike="noStrike" cap="none" normalizeH="0" dirty="0">
                <a:ln>
                  <a:noFill/>
                </a:ln>
                <a:solidFill>
                  <a:schemeClr val="tx1"/>
                </a:solidFill>
                <a:effectLst/>
                <a:latin typeface="Calibri" pitchFamily="34" charset="0"/>
                <a:ea typeface="Calibri" pitchFamily="34" charset="0"/>
                <a:cs typeface="Times New Roman" pitchFamily="18" charset="0"/>
              </a:rPr>
              <a:t>              2</a:t>
            </a: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-4 minutes		   of study	           of study</a:t>
            </a:r>
            <a:r>
              <a:rPr lang="en-US" sz="1100" dirty="0">
                <a:latin typeface="Calibri" pitchFamily="34" charset="0"/>
                <a:ea typeface="Calibri" pitchFamily="34" charset="0"/>
                <a:cs typeface="Times New Roman" pitchFamily="18" charset="0"/>
              </a:rPr>
              <a:t>	                 </a:t>
            </a: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of study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1" name="AutoShape 3"/>
          <p:cNvSpPr>
            <a:spLocks noChangeArrowheads="1"/>
          </p:cNvSpPr>
          <p:nvPr/>
        </p:nvSpPr>
        <p:spPr bwMode="auto">
          <a:xfrm>
            <a:off x="3344863" y="5791200"/>
            <a:ext cx="160337" cy="117475"/>
          </a:xfrm>
          <a:prstGeom prst="roundRect">
            <a:avLst>
              <a:gd name="adj" fmla="val 16667"/>
            </a:avLst>
          </a:prstGeom>
          <a:solidFill>
            <a:srgbClr val="00B0F0"/>
          </a:solidFill>
          <a:ln w="9525">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Arrowheads="1"/>
          </p:cNvSpPr>
          <p:nvPr/>
        </p:nvSpPr>
        <p:spPr bwMode="auto">
          <a:xfrm>
            <a:off x="5173663" y="5791200"/>
            <a:ext cx="160337" cy="117475"/>
          </a:xfrm>
          <a:prstGeom prst="roundRect">
            <a:avLst>
              <a:gd name="adj" fmla="val 16667"/>
            </a:avLst>
          </a:prstGeom>
          <a:solidFill>
            <a:srgbClr val="92D050"/>
          </a:solidFill>
          <a:ln w="9525">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9" name="Text Box 1"/>
          <p:cNvSpPr txBox="1">
            <a:spLocks noChangeArrowheads="1"/>
          </p:cNvSpPr>
          <p:nvPr/>
        </p:nvSpPr>
        <p:spPr bwMode="auto">
          <a:xfrm>
            <a:off x="3429000" y="5691187"/>
            <a:ext cx="4343400" cy="328613"/>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Short-Term Memory	</a:t>
            </a:r>
            <a:r>
              <a:rPr kumimoji="0" lang="en-US" sz="1400" b="0" i="0" u="none" strike="noStrike" cap="none" normalizeH="0" dirty="0">
                <a:ln>
                  <a:noFill/>
                </a:ln>
                <a:solidFill>
                  <a:schemeClr val="tx1"/>
                </a:solidFill>
                <a:effectLst/>
                <a:latin typeface="Calibri" pitchFamily="34" charset="0"/>
                <a:ea typeface="Calibri" pitchFamily="34" charset="0"/>
                <a:cs typeface="Times New Roman" pitchFamily="18" charset="0"/>
              </a:rPr>
              <a:t> </a:t>
            </a: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Long-Term Memory</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1676400" y="135731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68" name="Freeform 20"/>
          <p:cNvSpPr>
            <a:spLocks/>
          </p:cNvSpPr>
          <p:nvPr/>
        </p:nvSpPr>
        <p:spPr bwMode="auto">
          <a:xfrm>
            <a:off x="3886200" y="1981200"/>
            <a:ext cx="3652837" cy="517525"/>
          </a:xfrm>
          <a:custGeom>
            <a:avLst/>
            <a:gdLst/>
            <a:ahLst/>
            <a:cxnLst>
              <a:cxn ang="0">
                <a:pos x="0" y="426"/>
              </a:cxn>
              <a:cxn ang="0">
                <a:pos x="190" y="632"/>
              </a:cxn>
              <a:cxn ang="0">
                <a:pos x="514" y="735"/>
              </a:cxn>
              <a:cxn ang="0">
                <a:pos x="934" y="139"/>
              </a:cxn>
              <a:cxn ang="0">
                <a:pos x="1314" y="30"/>
              </a:cxn>
              <a:cxn ang="0">
                <a:pos x="1616" y="220"/>
              </a:cxn>
              <a:cxn ang="0">
                <a:pos x="1804" y="568"/>
              </a:cxn>
              <a:cxn ang="0">
                <a:pos x="2010" y="703"/>
              </a:cxn>
              <a:cxn ang="0">
                <a:pos x="2285" y="663"/>
              </a:cxn>
              <a:cxn ang="0">
                <a:pos x="2572" y="139"/>
              </a:cxn>
              <a:cxn ang="0">
                <a:pos x="2888" y="30"/>
              </a:cxn>
              <a:cxn ang="0">
                <a:pos x="3268" y="139"/>
              </a:cxn>
              <a:cxn ang="0">
                <a:pos x="3529" y="576"/>
              </a:cxn>
              <a:cxn ang="0">
                <a:pos x="3632" y="687"/>
              </a:cxn>
              <a:cxn ang="0">
                <a:pos x="3925" y="719"/>
              </a:cxn>
              <a:cxn ang="0">
                <a:pos x="4162" y="291"/>
              </a:cxn>
              <a:cxn ang="0">
                <a:pos x="4320" y="94"/>
              </a:cxn>
              <a:cxn ang="0">
                <a:pos x="4502" y="7"/>
              </a:cxn>
              <a:cxn ang="0">
                <a:pos x="4985" y="139"/>
              </a:cxn>
              <a:cxn ang="0">
                <a:pos x="5317" y="711"/>
              </a:cxn>
              <a:cxn ang="0">
                <a:pos x="5752" y="766"/>
              </a:cxn>
            </a:cxnLst>
            <a:rect l="0" t="0" r="r" b="b"/>
            <a:pathLst>
              <a:path w="5752" h="817">
                <a:moveTo>
                  <a:pt x="0" y="426"/>
                </a:moveTo>
                <a:cubicBezTo>
                  <a:pt x="52" y="503"/>
                  <a:pt x="105" y="581"/>
                  <a:pt x="190" y="632"/>
                </a:cubicBezTo>
                <a:cubicBezTo>
                  <a:pt x="275" y="683"/>
                  <a:pt x="390" y="817"/>
                  <a:pt x="514" y="735"/>
                </a:cubicBezTo>
                <a:cubicBezTo>
                  <a:pt x="638" y="653"/>
                  <a:pt x="801" y="257"/>
                  <a:pt x="934" y="139"/>
                </a:cubicBezTo>
                <a:cubicBezTo>
                  <a:pt x="1067" y="21"/>
                  <a:pt x="1200" y="16"/>
                  <a:pt x="1314" y="30"/>
                </a:cubicBezTo>
                <a:cubicBezTo>
                  <a:pt x="1428" y="44"/>
                  <a:pt x="1534" y="130"/>
                  <a:pt x="1616" y="220"/>
                </a:cubicBezTo>
                <a:cubicBezTo>
                  <a:pt x="1698" y="310"/>
                  <a:pt x="1738" y="488"/>
                  <a:pt x="1804" y="568"/>
                </a:cubicBezTo>
                <a:cubicBezTo>
                  <a:pt x="1870" y="648"/>
                  <a:pt x="1930" y="687"/>
                  <a:pt x="2010" y="703"/>
                </a:cubicBezTo>
                <a:cubicBezTo>
                  <a:pt x="2090" y="719"/>
                  <a:pt x="2191" y="757"/>
                  <a:pt x="2285" y="663"/>
                </a:cubicBezTo>
                <a:cubicBezTo>
                  <a:pt x="2379" y="569"/>
                  <a:pt x="2471" y="244"/>
                  <a:pt x="2572" y="139"/>
                </a:cubicBezTo>
                <a:cubicBezTo>
                  <a:pt x="2673" y="34"/>
                  <a:pt x="2772" y="30"/>
                  <a:pt x="2888" y="30"/>
                </a:cubicBezTo>
                <a:cubicBezTo>
                  <a:pt x="3004" y="30"/>
                  <a:pt x="3161" y="48"/>
                  <a:pt x="3268" y="139"/>
                </a:cubicBezTo>
                <a:cubicBezTo>
                  <a:pt x="3375" y="230"/>
                  <a:pt x="3468" y="485"/>
                  <a:pt x="3529" y="576"/>
                </a:cubicBezTo>
                <a:cubicBezTo>
                  <a:pt x="3590" y="667"/>
                  <a:pt x="3566" y="663"/>
                  <a:pt x="3632" y="687"/>
                </a:cubicBezTo>
                <a:cubicBezTo>
                  <a:pt x="3698" y="711"/>
                  <a:pt x="3837" y="785"/>
                  <a:pt x="3925" y="719"/>
                </a:cubicBezTo>
                <a:cubicBezTo>
                  <a:pt x="4013" y="653"/>
                  <a:pt x="4096" y="395"/>
                  <a:pt x="4162" y="291"/>
                </a:cubicBezTo>
                <a:cubicBezTo>
                  <a:pt x="4228" y="187"/>
                  <a:pt x="4263" y="141"/>
                  <a:pt x="4320" y="94"/>
                </a:cubicBezTo>
                <a:cubicBezTo>
                  <a:pt x="4377" y="47"/>
                  <a:pt x="4391" y="0"/>
                  <a:pt x="4502" y="7"/>
                </a:cubicBezTo>
                <a:cubicBezTo>
                  <a:pt x="4613" y="14"/>
                  <a:pt x="4849" y="22"/>
                  <a:pt x="4985" y="139"/>
                </a:cubicBezTo>
                <a:cubicBezTo>
                  <a:pt x="5121" y="256"/>
                  <a:pt x="5189" y="606"/>
                  <a:pt x="5317" y="711"/>
                </a:cubicBezTo>
                <a:cubicBezTo>
                  <a:pt x="5445" y="816"/>
                  <a:pt x="5670" y="756"/>
                  <a:pt x="5752" y="766"/>
                </a:cubicBezTo>
              </a:path>
            </a:pathLst>
          </a:custGeom>
          <a:noFill/>
          <a:ln w="25400">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slow">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7924800" cy="4572000"/>
          </a:xfrm>
        </p:spPr>
        <p:txBody>
          <a:bodyPr>
            <a:normAutofit/>
          </a:bodyPr>
          <a:lstStyle/>
          <a:p>
            <a:r>
              <a:rPr lang="en-US" dirty="0"/>
              <a:t>“It’s not about reading everything, but rather about choosing wisely - it’s about managing information.”</a:t>
            </a:r>
          </a:p>
          <a:p>
            <a:endParaRPr lang="en-US" dirty="0"/>
          </a:p>
          <a:p>
            <a:pPr>
              <a:buFontTx/>
              <a:buChar char="-"/>
            </a:pPr>
            <a:r>
              <a:rPr lang="en-US" dirty="0"/>
              <a:t>Be selective</a:t>
            </a:r>
          </a:p>
          <a:p>
            <a:pPr>
              <a:buFontTx/>
              <a:buChar char="-"/>
            </a:pPr>
            <a:r>
              <a:rPr lang="en-US" dirty="0"/>
              <a:t>Read with a Plan &amp; Purpose</a:t>
            </a:r>
          </a:p>
          <a:p>
            <a:pPr>
              <a:buFontTx/>
              <a:buChar char="-"/>
            </a:pPr>
            <a:r>
              <a:rPr lang="en-US" dirty="0"/>
              <a:t>See the big picture &amp; make connections</a:t>
            </a:r>
          </a:p>
          <a:p>
            <a:pPr lvl="0">
              <a:buFontTx/>
              <a:buChar char="-"/>
            </a:pPr>
            <a:r>
              <a:rPr lang="en-US" dirty="0"/>
              <a:t>Improve recall/enhance memory with rehearsal techniques</a:t>
            </a:r>
          </a:p>
          <a:p>
            <a:pPr lvl="1">
              <a:buFontTx/>
              <a:buChar char="-"/>
            </a:pPr>
            <a:endParaRPr lang="en-US" dirty="0"/>
          </a:p>
          <a:p>
            <a:pPr lvl="1" algn="ctr">
              <a:buNone/>
            </a:pPr>
            <a:endParaRPr lang="en-US" sz="2200" dirty="0"/>
          </a:p>
        </p:txBody>
      </p:sp>
      <p:sp>
        <p:nvSpPr>
          <p:cNvPr id="2" name="Title 1"/>
          <p:cNvSpPr>
            <a:spLocks noGrp="1"/>
          </p:cNvSpPr>
          <p:nvPr>
            <p:ph type="title"/>
          </p:nvPr>
        </p:nvSpPr>
        <p:spPr/>
        <p:txBody>
          <a:bodyPr>
            <a:normAutofit/>
          </a:bodyPr>
          <a:lstStyle/>
          <a:p>
            <a:r>
              <a:rPr lang="en-US" sz="4000" dirty="0"/>
              <a:t>Review</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3" name="Title 1"/>
          <p:cNvSpPr>
            <a:spLocks noGrp="1"/>
          </p:cNvSpPr>
          <p:nvPr>
            <p:ph type="title"/>
          </p:nvPr>
        </p:nvSpPr>
        <p:spPr/>
        <p:txBody>
          <a:bodyPr>
            <a:normAutofit/>
          </a:bodyPr>
          <a:lstStyle/>
          <a:p>
            <a:r>
              <a:rPr lang="en-US" sz="4000" dirty="0"/>
              <a:t>Reflection/Debrief</a:t>
            </a:r>
          </a:p>
        </p:txBody>
      </p:sp>
      <p:sp>
        <p:nvSpPr>
          <p:cNvPr id="6" name="TextBox 5"/>
          <p:cNvSpPr txBox="1"/>
          <p:nvPr/>
        </p:nvSpPr>
        <p:spPr>
          <a:xfrm>
            <a:off x="2057400" y="1905000"/>
            <a:ext cx="6705600" cy="4062651"/>
          </a:xfrm>
          <a:prstGeom prst="rect">
            <a:avLst/>
          </a:prstGeom>
          <a:noFill/>
        </p:spPr>
        <p:txBody>
          <a:bodyPr wrap="square" rtlCol="0">
            <a:spAutoFit/>
          </a:bodyPr>
          <a:lstStyle/>
          <a:p>
            <a:r>
              <a:rPr lang="en-US" sz="2400" b="1" dirty="0">
                <a:latin typeface="Calibri" pitchFamily="34" charset="0"/>
                <a:cs typeface="Calibri" pitchFamily="34" charset="0"/>
              </a:rPr>
              <a:t>Easy ways to build in more time for Reading:</a:t>
            </a:r>
            <a:br>
              <a:rPr lang="en-US" sz="2400" dirty="0">
                <a:latin typeface="Calibri" pitchFamily="34" charset="0"/>
                <a:cs typeface="Calibri" pitchFamily="34" charset="0"/>
              </a:rPr>
            </a:br>
            <a:endParaRPr lang="en-US" dirty="0">
              <a:latin typeface="Calibri" pitchFamily="34" charset="0"/>
              <a:cs typeface="Calibri" pitchFamily="34" charset="0"/>
            </a:endParaRPr>
          </a:p>
          <a:p>
            <a:pPr lvl="0">
              <a:buFont typeface="Arial" pitchFamily="34" charset="0"/>
              <a:buChar char="•"/>
            </a:pPr>
            <a:r>
              <a:rPr lang="en-US" sz="2200" dirty="0">
                <a:solidFill>
                  <a:prstClr val="black"/>
                </a:solidFill>
                <a:latin typeface="Calibri" pitchFamily="34" charset="0"/>
                <a:cs typeface="Calibri" pitchFamily="34" charset="0"/>
              </a:rPr>
              <a:t> 5-10 minutes </a:t>
            </a:r>
            <a:r>
              <a:rPr lang="en-US" sz="2200" i="1" dirty="0">
                <a:solidFill>
                  <a:prstClr val="black"/>
                </a:solidFill>
                <a:latin typeface="Calibri" pitchFamily="34" charset="0"/>
                <a:cs typeface="Calibri" pitchFamily="34" charset="0"/>
              </a:rPr>
              <a:t>before</a:t>
            </a:r>
            <a:r>
              <a:rPr lang="en-US" sz="2200" dirty="0">
                <a:solidFill>
                  <a:prstClr val="black"/>
                </a:solidFill>
                <a:latin typeface="Calibri" pitchFamily="34" charset="0"/>
                <a:cs typeface="Calibri" pitchFamily="34" charset="0"/>
              </a:rPr>
              <a:t> each class, review notes from </a:t>
            </a:r>
            <a:br>
              <a:rPr lang="en-US" sz="2200" dirty="0">
                <a:solidFill>
                  <a:prstClr val="black"/>
                </a:solidFill>
                <a:latin typeface="Calibri" pitchFamily="34" charset="0"/>
                <a:cs typeface="Calibri" pitchFamily="34" charset="0"/>
              </a:rPr>
            </a:br>
            <a:r>
              <a:rPr lang="en-US" sz="2200" dirty="0">
                <a:solidFill>
                  <a:prstClr val="black"/>
                </a:solidFill>
                <a:latin typeface="Calibri" pitchFamily="34" charset="0"/>
                <a:cs typeface="Calibri" pitchFamily="34" charset="0"/>
              </a:rPr>
              <a:t>  previous class lecture</a:t>
            </a:r>
          </a:p>
          <a:p>
            <a:pPr lvl="0">
              <a:buFont typeface="Arial" pitchFamily="34" charset="0"/>
              <a:buChar char="•"/>
            </a:pPr>
            <a:endParaRPr lang="en-US" sz="1200" dirty="0">
              <a:solidFill>
                <a:prstClr val="black"/>
              </a:solidFill>
              <a:latin typeface="Calibri" pitchFamily="34" charset="0"/>
              <a:cs typeface="Calibri" pitchFamily="34" charset="0"/>
            </a:endParaRPr>
          </a:p>
          <a:p>
            <a:pPr lvl="0">
              <a:buFont typeface="Arial" pitchFamily="34" charset="0"/>
              <a:buChar char="•"/>
            </a:pPr>
            <a:r>
              <a:rPr lang="en-US" sz="2200" dirty="0">
                <a:solidFill>
                  <a:prstClr val="black"/>
                </a:solidFill>
                <a:latin typeface="Calibri" pitchFamily="34" charset="0"/>
                <a:cs typeface="Calibri" pitchFamily="34" charset="0"/>
              </a:rPr>
              <a:t> 5-10 minutes </a:t>
            </a:r>
            <a:r>
              <a:rPr lang="en-US" sz="2200" i="1" dirty="0">
                <a:solidFill>
                  <a:prstClr val="black"/>
                </a:solidFill>
                <a:latin typeface="Calibri" pitchFamily="34" charset="0"/>
                <a:cs typeface="Calibri" pitchFamily="34" charset="0"/>
              </a:rPr>
              <a:t>after</a:t>
            </a:r>
            <a:r>
              <a:rPr lang="en-US" sz="2200" dirty="0">
                <a:solidFill>
                  <a:prstClr val="black"/>
                </a:solidFill>
                <a:latin typeface="Calibri" pitchFamily="34" charset="0"/>
                <a:cs typeface="Calibri" pitchFamily="34" charset="0"/>
              </a:rPr>
              <a:t> each class, review notes and add a </a:t>
            </a:r>
            <a:br>
              <a:rPr lang="en-US" sz="2200" dirty="0">
                <a:solidFill>
                  <a:prstClr val="black"/>
                </a:solidFill>
                <a:latin typeface="Calibri" pitchFamily="34" charset="0"/>
                <a:cs typeface="Calibri" pitchFamily="34" charset="0"/>
              </a:rPr>
            </a:br>
            <a:r>
              <a:rPr lang="en-US" sz="2200" dirty="0">
                <a:solidFill>
                  <a:prstClr val="black"/>
                </a:solidFill>
                <a:latin typeface="Calibri" pitchFamily="34" charset="0"/>
                <a:cs typeface="Calibri" pitchFamily="34" charset="0"/>
              </a:rPr>
              <a:t>  few summary sentences</a:t>
            </a:r>
            <a:br>
              <a:rPr lang="en-US" sz="2000" dirty="0">
                <a:solidFill>
                  <a:prstClr val="black"/>
                </a:solidFill>
                <a:latin typeface="Calibri" pitchFamily="34" charset="0"/>
                <a:cs typeface="Calibri" pitchFamily="34" charset="0"/>
              </a:rPr>
            </a:br>
            <a:endParaRPr lang="en-US" sz="1200" dirty="0">
              <a:solidFill>
                <a:prstClr val="black"/>
              </a:solidFill>
              <a:latin typeface="Calibri" pitchFamily="34" charset="0"/>
              <a:cs typeface="Calibri" pitchFamily="34" charset="0"/>
            </a:endParaRPr>
          </a:p>
          <a:p>
            <a:pPr lvl="0">
              <a:buFont typeface="Arial" pitchFamily="34" charset="0"/>
              <a:buChar char="•"/>
            </a:pPr>
            <a:r>
              <a:rPr lang="en-US" sz="2000" dirty="0">
                <a:solidFill>
                  <a:prstClr val="black"/>
                </a:solidFill>
                <a:latin typeface="Calibri" pitchFamily="34" charset="0"/>
                <a:cs typeface="Calibri" pitchFamily="34" charset="0"/>
              </a:rPr>
              <a:t> </a:t>
            </a:r>
            <a:r>
              <a:rPr lang="en-US" sz="2200" dirty="0">
                <a:solidFill>
                  <a:prstClr val="black"/>
                </a:solidFill>
                <a:latin typeface="Calibri" pitchFamily="34" charset="0"/>
                <a:cs typeface="Calibri" pitchFamily="34" charset="0"/>
              </a:rPr>
              <a:t>Grab a classmate or two and meet up for lunch: bring </a:t>
            </a:r>
            <a:br>
              <a:rPr lang="en-US" sz="2200" dirty="0">
                <a:solidFill>
                  <a:prstClr val="black"/>
                </a:solidFill>
                <a:latin typeface="Calibri" pitchFamily="34" charset="0"/>
                <a:cs typeface="Calibri" pitchFamily="34" charset="0"/>
              </a:rPr>
            </a:br>
            <a:r>
              <a:rPr lang="en-US" sz="2200" dirty="0">
                <a:solidFill>
                  <a:prstClr val="black"/>
                </a:solidFill>
                <a:latin typeface="Calibri" pitchFamily="34" charset="0"/>
                <a:cs typeface="Calibri" pitchFamily="34" charset="0"/>
              </a:rPr>
              <a:t>  class notes &amp; review/discuss class lecture</a:t>
            </a:r>
            <a:br>
              <a:rPr lang="en-US" sz="2200" dirty="0">
                <a:solidFill>
                  <a:prstClr val="black"/>
                </a:solidFill>
                <a:latin typeface="Calibri" pitchFamily="34" charset="0"/>
                <a:cs typeface="Calibri" pitchFamily="34" charset="0"/>
              </a:rPr>
            </a:br>
            <a:endParaRPr lang="en-US" sz="1200" dirty="0">
              <a:solidFill>
                <a:prstClr val="black"/>
              </a:solidFill>
              <a:latin typeface="Calibri" pitchFamily="34" charset="0"/>
              <a:cs typeface="Calibri" pitchFamily="34" charset="0"/>
            </a:endParaRPr>
          </a:p>
          <a:p>
            <a:pPr lvl="0">
              <a:buFont typeface="Arial" pitchFamily="34" charset="0"/>
              <a:buChar char="•"/>
            </a:pPr>
            <a:r>
              <a:rPr lang="en-US" sz="2000" dirty="0">
                <a:solidFill>
                  <a:prstClr val="black"/>
                </a:solidFill>
                <a:latin typeface="Calibri" pitchFamily="34" charset="0"/>
                <a:cs typeface="Calibri" pitchFamily="34" charset="0"/>
              </a:rPr>
              <a:t> </a:t>
            </a:r>
            <a:r>
              <a:rPr lang="en-US" sz="2200" dirty="0">
                <a:solidFill>
                  <a:prstClr val="black"/>
                </a:solidFill>
                <a:latin typeface="Calibri" pitchFamily="34" charset="0"/>
                <a:cs typeface="Calibri" pitchFamily="34" charset="0"/>
              </a:rPr>
              <a:t>Mute TV during commercials to review lecture notes </a:t>
            </a:r>
            <a:br>
              <a:rPr lang="en-US" sz="2200" dirty="0">
                <a:solidFill>
                  <a:prstClr val="black"/>
                </a:solidFill>
                <a:latin typeface="Calibri" pitchFamily="34" charset="0"/>
                <a:cs typeface="Calibri" pitchFamily="34" charset="0"/>
              </a:rPr>
            </a:br>
            <a:r>
              <a:rPr lang="en-US" sz="2200" dirty="0">
                <a:solidFill>
                  <a:prstClr val="black"/>
                </a:solidFill>
                <a:latin typeface="Calibri" pitchFamily="34" charset="0"/>
                <a:cs typeface="Calibri" pitchFamily="34" charset="0"/>
              </a:rPr>
              <a:t>  and skim reading assignments</a:t>
            </a:r>
            <a:endParaRPr lang="en-US" sz="2200" dirty="0">
              <a:latin typeface="Calibri" pitchFamily="34" charset="0"/>
              <a:cs typeface="Calibri" pitchFamily="34" charset="0"/>
            </a:endParaRPr>
          </a:p>
        </p:txBody>
      </p:sp>
      <p:pic>
        <p:nvPicPr>
          <p:cNvPr id="7" name="Picture 6" descr="books-pile.jpg"/>
          <p:cNvPicPr>
            <a:picLocks noChangeAspect="1"/>
          </p:cNvPicPr>
          <p:nvPr/>
        </p:nvPicPr>
        <p:blipFill>
          <a:blip r:embed="rId4" cstate="print"/>
          <a:stretch>
            <a:fillRect/>
          </a:stretch>
        </p:blipFill>
        <p:spPr>
          <a:xfrm>
            <a:off x="457200" y="1295400"/>
            <a:ext cx="1504950" cy="2276475"/>
          </a:xfrm>
          <a:prstGeom prst="rect">
            <a:avLst/>
          </a:prstGeom>
        </p:spPr>
      </p:pic>
    </p:spTree>
  </p:cSld>
  <p:clrMapOvr>
    <a:masterClrMapping/>
  </p:clrMapOvr>
  <p:transition spd="slow">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624078" indent="-514350">
              <a:buFont typeface="+mj-lt"/>
              <a:buAutoNum type="arabicPeriod"/>
            </a:pPr>
            <a:r>
              <a:rPr lang="en-US" b="1" dirty="0"/>
              <a:t>Go to class.</a:t>
            </a:r>
            <a:endParaRPr lang="en-US" dirty="0"/>
          </a:p>
          <a:p>
            <a:pPr marL="624078" indent="-514350">
              <a:buFont typeface="+mj-lt"/>
              <a:buAutoNum type="arabicPeriod"/>
            </a:pPr>
            <a:br>
              <a:rPr lang="en-US" dirty="0"/>
            </a:br>
            <a:r>
              <a:rPr lang="en-US" b="1" dirty="0"/>
              <a:t>Be on time.</a:t>
            </a:r>
            <a:endParaRPr lang="en-US" dirty="0"/>
          </a:p>
          <a:p>
            <a:pPr marL="624078" indent="-514350">
              <a:buFont typeface="+mj-lt"/>
              <a:buAutoNum type="arabicPeriod"/>
            </a:pPr>
            <a:br>
              <a:rPr lang="en-US" dirty="0"/>
            </a:br>
            <a:r>
              <a:rPr lang="en-US" b="1" dirty="0"/>
              <a:t>Sit to the front and center</a:t>
            </a:r>
            <a:r>
              <a:rPr lang="en-US" dirty="0"/>
              <a:t> of the classroom.</a:t>
            </a:r>
          </a:p>
          <a:p>
            <a:pPr marL="624078" indent="-514350">
              <a:buFont typeface="+mj-lt"/>
              <a:buAutoNum type="arabicPeriod"/>
            </a:pPr>
            <a:br>
              <a:rPr lang="en-US" dirty="0"/>
            </a:br>
            <a:r>
              <a:rPr lang="en-US" b="1" dirty="0"/>
              <a:t>Bring a pen, paper, notebook, and books.</a:t>
            </a:r>
            <a:endParaRPr lang="en-US" dirty="0"/>
          </a:p>
          <a:p>
            <a:pPr marL="624078" indent="-514350">
              <a:buFont typeface="+mj-lt"/>
              <a:buAutoNum type="arabicPeriod"/>
            </a:pPr>
            <a:br>
              <a:rPr lang="en-US" dirty="0"/>
            </a:br>
            <a:r>
              <a:rPr lang="en-US" b="1" dirty="0"/>
              <a:t>Dress like a student</a:t>
            </a:r>
            <a:r>
              <a:rPr lang="en-US" dirty="0"/>
              <a:t> (not like an athlete, rap star, rock musician, or surfer).</a:t>
            </a:r>
          </a:p>
          <a:p>
            <a:pPr marL="624078" indent="-514350">
              <a:buFont typeface="+mj-lt"/>
              <a:buAutoNum type="arabicPeriod"/>
            </a:pPr>
            <a:br>
              <a:rPr lang="en-US" dirty="0"/>
            </a:br>
            <a:r>
              <a:rPr lang="en-US" b="1" dirty="0"/>
              <a:t>Show respect and enthusiasm</a:t>
            </a:r>
            <a:r>
              <a:rPr lang="en-US" dirty="0"/>
              <a:t> to your instructors.</a:t>
            </a:r>
          </a:p>
          <a:p>
            <a:pPr marL="624078" indent="-514350">
              <a:buFont typeface="+mj-lt"/>
              <a:buAutoNum type="arabicPeriod"/>
            </a:pPr>
            <a:br>
              <a:rPr lang="en-US" dirty="0"/>
            </a:br>
            <a:r>
              <a:rPr lang="en-US" b="1" dirty="0"/>
              <a:t>Listen, listen, listen</a:t>
            </a:r>
            <a:r>
              <a:rPr lang="en-US" dirty="0"/>
              <a:t>--you can't learn while talking to your peers during class.</a:t>
            </a:r>
          </a:p>
          <a:p>
            <a:pPr marL="624078" indent="-514350">
              <a:buFont typeface="+mj-lt"/>
              <a:buAutoNum type="arabicPeriod"/>
            </a:pPr>
            <a:br>
              <a:rPr lang="en-US" dirty="0"/>
            </a:br>
            <a:r>
              <a:rPr lang="en-US" b="1" dirty="0"/>
              <a:t>Pay attention</a:t>
            </a:r>
            <a:r>
              <a:rPr lang="en-US" dirty="0"/>
              <a:t>--don't doodle, doze, or daydream.</a:t>
            </a:r>
          </a:p>
          <a:p>
            <a:pPr marL="624078" indent="-514350">
              <a:buFont typeface="+mj-lt"/>
              <a:buAutoNum type="arabicPeriod"/>
            </a:pPr>
            <a:br>
              <a:rPr lang="en-US" dirty="0"/>
            </a:br>
            <a:r>
              <a:rPr lang="en-US" b="1" dirty="0"/>
              <a:t>Try to contribute once per class period</a:t>
            </a:r>
            <a:r>
              <a:rPr lang="en-US" dirty="0"/>
              <a:t>, with a question or contribution to discussion. Participation counts--and helps.</a:t>
            </a:r>
          </a:p>
          <a:p>
            <a:pPr marL="624078" indent="-514350">
              <a:buFont typeface="+mj-lt"/>
              <a:buAutoNum type="arabicPeriod"/>
            </a:pPr>
            <a:br>
              <a:rPr lang="en-US" dirty="0"/>
            </a:br>
            <a:r>
              <a:rPr lang="en-US" b="1" dirty="0"/>
              <a:t>Have clearly marked notebooks</a:t>
            </a:r>
            <a:r>
              <a:rPr lang="en-US" dirty="0"/>
              <a:t>, with separate sections--or separate notebooks--for each class.</a:t>
            </a:r>
          </a:p>
          <a:p>
            <a:pPr marL="109728" indent="0">
              <a:buNone/>
            </a:pPr>
            <a:endParaRPr lang="en-US" dirty="0"/>
          </a:p>
        </p:txBody>
      </p:sp>
      <p:sp>
        <p:nvSpPr>
          <p:cNvPr id="3" name="Title 2"/>
          <p:cNvSpPr>
            <a:spLocks noGrp="1"/>
          </p:cNvSpPr>
          <p:nvPr>
            <p:ph type="title"/>
          </p:nvPr>
        </p:nvSpPr>
        <p:spPr/>
        <p:txBody>
          <a:bodyPr>
            <a:normAutofit fontScale="90000"/>
          </a:bodyPr>
          <a:lstStyle/>
          <a:p>
            <a:r>
              <a:rPr lang="en-US" dirty="0"/>
              <a:t>The 'Golden 20' for Academic Success! </a:t>
            </a:r>
          </a:p>
        </p:txBody>
      </p:sp>
    </p:spTree>
    <p:extLst>
      <p:ext uri="{BB962C8B-B14F-4D97-AF65-F5344CB8AC3E}">
        <p14:creationId xmlns:p14="http://schemas.microsoft.com/office/powerpoint/2010/main" val="3412248265"/>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US" b="1" dirty="0"/>
              <a:t>Sound familiar?</a:t>
            </a:r>
          </a:p>
          <a:p>
            <a:endParaRPr lang="en-US" b="1" dirty="0"/>
          </a:p>
          <a:p>
            <a:r>
              <a:rPr lang="en-US" dirty="0"/>
              <a:t>“The teacher assigned readings from the text, but those aren’t really important. I can get all I need from the course lecture.”</a:t>
            </a:r>
          </a:p>
        </p:txBody>
      </p:sp>
      <p:sp>
        <p:nvSpPr>
          <p:cNvPr id="2" name="Title 1"/>
          <p:cNvSpPr>
            <a:spLocks noGrp="1"/>
          </p:cNvSpPr>
          <p:nvPr>
            <p:ph type="title"/>
          </p:nvPr>
        </p:nvSpPr>
        <p:spPr/>
        <p:txBody>
          <a:bodyPr/>
          <a:lstStyle/>
          <a:p>
            <a:r>
              <a:rPr lang="en-US" dirty="0"/>
              <a:t>Textbooks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extBox 4"/>
          <p:cNvSpPr txBox="1"/>
          <p:nvPr/>
        </p:nvSpPr>
        <p:spPr>
          <a:xfrm>
            <a:off x="1524000" y="4191000"/>
            <a:ext cx="7391400" cy="830997"/>
          </a:xfrm>
          <a:prstGeom prst="rect">
            <a:avLst/>
          </a:prstGeom>
          <a:noFill/>
        </p:spPr>
        <p:txBody>
          <a:bodyPr wrap="square" rtlCol="0">
            <a:spAutoFit/>
          </a:bodyPr>
          <a:lstStyle/>
          <a:p>
            <a:pPr algn="r"/>
            <a:r>
              <a:rPr lang="en-US" sz="2400" dirty="0"/>
              <a:t>The instructor expects that students will read the assigned text before class and lectures.</a:t>
            </a:r>
          </a:p>
        </p:txBody>
      </p:sp>
    </p:spTree>
  </p:cSld>
  <p:clrMapOvr>
    <a:masterClrMapping/>
  </p:clrMapOvr>
  <p:transition spd="slow">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pPr marL="624078" indent="-514350">
              <a:buFont typeface="+mj-lt"/>
              <a:buAutoNum type="arabicPeriod" startAt="11"/>
            </a:pPr>
            <a:r>
              <a:rPr lang="en-US" b="1" dirty="0"/>
              <a:t>Take notes.</a:t>
            </a:r>
            <a:endParaRPr lang="en-US" dirty="0"/>
          </a:p>
          <a:p>
            <a:pPr marL="624078" indent="-514350">
              <a:buFont typeface="+mj-lt"/>
              <a:buAutoNum type="arabicPeriod" startAt="11"/>
            </a:pPr>
            <a:br>
              <a:rPr lang="en-US" dirty="0"/>
            </a:br>
            <a:r>
              <a:rPr lang="en-US" b="1" dirty="0"/>
              <a:t>Use a dictionary.</a:t>
            </a:r>
            <a:r>
              <a:rPr lang="en-US" dirty="0"/>
              <a:t> This will increase your vocabulary and teach you correct spelling.</a:t>
            </a:r>
          </a:p>
          <a:p>
            <a:pPr marL="624078" indent="-514350">
              <a:buFont typeface="+mj-lt"/>
              <a:buAutoNum type="arabicPeriod" startAt="11"/>
            </a:pPr>
            <a:br>
              <a:rPr lang="en-US" dirty="0"/>
            </a:br>
            <a:r>
              <a:rPr lang="en-US" b="1" dirty="0"/>
              <a:t>Have a partner/"buddy" system for studying.</a:t>
            </a:r>
            <a:r>
              <a:rPr lang="en-US" dirty="0"/>
              <a:t> Have parents, friends, dormmates, etc. quiz you. Form study groups.</a:t>
            </a:r>
          </a:p>
          <a:p>
            <a:pPr marL="624078" indent="-514350">
              <a:buFont typeface="+mj-lt"/>
              <a:buAutoNum type="arabicPeriod" startAt="11"/>
            </a:pPr>
            <a:br>
              <a:rPr lang="en-US" dirty="0"/>
            </a:br>
            <a:r>
              <a:rPr lang="en-US" b="1" dirty="0"/>
              <a:t>Read, read, read. </a:t>
            </a:r>
            <a:r>
              <a:rPr lang="en-US" dirty="0"/>
              <a:t>Read magazines, the newspaper, sports books, science fiction, anything you can get your hands on.</a:t>
            </a:r>
          </a:p>
          <a:p>
            <a:pPr marL="624078" indent="-514350">
              <a:buFont typeface="+mj-lt"/>
              <a:buAutoNum type="arabicPeriod" startAt="11"/>
            </a:pPr>
            <a:br>
              <a:rPr lang="en-US" dirty="0"/>
            </a:br>
            <a:r>
              <a:rPr lang="en-US" b="1" dirty="0"/>
              <a:t>Set aside at least three hours a day</a:t>
            </a:r>
            <a:r>
              <a:rPr lang="en-US" dirty="0"/>
              <a:t>, six days a week, </a:t>
            </a:r>
            <a:r>
              <a:rPr lang="en-US" b="1" dirty="0"/>
              <a:t>to study.</a:t>
            </a:r>
            <a:endParaRPr lang="en-US" dirty="0"/>
          </a:p>
          <a:p>
            <a:pPr marL="624078" indent="-514350">
              <a:buFont typeface="+mj-lt"/>
              <a:buAutoNum type="arabicPeriod" startAt="11"/>
            </a:pPr>
            <a:br>
              <a:rPr lang="en-US" dirty="0"/>
            </a:br>
            <a:r>
              <a:rPr lang="en-US" b="1" dirty="0"/>
              <a:t>Get some of your homework done during school.</a:t>
            </a:r>
            <a:r>
              <a:rPr lang="en-US" dirty="0"/>
              <a:t> Use free periods, extra time between classes, and the time before sports.</a:t>
            </a:r>
          </a:p>
          <a:p>
            <a:pPr marL="624078" indent="-514350">
              <a:buFont typeface="+mj-lt"/>
              <a:buAutoNum type="arabicPeriod" startAt="11"/>
            </a:pPr>
            <a:br>
              <a:rPr lang="en-US" dirty="0"/>
            </a:br>
            <a:r>
              <a:rPr lang="en-US" b="1" dirty="0"/>
              <a:t>Sacrifice and work during times when you know other people aren't working.</a:t>
            </a:r>
            <a:r>
              <a:rPr lang="en-US" dirty="0"/>
              <a:t> Work on a Friday night or Saturday afternoon. It will be worth it.</a:t>
            </a:r>
          </a:p>
          <a:p>
            <a:pPr marL="624078" indent="-514350">
              <a:buFont typeface="+mj-lt"/>
              <a:buAutoNum type="arabicPeriod" startAt="11"/>
            </a:pPr>
            <a:br>
              <a:rPr lang="en-US" dirty="0"/>
            </a:br>
            <a:r>
              <a:rPr lang="en-US" b="1" dirty="0"/>
              <a:t>Volunteer for extra credit.</a:t>
            </a:r>
            <a:endParaRPr lang="en-US" dirty="0"/>
          </a:p>
          <a:p>
            <a:pPr marL="624078" indent="-514350">
              <a:buFont typeface="+mj-lt"/>
              <a:buAutoNum type="arabicPeriod" startAt="11"/>
            </a:pPr>
            <a:br>
              <a:rPr lang="en-US" dirty="0"/>
            </a:br>
            <a:r>
              <a:rPr lang="en-US" b="1" dirty="0"/>
              <a:t>Get involved in extracurricular activities.</a:t>
            </a:r>
            <a:r>
              <a:rPr lang="en-US" dirty="0"/>
              <a:t> Don't merely attend classes and go to practice. Join the Government Club or Cultural Awareness Organization, write for the student newspaper, give tours, etc. Get involved.</a:t>
            </a:r>
          </a:p>
          <a:p>
            <a:pPr marL="624078" indent="-514350">
              <a:buFont typeface="+mj-lt"/>
              <a:buAutoNum type="arabicPeriod" startAt="11"/>
            </a:pPr>
            <a:br>
              <a:rPr lang="en-US" dirty="0"/>
            </a:br>
            <a:r>
              <a:rPr lang="en-US" b="1" dirty="0"/>
              <a:t>Work hard</a:t>
            </a:r>
            <a:r>
              <a:rPr lang="en-US" dirty="0"/>
              <a:t> and be proud that you are working hard and learning. Realize that education is a key ingredient to many great things that you will accomplish in life.</a:t>
            </a:r>
          </a:p>
        </p:txBody>
      </p:sp>
      <p:sp>
        <p:nvSpPr>
          <p:cNvPr id="3" name="Title 2"/>
          <p:cNvSpPr>
            <a:spLocks noGrp="1"/>
          </p:cNvSpPr>
          <p:nvPr>
            <p:ph type="title"/>
          </p:nvPr>
        </p:nvSpPr>
        <p:spPr/>
        <p:txBody>
          <a:bodyPr>
            <a:normAutofit fontScale="90000"/>
          </a:bodyPr>
          <a:lstStyle/>
          <a:p>
            <a:r>
              <a:rPr lang="en-US" dirty="0"/>
              <a:t>The 'Golden 20' for Academic Success! </a:t>
            </a:r>
          </a:p>
        </p:txBody>
      </p:sp>
    </p:spTree>
    <p:extLst>
      <p:ext uri="{BB962C8B-B14F-4D97-AF65-F5344CB8AC3E}">
        <p14:creationId xmlns:p14="http://schemas.microsoft.com/office/powerpoint/2010/main" val="123991895"/>
      </p:ext>
    </p:extLst>
  </p:cSld>
  <p:clrMapOvr>
    <a:masterClrMapping/>
  </p:clrMapOvr>
  <p:transition spd="slow">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3" name="Title 1"/>
          <p:cNvSpPr>
            <a:spLocks noGrp="1"/>
          </p:cNvSpPr>
          <p:nvPr>
            <p:ph type="title"/>
          </p:nvPr>
        </p:nvSpPr>
        <p:spPr>
          <a:xfrm>
            <a:off x="819912" y="2362200"/>
            <a:ext cx="6419088" cy="1143000"/>
          </a:xfrm>
        </p:spPr>
        <p:txBody>
          <a:bodyPr>
            <a:normAutofit/>
          </a:bodyPr>
          <a:lstStyle/>
          <a:p>
            <a:r>
              <a:rPr lang="en-US" sz="4000" dirty="0"/>
              <a:t>Questions…?</a:t>
            </a:r>
          </a:p>
        </p:txBody>
      </p:sp>
      <p:sp>
        <p:nvSpPr>
          <p:cNvPr id="4" name="TextBox 3">
            <a:extLst>
              <a:ext uri="{FF2B5EF4-FFF2-40B4-BE49-F238E27FC236}">
                <a16:creationId xmlns:a16="http://schemas.microsoft.com/office/drawing/2014/main" id="{0703C8BF-29A7-A64E-83DC-47EC87BD6C6F}"/>
              </a:ext>
            </a:extLst>
          </p:cNvPr>
          <p:cNvSpPr txBox="1"/>
          <p:nvPr/>
        </p:nvSpPr>
        <p:spPr>
          <a:xfrm>
            <a:off x="1447800" y="4114800"/>
            <a:ext cx="6019800" cy="1844095"/>
          </a:xfrm>
          <a:prstGeom prst="rect">
            <a:avLst/>
          </a:prstGeom>
          <a:noFill/>
        </p:spPr>
        <p:txBody>
          <a:bodyPr wrap="square" rtlCol="0">
            <a:spAutoFit/>
          </a:bodyPr>
          <a:lstStyle/>
          <a:p>
            <a:pPr marL="18288" lvl="0" algn="r">
              <a:lnSpc>
                <a:spcPts val="2300"/>
              </a:lnSpc>
              <a:buClr>
                <a:srgbClr val="3891A7"/>
              </a:buClr>
              <a:buSzPct val="80000"/>
              <a:defRPr/>
            </a:pPr>
            <a:r>
              <a:rPr lang="en-US" sz="2400" b="1" dirty="0"/>
              <a:t>Follow us on Social Media:</a:t>
            </a:r>
          </a:p>
          <a:p>
            <a:pPr marL="18288" lvl="0" algn="r">
              <a:lnSpc>
                <a:spcPts val="2300"/>
              </a:lnSpc>
              <a:buClr>
                <a:srgbClr val="3891A7"/>
              </a:buClr>
              <a:buSzPct val="80000"/>
              <a:defRPr/>
            </a:pPr>
            <a:endParaRPr lang="en-US" sz="2400" dirty="0"/>
          </a:p>
          <a:p>
            <a:pPr marL="18288" lvl="0" algn="r">
              <a:lnSpc>
                <a:spcPts val="2300"/>
              </a:lnSpc>
              <a:buClr>
                <a:srgbClr val="3891A7"/>
              </a:buClr>
              <a:buSzPct val="80000"/>
              <a:defRPr/>
            </a:pPr>
            <a:r>
              <a:rPr lang="en-US" sz="2400" dirty="0"/>
              <a:t>Facebook: PSU Student Success Center</a:t>
            </a:r>
          </a:p>
          <a:p>
            <a:pPr marL="18288" lvl="0" algn="r">
              <a:lnSpc>
                <a:spcPts val="2300"/>
              </a:lnSpc>
              <a:buClr>
                <a:srgbClr val="3891A7"/>
              </a:buClr>
              <a:buSzPct val="80000"/>
              <a:defRPr/>
            </a:pPr>
            <a:endParaRPr lang="en-US" sz="2400" dirty="0"/>
          </a:p>
          <a:p>
            <a:pPr marL="18288" lvl="0" algn="r">
              <a:lnSpc>
                <a:spcPts val="2300"/>
              </a:lnSpc>
              <a:buClr>
                <a:srgbClr val="3891A7"/>
              </a:buClr>
              <a:buSzPct val="80000"/>
              <a:defRPr/>
            </a:pPr>
            <a:r>
              <a:rPr lang="en-US" sz="2400" dirty="0"/>
              <a:t>Instagram &amp; Twitter: @</a:t>
            </a:r>
            <a:r>
              <a:rPr lang="en-US" sz="2400" dirty="0" err="1"/>
              <a:t>psusuccess</a:t>
            </a:r>
            <a:endParaRPr lang="en-US" sz="2400" dirty="0"/>
          </a:p>
          <a:p>
            <a:endParaRPr lang="en-US" dirty="0"/>
          </a:p>
        </p:txBody>
      </p:sp>
    </p:spTree>
  </p:cSld>
  <p:clrMapOvr>
    <a:masterClrMapping/>
  </p:clrMapOvr>
  <p:transition spd="slow">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dirty="0"/>
              <a:t>Academic Resource Center, Sweet Briar College, VA. (accessed October 2010). </a:t>
            </a:r>
            <a:r>
              <a:rPr lang="en-US" sz="1800" i="1" dirty="0"/>
              <a:t>Reading Methods: SQ3R</a:t>
            </a:r>
            <a:r>
              <a:rPr lang="en-US" sz="1800" dirty="0"/>
              <a:t>. Retrieved from </a:t>
            </a:r>
            <a:r>
              <a:rPr lang="en-US" sz="1800" dirty="0">
                <a:hlinkClick r:id="rId3"/>
              </a:rPr>
              <a:t>http://www.arc.sbc.edu/sq3r.html</a:t>
            </a:r>
            <a:r>
              <a:rPr lang="en-US" sz="1800" dirty="0"/>
              <a:t> .</a:t>
            </a:r>
          </a:p>
          <a:p>
            <a:r>
              <a:rPr lang="en-US" sz="1800" dirty="0"/>
              <a:t>Academic Skills Program, University of Canberra, Australia. (accessed October 2010). </a:t>
            </a:r>
            <a:r>
              <a:rPr lang="en-US" sz="1800" i="1" dirty="0"/>
              <a:t>Reading and Remembering</a:t>
            </a:r>
            <a:r>
              <a:rPr lang="en-US" sz="1800" dirty="0"/>
              <a:t>. Retrieved from </a:t>
            </a:r>
            <a:r>
              <a:rPr lang="en-US" sz="1800" dirty="0">
                <a:hlinkClick r:id="rId4"/>
              </a:rPr>
              <a:t>http://www.canberra.edu.au/studyskills/learning/reading</a:t>
            </a:r>
            <a:r>
              <a:rPr lang="en-US" sz="1800" dirty="0"/>
              <a:t> .</a:t>
            </a:r>
          </a:p>
          <a:p>
            <a:r>
              <a:rPr lang="en-US" sz="1800" dirty="0"/>
              <a:t>Academic Tips.org. “The Golden 20 for Academic Success.” Retrieved from </a:t>
            </a:r>
            <a:r>
              <a:rPr lang="en-US" sz="1800" dirty="0">
                <a:hlinkClick r:id="rId5"/>
              </a:rPr>
              <a:t>http://academictips.org/acad/academic_success.html </a:t>
            </a:r>
            <a:r>
              <a:rPr lang="en-US" sz="1800">
                <a:hlinkClick r:id="rId5"/>
              </a:rPr>
              <a:t>on January 29</a:t>
            </a:r>
            <a:r>
              <a:rPr lang="en-US" sz="1800"/>
              <a:t>, 2013. </a:t>
            </a:r>
            <a:endParaRPr lang="en-US" sz="1800" dirty="0"/>
          </a:p>
          <a:p>
            <a:r>
              <a:rPr lang="en-US" sz="1800" dirty="0"/>
              <a:t>Ellis, D.  (1997). </a:t>
            </a:r>
            <a:r>
              <a:rPr lang="en-US" sz="1800" i="1" dirty="0"/>
              <a:t>Becoming A Master Student</a:t>
            </a:r>
            <a:r>
              <a:rPr lang="en-US" sz="1800" dirty="0"/>
              <a:t>(8</a:t>
            </a:r>
            <a:r>
              <a:rPr lang="en-US" sz="1800" baseline="30000" dirty="0"/>
              <a:t>th</a:t>
            </a:r>
            <a:r>
              <a:rPr lang="en-US" sz="1800" dirty="0"/>
              <a:t> ed.). Boston, MA: Houghton Mifflin Company. (pgs 69-89).</a:t>
            </a:r>
          </a:p>
          <a:p>
            <a:r>
              <a:rPr lang="en-US" sz="1800" dirty="0" err="1"/>
              <a:t>Heiman</a:t>
            </a:r>
            <a:r>
              <a:rPr lang="en-US" sz="1800" dirty="0"/>
              <a:t>, M., &amp; </a:t>
            </a:r>
            <a:r>
              <a:rPr lang="en-US" sz="1800" dirty="0" err="1"/>
              <a:t>Slomianko</a:t>
            </a:r>
            <a:r>
              <a:rPr lang="en-US" sz="1800" dirty="0"/>
              <a:t>, J. (2004). </a:t>
            </a:r>
            <a:r>
              <a:rPr lang="en-US" sz="1800" i="1" dirty="0"/>
              <a:t>Learning to Learn</a:t>
            </a:r>
            <a:r>
              <a:rPr lang="en-US" sz="1800" dirty="0"/>
              <a:t>(10</a:t>
            </a:r>
            <a:r>
              <a:rPr lang="en-US" sz="1800" baseline="30000" dirty="0"/>
              <a:t>th</a:t>
            </a:r>
            <a:r>
              <a:rPr lang="en-US" sz="1800" dirty="0"/>
              <a:t> ed.). Somerville, MA: Learning to Learn, Inc. (pgs 102-110).</a:t>
            </a:r>
          </a:p>
          <a:p>
            <a:r>
              <a:rPr lang="en-US" sz="1800" dirty="0" err="1"/>
              <a:t>Landsberger</a:t>
            </a:r>
            <a:r>
              <a:rPr lang="en-US" sz="1800" dirty="0"/>
              <a:t>, Joe. (accessed October 2010). </a:t>
            </a:r>
            <a:r>
              <a:rPr lang="en-US" sz="1800" i="1" dirty="0"/>
              <a:t>Study Guides and Strategies.</a:t>
            </a:r>
            <a:r>
              <a:rPr lang="en-US" sz="1800" dirty="0"/>
              <a:t> Retrieved from </a:t>
            </a:r>
            <a:r>
              <a:rPr lang="en-US" sz="1800" dirty="0">
                <a:hlinkClick r:id="rId6"/>
              </a:rPr>
              <a:t>http://www.studygs.net/crtread.htm</a:t>
            </a:r>
            <a:r>
              <a:rPr lang="en-US" sz="1800" dirty="0"/>
              <a:t>.</a:t>
            </a:r>
          </a:p>
          <a:p>
            <a:endParaRPr lang="en-US" sz="1800" dirty="0"/>
          </a:p>
          <a:p>
            <a:endParaRPr lang="en-US" sz="1800" dirty="0"/>
          </a:p>
          <a:p>
            <a:endParaRPr lang="en-US" sz="1800" dirty="0"/>
          </a:p>
        </p:txBody>
      </p:sp>
      <p:sp>
        <p:nvSpPr>
          <p:cNvPr id="2" name="Title 1"/>
          <p:cNvSpPr>
            <a:spLocks noGrp="1"/>
          </p:cNvSpPr>
          <p:nvPr>
            <p:ph type="title"/>
          </p:nvPr>
        </p:nvSpPr>
        <p:spPr/>
        <p:txBody>
          <a:bodyPr/>
          <a:lstStyle/>
          <a:p>
            <a:r>
              <a:rPr lang="en-US" dirty="0"/>
              <a:t>References</a:t>
            </a:r>
          </a:p>
        </p:txBody>
      </p:sp>
      <p:pic>
        <p:nvPicPr>
          <p:cNvPr id="4" name="Picture 3" descr="PittStLogo.jpg"/>
          <p:cNvPicPr>
            <a:picLocks noChangeAspect="1"/>
          </p:cNvPicPr>
          <p:nvPr/>
        </p:nvPicPr>
        <p:blipFill>
          <a:blip r:embed="rId7"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sz="1800" dirty="0"/>
              <a:t>Academic Resource Center, Sweet Briar College, VA. (accessed October 2010). </a:t>
            </a:r>
            <a:r>
              <a:rPr lang="en-US" sz="1800" i="1" dirty="0"/>
              <a:t>Reading Methods: SQ3R</a:t>
            </a:r>
            <a:r>
              <a:rPr lang="en-US" sz="1800" dirty="0"/>
              <a:t>. Retrieved from </a:t>
            </a:r>
            <a:r>
              <a:rPr lang="en-US" sz="1800" dirty="0">
                <a:hlinkClick r:id="rId3"/>
              </a:rPr>
              <a:t>http://www.arc.sbc.edu/sq3r.html</a:t>
            </a:r>
            <a:r>
              <a:rPr lang="en-US" sz="1800" dirty="0"/>
              <a:t> .</a:t>
            </a:r>
          </a:p>
          <a:p>
            <a:r>
              <a:rPr lang="en-US" sz="1800" dirty="0"/>
              <a:t>Academic Skills Program, University of Canberra, Australia. (accessed October 2010). </a:t>
            </a:r>
            <a:r>
              <a:rPr lang="en-US" sz="1800" i="1" dirty="0"/>
              <a:t>Reading and Remembering</a:t>
            </a:r>
            <a:r>
              <a:rPr lang="en-US" sz="1800" dirty="0"/>
              <a:t>. Retrieved from </a:t>
            </a:r>
            <a:r>
              <a:rPr lang="en-US" sz="1800" dirty="0">
                <a:hlinkClick r:id="rId4"/>
              </a:rPr>
              <a:t>http://www.canberra.edu.au/studyskills/learning/reading</a:t>
            </a:r>
            <a:r>
              <a:rPr lang="en-US" sz="1800" dirty="0"/>
              <a:t> .</a:t>
            </a:r>
          </a:p>
          <a:p>
            <a:r>
              <a:rPr lang="en-US" sz="1800" dirty="0"/>
              <a:t>Ellis, D.  (1997). </a:t>
            </a:r>
            <a:r>
              <a:rPr lang="en-US" sz="1800" i="1" dirty="0"/>
              <a:t>Becoming A Master Student</a:t>
            </a:r>
            <a:r>
              <a:rPr lang="en-US" sz="1800" dirty="0"/>
              <a:t>(8</a:t>
            </a:r>
            <a:r>
              <a:rPr lang="en-US" sz="1800" baseline="30000" dirty="0"/>
              <a:t>th</a:t>
            </a:r>
            <a:r>
              <a:rPr lang="en-US" sz="1800" dirty="0"/>
              <a:t> ed.). Boston, MA: Houghton Mifflin Company. (pgs 69-89).</a:t>
            </a:r>
          </a:p>
          <a:p>
            <a:r>
              <a:rPr lang="en-US" sz="1800" dirty="0" err="1"/>
              <a:t>Heiman</a:t>
            </a:r>
            <a:r>
              <a:rPr lang="en-US" sz="1800" dirty="0"/>
              <a:t>, M., &amp; </a:t>
            </a:r>
            <a:r>
              <a:rPr lang="en-US" sz="1800" dirty="0" err="1"/>
              <a:t>Slomianko</a:t>
            </a:r>
            <a:r>
              <a:rPr lang="en-US" sz="1800" dirty="0"/>
              <a:t>, J. (2004). </a:t>
            </a:r>
            <a:r>
              <a:rPr lang="en-US" sz="1800" i="1" dirty="0"/>
              <a:t>Learning to Learn</a:t>
            </a:r>
            <a:r>
              <a:rPr lang="en-US" sz="1800" dirty="0"/>
              <a:t>(10</a:t>
            </a:r>
            <a:r>
              <a:rPr lang="en-US" sz="1800" baseline="30000" dirty="0"/>
              <a:t>th</a:t>
            </a:r>
            <a:r>
              <a:rPr lang="en-US" sz="1800" dirty="0"/>
              <a:t> ed.). Somerville, MA: Learning to Learn, Inc. (pgs 102-110).</a:t>
            </a:r>
          </a:p>
          <a:p>
            <a:r>
              <a:rPr lang="en-US" sz="1800" dirty="0" err="1"/>
              <a:t>Landsberger</a:t>
            </a:r>
            <a:r>
              <a:rPr lang="en-US" sz="1800" dirty="0"/>
              <a:t>, Joe. (accessed October 2010). </a:t>
            </a:r>
            <a:r>
              <a:rPr lang="en-US" sz="1800" i="1" dirty="0"/>
              <a:t>Study Guides and Strategies.</a:t>
            </a:r>
            <a:r>
              <a:rPr lang="en-US" sz="1800" dirty="0"/>
              <a:t> Retrieved from </a:t>
            </a:r>
            <a:r>
              <a:rPr lang="en-US" sz="1800" dirty="0">
                <a:hlinkClick r:id="rId5"/>
              </a:rPr>
              <a:t>http://www.studygs.net/crtread.htm</a:t>
            </a:r>
            <a:r>
              <a:rPr lang="en-US" sz="1800" dirty="0"/>
              <a:t>.</a:t>
            </a:r>
          </a:p>
          <a:p>
            <a:endParaRPr lang="en-US" sz="1800" dirty="0"/>
          </a:p>
          <a:p>
            <a:endParaRPr lang="en-US" sz="1800" dirty="0"/>
          </a:p>
          <a:p>
            <a:endParaRPr lang="en-US" sz="1800" dirty="0"/>
          </a:p>
        </p:txBody>
      </p:sp>
      <p:pic>
        <p:nvPicPr>
          <p:cNvPr id="4" name="Picture 3" descr="PittStLogo.jpg"/>
          <p:cNvPicPr>
            <a:picLocks noChangeAspect="1"/>
          </p:cNvPicPr>
          <p:nvPr/>
        </p:nvPicPr>
        <p:blipFill>
          <a:blip r:embed="rId6"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1066800"/>
            <a:ext cx="7391400" cy="1776984"/>
          </a:xfrm>
          <a:prstGeom prst="rect">
            <a:avLst/>
          </a:prstGeom>
        </p:spPr>
        <p:txBody>
          <a:bodyPr lIns="0" tIns="0" rIns="0" bIns="0" anchor="ctr" anchorCtr="1">
            <a:noAutofit/>
          </a:bodyPr>
          <a:lstStyle/>
          <a:p>
            <a:pPr marL="18288" lvl="0">
              <a:lnSpc>
                <a:spcPct val="150000"/>
              </a:lnSpc>
              <a:buClr>
                <a:srgbClr val="3891A7"/>
              </a:buClr>
              <a:buSzPct val="80000"/>
              <a:defRPr/>
            </a:pPr>
            <a:r>
              <a:rPr kumimoji="0" lang="en-US" sz="36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Use Your Textbooks as a Success Tool</a:t>
            </a:r>
          </a:p>
        </p:txBody>
      </p:sp>
      <p:pic>
        <p:nvPicPr>
          <p:cNvPr id="6" name="Picture 5"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itle 1"/>
          <p:cNvSpPr txBox="1">
            <a:spLocks/>
          </p:cNvSpPr>
          <p:nvPr/>
        </p:nvSpPr>
        <p:spPr>
          <a:xfrm>
            <a:off x="3810000" y="2947416"/>
            <a:ext cx="3657600" cy="1776984"/>
          </a:xfrm>
          <a:prstGeom prst="rect">
            <a:avLst/>
          </a:prstGeom>
        </p:spPr>
        <p:txBody>
          <a:bodyPr anchor="t">
            <a:normAutofit/>
          </a:bodyPr>
          <a:lstStyle/>
          <a:p>
            <a:pPr marL="18288" lvl="0">
              <a:buClr>
                <a:srgbClr val="3891A7"/>
              </a:buClr>
              <a:buSzPct val="80000"/>
              <a:defRPr/>
            </a:pPr>
            <a:r>
              <a:rPr lang="en-US" sz="2400" dirty="0">
                <a:solidFill>
                  <a:srgbClr val="4F271C">
                    <a:shade val="30000"/>
                    <a:satMod val="150000"/>
                  </a:srgbClr>
                </a:solidFill>
              </a:rPr>
              <a:t>Reading Effectively </a:t>
            </a:r>
            <a:br>
              <a:rPr lang="en-US" sz="2400" dirty="0">
                <a:solidFill>
                  <a:srgbClr val="4F271C">
                    <a:shade val="30000"/>
                    <a:satMod val="150000"/>
                  </a:srgbClr>
                </a:solidFill>
              </a:rPr>
            </a:br>
            <a:r>
              <a:rPr lang="en-US" sz="2400" dirty="0">
                <a:solidFill>
                  <a:srgbClr val="4F271C">
                    <a:shade val="30000"/>
                    <a:satMod val="150000"/>
                  </a:srgbClr>
                </a:solidFill>
              </a:rPr>
              <a:t>for Academic Success</a:t>
            </a:r>
            <a:endParaRPr kumimoji="0" lang="en-US" sz="44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7" name="TextBox 6"/>
          <p:cNvSpPr txBox="1"/>
          <p:nvPr/>
        </p:nvSpPr>
        <p:spPr>
          <a:xfrm>
            <a:off x="5257800" y="6096000"/>
            <a:ext cx="3733800" cy="646331"/>
          </a:xfrm>
          <a:prstGeom prst="rect">
            <a:avLst/>
          </a:prstGeom>
          <a:noFill/>
        </p:spPr>
        <p:txBody>
          <a:bodyPr wrap="square" rtlCol="0">
            <a:spAutoFit/>
          </a:bodyPr>
          <a:lstStyle/>
          <a:p>
            <a:pPr algn="r"/>
            <a:r>
              <a:rPr lang="en-US" dirty="0"/>
              <a:t>Student Success Programs</a:t>
            </a:r>
          </a:p>
          <a:p>
            <a:pPr algn="r"/>
            <a:r>
              <a:rPr lang="en-US" dirty="0"/>
              <a:t>StudentSuccess@pittstate.edu</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pPr lvl="0">
              <a:buClr>
                <a:srgbClr val="3891A7"/>
              </a:buClr>
            </a:pPr>
            <a:r>
              <a:rPr lang="en-US" dirty="0">
                <a:solidFill>
                  <a:srgbClr val="4F271C">
                    <a:shade val="30000"/>
                    <a:satMod val="150000"/>
                  </a:srgbClr>
                </a:solidFill>
              </a:rPr>
              <a:t>“I bought a textbook and actually tried to read it a few times, but I fell asleep, got bored, didn’t understand, etc…”</a:t>
            </a:r>
          </a:p>
        </p:txBody>
      </p:sp>
      <p:sp>
        <p:nvSpPr>
          <p:cNvPr id="2" name="Title 1"/>
          <p:cNvSpPr>
            <a:spLocks noGrp="1"/>
          </p:cNvSpPr>
          <p:nvPr>
            <p:ph type="title"/>
          </p:nvPr>
        </p:nvSpPr>
        <p:spPr/>
        <p:txBody>
          <a:bodyPr/>
          <a:lstStyle/>
          <a:p>
            <a:r>
              <a:rPr lang="en-US" dirty="0"/>
              <a:t>Textbooks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extBox 4"/>
          <p:cNvSpPr txBox="1"/>
          <p:nvPr/>
        </p:nvSpPr>
        <p:spPr>
          <a:xfrm>
            <a:off x="1371600" y="3965138"/>
            <a:ext cx="7391400" cy="1292662"/>
          </a:xfrm>
          <a:prstGeom prst="rect">
            <a:avLst/>
          </a:prstGeom>
          <a:noFill/>
        </p:spPr>
        <p:txBody>
          <a:bodyPr wrap="square" rtlCol="0">
            <a:spAutoFit/>
          </a:bodyPr>
          <a:lstStyle/>
          <a:p>
            <a:pPr marL="27432" lvl="0" algn="r">
              <a:spcBef>
                <a:spcPts val="600"/>
              </a:spcBef>
              <a:buClr>
                <a:srgbClr val="3891A7"/>
              </a:buClr>
              <a:buSzPct val="80000"/>
            </a:pPr>
            <a:r>
              <a:rPr lang="en-US" sz="2600" dirty="0">
                <a:solidFill>
                  <a:srgbClr val="4F271C">
                    <a:shade val="30000"/>
                    <a:satMod val="150000"/>
                  </a:srgbClr>
                </a:solidFill>
              </a:rPr>
              <a:t>It’s possible to approach reading your textbooks in a way that is engaging, purposeful and will likely increase your success in courses.</a:t>
            </a: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Textbooks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9" name="TextBox 8"/>
          <p:cNvSpPr txBox="1"/>
          <p:nvPr/>
        </p:nvSpPr>
        <p:spPr>
          <a:xfrm>
            <a:off x="609600" y="1679138"/>
            <a:ext cx="7391400" cy="1292662"/>
          </a:xfrm>
          <a:prstGeom prst="rect">
            <a:avLst/>
          </a:prstGeom>
          <a:noFill/>
        </p:spPr>
        <p:txBody>
          <a:bodyPr wrap="square" rtlCol="0">
            <a:spAutoFit/>
          </a:bodyPr>
          <a:lstStyle/>
          <a:p>
            <a:pPr marL="27432" lvl="0">
              <a:spcBef>
                <a:spcPts val="600"/>
              </a:spcBef>
              <a:buClr>
                <a:srgbClr val="3891A7"/>
              </a:buClr>
              <a:buSzPct val="80000"/>
            </a:pPr>
            <a:r>
              <a:rPr lang="en-US" sz="2600" dirty="0">
                <a:solidFill>
                  <a:srgbClr val="4F271C">
                    <a:shade val="30000"/>
                    <a:satMod val="150000"/>
                  </a:srgbClr>
                </a:solidFill>
              </a:rPr>
              <a:t>“I don’t have time to go to class, complete homework, go to work, have a social life </a:t>
            </a:r>
            <a:r>
              <a:rPr lang="en-US" sz="2600" i="1" dirty="0">
                <a:solidFill>
                  <a:srgbClr val="4F271C">
                    <a:shade val="30000"/>
                    <a:satMod val="150000"/>
                  </a:srgbClr>
                </a:solidFill>
              </a:rPr>
              <a:t>and</a:t>
            </a:r>
            <a:r>
              <a:rPr lang="en-US" sz="2600" dirty="0">
                <a:solidFill>
                  <a:srgbClr val="4F271C">
                    <a:shade val="30000"/>
                    <a:satMod val="150000"/>
                  </a:srgbClr>
                </a:solidFill>
              </a:rPr>
              <a:t> read all of the textbook assignments.”</a:t>
            </a:r>
          </a:p>
        </p:txBody>
      </p:sp>
      <p:sp>
        <p:nvSpPr>
          <p:cNvPr id="5" name="TextBox 4"/>
          <p:cNvSpPr txBox="1"/>
          <p:nvPr/>
        </p:nvSpPr>
        <p:spPr>
          <a:xfrm>
            <a:off x="1219200" y="3429000"/>
            <a:ext cx="7696200" cy="2492990"/>
          </a:xfrm>
          <a:prstGeom prst="rect">
            <a:avLst/>
          </a:prstGeom>
          <a:noFill/>
        </p:spPr>
        <p:txBody>
          <a:bodyPr wrap="square" rtlCol="0">
            <a:spAutoFit/>
          </a:bodyPr>
          <a:lstStyle/>
          <a:p>
            <a:pPr marL="27432" algn="r">
              <a:spcBef>
                <a:spcPts val="600"/>
              </a:spcBef>
              <a:buClr>
                <a:srgbClr val="3891A7"/>
              </a:buClr>
              <a:buSzPct val="80000"/>
            </a:pPr>
            <a:r>
              <a:rPr lang="en-US" sz="2600" dirty="0">
                <a:solidFill>
                  <a:srgbClr val="4F271C">
                    <a:shade val="30000"/>
                    <a:satMod val="150000"/>
                  </a:srgbClr>
                </a:solidFill>
              </a:rPr>
              <a:t>You’re right, you probably don’t have time to do it all, unless you find ways to do it smarter. If you approach your reading assignments with a plan and a few useful tips, you’ll cut the time required to read the assignment and increase what you get out of texts.</a:t>
            </a: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381000"/>
            <a:ext cx="8001000" cy="472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Rectangle 5"/>
          <p:cNvSpPr/>
          <p:nvPr/>
        </p:nvSpPr>
        <p:spPr>
          <a:xfrm>
            <a:off x="990600" y="762000"/>
            <a:ext cx="2122714" cy="300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418114" y="1450571"/>
            <a:ext cx="2286000" cy="309233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943600" y="762000"/>
            <a:ext cx="2122714" cy="300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371600" y="1066800"/>
            <a:ext cx="1295400" cy="400110"/>
          </a:xfrm>
          <a:prstGeom prst="rect">
            <a:avLst/>
          </a:prstGeom>
          <a:noFill/>
        </p:spPr>
        <p:txBody>
          <a:bodyPr wrap="square" rtlCol="0">
            <a:spAutoFit/>
          </a:bodyPr>
          <a:lstStyle/>
          <a:p>
            <a:pPr algn="ctr"/>
            <a:r>
              <a:rPr lang="en-US" sz="2000" dirty="0">
                <a:effectLst>
                  <a:outerShdw blurRad="38100" dist="38100" dir="2700000" algn="tl">
                    <a:srgbClr val="000000">
                      <a:alpha val="43137"/>
                    </a:srgbClr>
                  </a:outerShdw>
                </a:effectLst>
              </a:rPr>
              <a:t>Lecture</a:t>
            </a:r>
          </a:p>
        </p:txBody>
      </p:sp>
      <p:sp>
        <p:nvSpPr>
          <p:cNvPr id="11" name="TextBox 10"/>
          <p:cNvSpPr txBox="1"/>
          <p:nvPr/>
        </p:nvSpPr>
        <p:spPr>
          <a:xfrm>
            <a:off x="6324600" y="1066800"/>
            <a:ext cx="1371600" cy="400110"/>
          </a:xfrm>
          <a:prstGeom prst="rect">
            <a:avLst/>
          </a:prstGeom>
          <a:noFill/>
        </p:spPr>
        <p:txBody>
          <a:bodyPr wrap="square" rtlCol="0">
            <a:spAutoFit/>
          </a:bodyPr>
          <a:lstStyle/>
          <a:p>
            <a:pPr algn="ctr"/>
            <a:r>
              <a:rPr lang="en-US" sz="2000" dirty="0">
                <a:effectLst>
                  <a:outerShdw blurRad="38100" dist="38100" dir="2700000" algn="tl">
                    <a:srgbClr val="000000">
                      <a:alpha val="43137"/>
                    </a:srgbClr>
                  </a:outerShdw>
                </a:effectLst>
              </a:rPr>
              <a:t>Textbook</a:t>
            </a:r>
          </a:p>
        </p:txBody>
      </p:sp>
      <p:sp>
        <p:nvSpPr>
          <p:cNvPr id="12" name="TextBox 11"/>
          <p:cNvSpPr txBox="1"/>
          <p:nvPr/>
        </p:nvSpPr>
        <p:spPr>
          <a:xfrm>
            <a:off x="3886200" y="1752600"/>
            <a:ext cx="1295400" cy="400110"/>
          </a:xfrm>
          <a:prstGeom prst="rect">
            <a:avLst/>
          </a:prstGeom>
          <a:noFill/>
        </p:spPr>
        <p:txBody>
          <a:bodyPr wrap="square" rtlCol="0">
            <a:spAutoFit/>
          </a:bodyPr>
          <a:lstStyle/>
          <a:p>
            <a:pPr algn="ctr"/>
            <a:r>
              <a:rPr lang="en-US" sz="2000" dirty="0">
                <a:solidFill>
                  <a:schemeClr val="tx2">
                    <a:lumMod val="50000"/>
                  </a:schemeClr>
                </a:solidFill>
                <a:effectLst>
                  <a:outerShdw blurRad="38100" dist="38100" dir="2700000" algn="tl">
                    <a:srgbClr val="000000">
                      <a:alpha val="43137"/>
                    </a:srgbClr>
                  </a:outerShdw>
                </a:effectLst>
              </a:rPr>
              <a:t>Outline</a:t>
            </a:r>
          </a:p>
        </p:txBody>
      </p:sp>
      <p:cxnSp>
        <p:nvCxnSpPr>
          <p:cNvPr id="14" name="Straight Arrow Connector 13"/>
          <p:cNvCxnSpPr/>
          <p:nvPr/>
        </p:nvCxnSpPr>
        <p:spPr>
          <a:xfrm>
            <a:off x="2438400" y="1828800"/>
            <a:ext cx="1447800" cy="762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rot="10800000" flipV="1">
            <a:off x="5260848" y="1905000"/>
            <a:ext cx="1444752"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4602162"/>
          </a:xfrm>
        </p:spPr>
        <p:txBody>
          <a:bodyPr>
            <a:normAutofit fontScale="90000"/>
          </a:bodyPr>
          <a:lstStyle/>
          <a:p>
            <a:r>
              <a:rPr lang="en-US" sz="3000" dirty="0">
                <a:sym typeface="Wingdings" pitchFamily="2" charset="2"/>
              </a:rPr>
              <a:t></a:t>
            </a:r>
            <a:r>
              <a:rPr lang="en-US" dirty="0">
                <a:sym typeface="Wingdings" pitchFamily="2" charset="2"/>
              </a:rPr>
              <a:t> </a:t>
            </a:r>
            <a:r>
              <a:rPr lang="en-US" dirty="0"/>
              <a:t>Do you know how to read?</a:t>
            </a:r>
            <a:br>
              <a:rPr lang="en-US" dirty="0"/>
            </a:br>
            <a:r>
              <a:rPr lang="en-US" dirty="0"/>
              <a:t>	</a:t>
            </a:r>
            <a:r>
              <a:rPr lang="en-US" sz="2800" dirty="0">
                <a:sym typeface="Wingdings" pitchFamily="2" charset="2"/>
              </a:rPr>
              <a:t></a:t>
            </a:r>
            <a:r>
              <a:rPr lang="en-US" dirty="0"/>
              <a:t> Types of Reading</a:t>
            </a:r>
            <a:br>
              <a:rPr lang="en-US" dirty="0"/>
            </a:br>
            <a:br>
              <a:rPr lang="en-US" dirty="0"/>
            </a:br>
            <a:r>
              <a:rPr lang="en-US" sz="3000" dirty="0">
                <a:sym typeface="Wingdings" pitchFamily="2" charset="2"/>
              </a:rPr>
              <a:t></a:t>
            </a:r>
            <a:r>
              <a:rPr lang="en-US" dirty="0"/>
              <a:t> Focus: While You Read</a:t>
            </a:r>
            <a:br>
              <a:rPr lang="en-US" dirty="0"/>
            </a:br>
            <a:br>
              <a:rPr lang="en-US" dirty="0"/>
            </a:br>
            <a:r>
              <a:rPr lang="en-US" sz="3000" dirty="0">
                <a:sym typeface="Wingdings" pitchFamily="2" charset="2"/>
              </a:rPr>
              <a:t></a:t>
            </a:r>
            <a:r>
              <a:rPr lang="en-US" dirty="0">
                <a:sym typeface="Wingdings" pitchFamily="2" charset="2"/>
              </a:rPr>
              <a:t> </a:t>
            </a:r>
            <a:r>
              <a:rPr lang="en-US" dirty="0"/>
              <a:t>Turn Textbook &amp; Lecture Notes  </a:t>
            </a:r>
            <a:br>
              <a:rPr lang="en-US" dirty="0"/>
            </a:br>
            <a:r>
              <a:rPr lang="en-US" dirty="0"/>
              <a:t>    Into Your Study Guide</a:t>
            </a:r>
            <a:br>
              <a:rPr lang="en-US" dirty="0"/>
            </a:br>
            <a:endParaRPr lang="en-US" dirty="0"/>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0"/>
            <a:ext cx="6400800" cy="1438275"/>
          </a:xfrm>
        </p:spPr>
        <p:txBody>
          <a:bodyPr/>
          <a:lstStyle/>
          <a:p>
            <a:r>
              <a:rPr lang="en-US" dirty="0"/>
              <a:t>Types of Reading</a:t>
            </a:r>
          </a:p>
        </p:txBody>
      </p:sp>
      <p:sp>
        <p:nvSpPr>
          <p:cNvPr id="4" name="Text Placeholder 2"/>
          <p:cNvSpPr>
            <a:spLocks noGrp="1"/>
          </p:cNvSpPr>
          <p:nvPr>
            <p:ph type="body" idx="1"/>
          </p:nvPr>
        </p:nvSpPr>
        <p:spPr>
          <a:xfrm>
            <a:off x="1143000" y="2971800"/>
            <a:ext cx="7848600" cy="3429000"/>
          </a:xfrm>
        </p:spPr>
        <p:txBody>
          <a:bodyPr>
            <a:noAutofit/>
          </a:bodyPr>
          <a:lstStyle/>
          <a:p>
            <a:r>
              <a:rPr lang="en-US" sz="2000" dirty="0"/>
              <a:t>			Reading furnishes the mind only with 			materials of knowledge; it is thinking 			that makes what we read ours. </a:t>
            </a:r>
            <a:br>
              <a:rPr lang="en-US" sz="2000" dirty="0"/>
            </a:br>
            <a:r>
              <a:rPr lang="en-US" sz="2000" dirty="0"/>
              <a:t>			</a:t>
            </a:r>
            <a:r>
              <a:rPr lang="en-US" sz="1800" dirty="0"/>
              <a:t>       		             ~John Locke </a:t>
            </a:r>
          </a:p>
          <a:p>
            <a:endParaRPr lang="en-US" sz="1800" b="1" dirty="0"/>
          </a:p>
          <a:p>
            <a:r>
              <a:rPr lang="en-US" sz="2000" dirty="0"/>
              <a:t>   “It's good to know how to read, </a:t>
            </a:r>
          </a:p>
          <a:p>
            <a:r>
              <a:rPr lang="en-US" sz="2000" dirty="0"/>
              <a:t>    but it's dangerous to know how to read </a:t>
            </a:r>
          </a:p>
          <a:p>
            <a:r>
              <a:rPr lang="en-US" sz="2000" dirty="0"/>
              <a:t>    and not how to interpret what you're reading. ”</a:t>
            </a:r>
            <a:br>
              <a:rPr lang="en-US" sz="2000" dirty="0"/>
            </a:br>
            <a:r>
              <a:rPr lang="en-US" sz="2000" dirty="0"/>
              <a:t>				</a:t>
            </a:r>
            <a:r>
              <a:rPr lang="en-US" sz="1800" dirty="0"/>
              <a:t>~Mike Tyson</a:t>
            </a:r>
            <a:endParaRPr lang="en-US" sz="2000" dirty="0"/>
          </a:p>
        </p:txBody>
      </p:sp>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498080" cy="1143000"/>
          </a:xfrm>
        </p:spPr>
        <p:txBody>
          <a:bodyPr/>
          <a:lstStyle/>
          <a:p>
            <a:r>
              <a:rPr lang="en-US" dirty="0"/>
              <a:t>Types of Reading</a:t>
            </a:r>
          </a:p>
        </p:txBody>
      </p:sp>
      <p:sp>
        <p:nvSpPr>
          <p:cNvPr id="3" name="Content Placeholder 2"/>
          <p:cNvSpPr>
            <a:spLocks noGrp="1"/>
          </p:cNvSpPr>
          <p:nvPr>
            <p:ph idx="1"/>
          </p:nvPr>
        </p:nvSpPr>
        <p:spPr>
          <a:xfrm>
            <a:off x="1143000" y="1828800"/>
            <a:ext cx="7790688" cy="4572000"/>
          </a:xfrm>
        </p:spPr>
        <p:txBody>
          <a:bodyPr>
            <a:normAutofit/>
          </a:bodyPr>
          <a:lstStyle/>
          <a:p>
            <a:r>
              <a:rPr lang="en-US" sz="2800" dirty="0"/>
              <a:t>Scanning</a:t>
            </a:r>
          </a:p>
          <a:p>
            <a:pPr>
              <a:buNone/>
            </a:pPr>
            <a:endParaRPr lang="en-US" sz="2000" dirty="0"/>
          </a:p>
          <a:p>
            <a:r>
              <a:rPr lang="en-US" sz="2800" dirty="0"/>
              <a:t>Skimming</a:t>
            </a:r>
          </a:p>
          <a:p>
            <a:endParaRPr lang="en-US" sz="2000" dirty="0"/>
          </a:p>
          <a:p>
            <a:r>
              <a:rPr lang="en-US" sz="2800" dirty="0"/>
              <a:t>Study Reading</a:t>
            </a:r>
          </a:p>
          <a:p>
            <a:pPr>
              <a:buNone/>
            </a:pPr>
            <a:endParaRPr lang="en-US" sz="2000" dirty="0"/>
          </a:p>
          <a:p>
            <a:r>
              <a:rPr lang="en-US" sz="2800" dirty="0"/>
              <a:t>Unfamiliar terminology/vocabulary</a:t>
            </a:r>
          </a:p>
          <a:p>
            <a:endParaRPr lang="en-US" sz="2000" dirty="0"/>
          </a:p>
          <a:p>
            <a:r>
              <a:rPr lang="en-US" sz="2800" dirty="0"/>
              <a:t>Critical Reading</a:t>
            </a:r>
          </a:p>
          <a:p>
            <a:endParaRPr lang="en-US" sz="2000"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8292</TotalTime>
  <Words>6255</Words>
  <Application>Microsoft Macintosh PowerPoint</Application>
  <PresentationFormat>On-screen Show (4:3)</PresentationFormat>
  <Paragraphs>494</Paragraphs>
  <Slides>34</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Calibri</vt:lpstr>
      <vt:lpstr>Lucida Sans Unicode</vt:lpstr>
      <vt:lpstr>Times New Roman</vt:lpstr>
      <vt:lpstr>Verdana</vt:lpstr>
      <vt:lpstr>Wingdings</vt:lpstr>
      <vt:lpstr>Wingdings 2</vt:lpstr>
      <vt:lpstr>Wingdings 3</vt:lpstr>
      <vt:lpstr>Concourse</vt:lpstr>
      <vt:lpstr>PowerPoint Presentation</vt:lpstr>
      <vt:lpstr>PowerPoint Presentation</vt:lpstr>
      <vt:lpstr>Textbooks</vt:lpstr>
      <vt:lpstr>Textbooks</vt:lpstr>
      <vt:lpstr>Textbooks</vt:lpstr>
      <vt:lpstr>PowerPoint Presentation</vt:lpstr>
      <vt:lpstr> Do you know how to read?   Types of Reading   Focus: While You Read   Turn Textbook &amp; Lecture Notes       Into Your Study Guide </vt:lpstr>
      <vt:lpstr>Types of Reading</vt:lpstr>
      <vt:lpstr>Types of Reading</vt:lpstr>
      <vt:lpstr>Types of Reading</vt:lpstr>
      <vt:lpstr>Types of Reading</vt:lpstr>
      <vt:lpstr>Terminology/Vocabulary</vt:lpstr>
      <vt:lpstr>Types of Reading</vt:lpstr>
      <vt:lpstr>Types of Reading</vt:lpstr>
      <vt:lpstr>Types of Reading</vt:lpstr>
      <vt:lpstr>Types of Reading</vt:lpstr>
      <vt:lpstr>Types of Reading</vt:lpstr>
      <vt:lpstr>Types of Reading</vt:lpstr>
      <vt:lpstr>Focus: While You Read</vt:lpstr>
      <vt:lpstr>Focus</vt:lpstr>
      <vt:lpstr>Focus</vt:lpstr>
      <vt:lpstr>Focus</vt:lpstr>
      <vt:lpstr>Focus</vt:lpstr>
      <vt:lpstr>Focus</vt:lpstr>
      <vt:lpstr>Reading the Text</vt:lpstr>
      <vt:lpstr>PowerPoint Presentation</vt:lpstr>
      <vt:lpstr>Review</vt:lpstr>
      <vt:lpstr>Reflection/Debrief</vt:lpstr>
      <vt:lpstr>The 'Golden 20' for Academic Success! </vt:lpstr>
      <vt:lpstr>The 'Golden 20' for Academic Success! </vt:lpstr>
      <vt:lpstr>Questions…?</vt:lpstr>
      <vt:lpstr>References</vt:lpstr>
      <vt:lpstr>References</vt:lpstr>
      <vt:lpstr>PowerPoint Presentation</vt:lpstr>
    </vt:vector>
  </TitlesOfParts>
  <Company>Pittsburg State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 What?!?</dc:title>
  <dc:creator>Rebecca Roach</dc:creator>
  <cp:lastModifiedBy>Nikole Cook</cp:lastModifiedBy>
  <cp:revision>460</cp:revision>
  <cp:lastPrinted>2020-03-12T20:58:55Z</cp:lastPrinted>
  <dcterms:created xsi:type="dcterms:W3CDTF">2010-10-20T14:50:06Z</dcterms:created>
  <dcterms:modified xsi:type="dcterms:W3CDTF">2020-04-17T14:28:39Z</dcterms:modified>
</cp:coreProperties>
</file>