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8" r:id="rId3"/>
    <p:sldId id="264" r:id="rId4"/>
    <p:sldId id="265" r:id="rId5"/>
    <p:sldId id="266" r:id="rId6"/>
    <p:sldId id="287" r:id="rId7"/>
    <p:sldId id="267" r:id="rId8"/>
    <p:sldId id="288" r:id="rId9"/>
    <p:sldId id="284" r:id="rId10"/>
    <p:sldId id="289" r:id="rId11"/>
    <p:sldId id="272" r:id="rId12"/>
    <p:sldId id="273" r:id="rId13"/>
    <p:sldId id="274" r:id="rId14"/>
    <p:sldId id="275" r:id="rId15"/>
    <p:sldId id="276" r:id="rId16"/>
    <p:sldId id="277" r:id="rId17"/>
    <p:sldId id="278" r:id="rId18"/>
    <p:sldId id="279" r:id="rId19"/>
    <p:sldId id="283" r:id="rId20"/>
    <p:sldId id="285" r:id="rId21"/>
    <p:sldId id="286" r:id="rId22"/>
    <p:sldId id="293" r:id="rId23"/>
    <p:sldId id="280"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29" autoAdjust="0"/>
    <p:restoredTop sz="45216" autoAdjust="0"/>
  </p:normalViewPr>
  <p:slideViewPr>
    <p:cSldViewPr>
      <p:cViewPr varScale="1">
        <p:scale>
          <a:sx n="46" d="100"/>
          <a:sy n="46" d="100"/>
        </p:scale>
        <p:origin x="126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1998" y="-8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9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Pt>
            <c:idx val="0"/>
            <c:bubble3D val="0"/>
            <c:spPr>
              <a:solidFill>
                <a:srgbClr val="00B0F0"/>
              </a:solidFill>
            </c:spPr>
            <c:extLst>
              <c:ext xmlns:c16="http://schemas.microsoft.com/office/drawing/2014/chart" uri="{C3380CC4-5D6E-409C-BE32-E72D297353CC}">
                <c16:uniqueId val="{00000001-770B-4A61-8DD6-8220BC2132B2}"/>
              </c:ext>
            </c:extLst>
          </c:dPt>
          <c:dPt>
            <c:idx val="1"/>
            <c:bubble3D val="0"/>
            <c:spPr>
              <a:solidFill>
                <a:srgbClr val="92D050"/>
              </a:solidFill>
            </c:spPr>
            <c:extLst>
              <c:ext xmlns:c16="http://schemas.microsoft.com/office/drawing/2014/chart" uri="{C3380CC4-5D6E-409C-BE32-E72D297353CC}">
                <c16:uniqueId val="{00000003-770B-4A61-8DD6-8220BC2132B2}"/>
              </c:ext>
            </c:extLst>
          </c:dPt>
          <c:dPt>
            <c:idx val="2"/>
            <c:bubble3D val="0"/>
            <c:spPr>
              <a:solidFill>
                <a:srgbClr val="7030A0"/>
              </a:solidFill>
            </c:spPr>
            <c:extLst>
              <c:ext xmlns:c16="http://schemas.microsoft.com/office/drawing/2014/chart" uri="{C3380CC4-5D6E-409C-BE32-E72D297353CC}">
                <c16:uniqueId val="{00000005-770B-4A61-8DD6-8220BC2132B2}"/>
              </c:ext>
            </c:extLst>
          </c:dPt>
          <c:dLbls>
            <c:dLbl>
              <c:idx val="0"/>
              <c:tx>
                <c:rich>
                  <a:bodyPr/>
                  <a:lstStyle/>
                  <a:p>
                    <a:r>
                      <a:rPr lang="en-US" dirty="0">
                        <a:solidFill>
                          <a:srgbClr val="FFFF00"/>
                        </a:solidFill>
                      </a:rPr>
                      <a:t>Eating
14%</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70B-4A61-8DD6-8220BC2132B2}"/>
                </c:ext>
              </c:extLst>
            </c:dLbl>
            <c:dLbl>
              <c:idx val="1"/>
              <c:tx>
                <c:rich>
                  <a:bodyPr/>
                  <a:lstStyle/>
                  <a:p>
                    <a:r>
                      <a:rPr lang="en-US" dirty="0">
                        <a:solidFill>
                          <a:srgbClr val="FFFF00"/>
                        </a:solidFill>
                      </a:rPr>
                      <a:t>Sleeping
34%</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70B-4A61-8DD6-8220BC2132B2}"/>
                </c:ext>
              </c:extLst>
            </c:dLbl>
            <c:dLbl>
              <c:idx val="2"/>
              <c:tx>
                <c:rich>
                  <a:bodyPr/>
                  <a:lstStyle/>
                  <a:p>
                    <a:r>
                      <a:rPr lang="en-US" dirty="0">
                        <a:solidFill>
                          <a:srgbClr val="FFFF00"/>
                        </a:solidFill>
                      </a:rPr>
                      <a:t>Classes
10%</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70B-4A61-8DD6-8220BC2132B2}"/>
                </c:ext>
              </c:extLst>
            </c:dLbl>
            <c:dLbl>
              <c:idx val="3"/>
              <c:tx>
                <c:rich>
                  <a:bodyPr/>
                  <a:lstStyle/>
                  <a:p>
                    <a:r>
                      <a:rPr lang="en-US" dirty="0">
                        <a:solidFill>
                          <a:srgbClr val="FFFF00"/>
                        </a:solidFill>
                      </a:rPr>
                      <a:t>?
42%</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770B-4A61-8DD6-8220BC2132B2}"/>
                </c:ext>
              </c:extLst>
            </c:dLbl>
            <c:spPr>
              <a:noFill/>
              <a:ln>
                <a:noFill/>
              </a:ln>
              <a:effectLst/>
            </c:spPr>
            <c:txPr>
              <a:bodyPr/>
              <a:lstStyle/>
              <a:p>
                <a:pPr>
                  <a:defRPr b="1" i="0" baseline="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Eating</c:v>
                </c:pt>
                <c:pt idx="1">
                  <c:v>Sleeping</c:v>
                </c:pt>
                <c:pt idx="2">
                  <c:v>Classes</c:v>
                </c:pt>
                <c:pt idx="3">
                  <c:v>?</c:v>
                </c:pt>
              </c:strCache>
            </c:strRef>
          </c:cat>
          <c:val>
            <c:numRef>
              <c:f>Sheet1!$B$2:$B$5</c:f>
              <c:numCache>
                <c:formatCode>General</c:formatCode>
                <c:ptCount val="4"/>
                <c:pt idx="0">
                  <c:v>24</c:v>
                </c:pt>
                <c:pt idx="1">
                  <c:v>56</c:v>
                </c:pt>
                <c:pt idx="2">
                  <c:v>17</c:v>
                </c:pt>
                <c:pt idx="3">
                  <c:v>71</c:v>
                </c:pt>
              </c:numCache>
            </c:numRef>
          </c:val>
          <c:extLst>
            <c:ext xmlns:c16="http://schemas.microsoft.com/office/drawing/2014/chart" uri="{C3380CC4-5D6E-409C-BE32-E72D297353CC}">
              <c16:uniqueId val="{00000007-770B-4A61-8DD6-8220BC2132B2}"/>
            </c:ext>
          </c:extLst>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9" tIns="46590" rIns="93179" bIns="46590"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9" tIns="46590" rIns="93179" bIns="46590" rtlCol="0"/>
          <a:lstStyle>
            <a:lvl1pPr algn="r">
              <a:defRPr sz="1200"/>
            </a:lvl1pPr>
          </a:lstStyle>
          <a:p>
            <a:fld id="{80DA0839-2EA0-43CA-9286-7B30B29A076A}" type="datetimeFigureOut">
              <a:rPr lang="en-US" smtClean="0"/>
              <a:pPr/>
              <a:t>4/22/20</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3179" tIns="46590" rIns="93179" bIns="46590"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9" tIns="46590" rIns="93179" bIns="465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9" tIns="46590" rIns="93179" bIns="46590"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9" tIns="46590" rIns="93179" bIns="46590" rtlCol="0" anchor="b"/>
          <a:lstStyle>
            <a:lvl1pPr algn="r">
              <a:defRPr sz="1200"/>
            </a:lvl1pPr>
          </a:lstStyle>
          <a:p>
            <a:fld id="{26A9ECD2-FFD9-4F92-9C87-67203FE95727}" type="slidenum">
              <a:rPr lang="en-US" smtClean="0"/>
              <a:pPr/>
              <a:t>‹#›</a:t>
            </a:fld>
            <a:endParaRPr lang="en-US"/>
          </a:p>
        </p:txBody>
      </p:sp>
    </p:spTree>
    <p:extLst>
      <p:ext uri="{BB962C8B-B14F-4D97-AF65-F5344CB8AC3E}">
        <p14:creationId xmlns:p14="http://schemas.microsoft.com/office/powerpoint/2010/main" val="1564331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Hello! Welcome to our Academic Success Workshop on Time Management and Procrastination.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will be discussing procrastination and what it looks like in our every day lives. Then will end the presentation by informing you on time management strategies that you can use on a monthly, weekly and daily basis!</a:t>
            </a:r>
          </a:p>
          <a:p>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presenter notes on each slide serve as a guide for you to read, as if a presenter was speaking with you in person! Let’s get started!</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6A9ECD2-FFD9-4F92-9C87-67203FE9572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0" dirty="0"/>
              <a:t>How many of you guys have said, “I don’t have enough time in my day to do everything?” Everyone has said it! But, this clock shows us how things are typically separated out for a college student.</a:t>
            </a:r>
          </a:p>
          <a:p>
            <a:pPr lvl="0"/>
            <a:endParaRPr lang="en-US" b="1" dirty="0"/>
          </a:p>
          <a:p>
            <a:pPr lvl="0"/>
            <a:r>
              <a:rPr lang="en-US" b="0" dirty="0"/>
              <a:t>So, there are eating, classes, sleeping that are in color on the clock. These all add up to 97 hours in a week. Out of an entire week, we have 168 hours to work with. So, 168-97 = 71 hours. You have 71 hours left to manage for the week. And if you have a full or part time job or you’re a student athlete, you would need to take out time for shifts, meetings, practice, study hall, etc. So, you have even less time!</a:t>
            </a:r>
          </a:p>
          <a:p>
            <a:pPr lvl="0"/>
            <a:endParaRPr lang="en-US" b="0" dirty="0"/>
          </a:p>
          <a:p>
            <a:pPr lvl="0"/>
            <a:r>
              <a:rPr lang="en-US" b="0" dirty="0"/>
              <a:t>This graphic shows you that there is time to accomplish things, but we need to make sure that time is managed wisely or else it slips right through your fingers. </a:t>
            </a:r>
          </a:p>
          <a:p>
            <a:pPr lvl="0"/>
            <a:endParaRPr lang="en-US" b="1" dirty="0"/>
          </a:p>
          <a:p>
            <a:pPr lvl="2">
              <a:buFont typeface="Wingdings"/>
              <a:buNone/>
            </a:pPr>
            <a:endParaRPr lang="en-US" dirty="0">
              <a:sym typeface="Wingdings" pitchFamily="2" charset="2"/>
            </a:endParaRPr>
          </a:p>
        </p:txBody>
      </p:sp>
      <p:sp>
        <p:nvSpPr>
          <p:cNvPr id="4" name="Slide Number Placeholder 3"/>
          <p:cNvSpPr>
            <a:spLocks noGrp="1"/>
          </p:cNvSpPr>
          <p:nvPr>
            <p:ph type="sldNum" sz="quarter" idx="10"/>
          </p:nvPr>
        </p:nvSpPr>
        <p:spPr/>
        <p:txBody>
          <a:bodyPr/>
          <a:lstStyle/>
          <a:p>
            <a:fld id="{26A9ECD2-FFD9-4F92-9C87-67203FE9572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You will need to the “Setting Priorities” worksheet (There is a link on the Student Success Center Website, at the same location where you found this PowerPoint)</a:t>
            </a:r>
            <a:endParaRPr lang="en-US" dirty="0">
              <a:sym typeface="Wingdings" pitchFamily="2" charset="2"/>
            </a:endParaRPr>
          </a:p>
          <a:p>
            <a:pPr marL="0" lvl="0" indent="0">
              <a:buFontTx/>
              <a:buNone/>
            </a:pPr>
            <a:endParaRPr lang="en-US" dirty="0"/>
          </a:p>
          <a:p>
            <a:pPr marL="0" lvl="0" indent="0">
              <a:buFontTx/>
              <a:buNone/>
            </a:pPr>
            <a:r>
              <a:rPr lang="en-US" dirty="0"/>
              <a:t>Pull up that worksheet because we will be using it for the rest of the workshop!</a:t>
            </a:r>
          </a:p>
          <a:p>
            <a:pPr marL="0" lvl="0" indent="0">
              <a:buFontTx/>
              <a:buNone/>
            </a:pPr>
            <a:endParaRPr lang="en-US" dirty="0"/>
          </a:p>
          <a:p>
            <a:pPr marL="0" lvl="0" indent="0">
              <a:buFontTx/>
              <a:buNone/>
            </a:pPr>
            <a:r>
              <a:rPr lang="en-US" dirty="0"/>
              <a:t>We have a lot to do, but so little time…</a:t>
            </a:r>
          </a:p>
          <a:p>
            <a:pPr marL="0" lvl="0" indent="0">
              <a:buFontTx/>
              <a:buNone/>
            </a:pPr>
            <a:endParaRPr lang="en-US" dirty="0"/>
          </a:p>
          <a:p>
            <a:pPr marL="0" lvl="0" indent="0">
              <a:buFontTx/>
              <a:buNone/>
            </a:pPr>
            <a:r>
              <a:rPr lang="en-US" dirty="0"/>
              <a:t>Try making a list of everything you want/need to accomplish in a day/week </a:t>
            </a:r>
          </a:p>
          <a:p>
            <a:pPr marL="171450" lvl="0" indent="-171450">
              <a:buFont typeface="Arial" panose="020B0604020202020204" pitchFamily="34" charset="0"/>
              <a:buChar char="•"/>
            </a:pPr>
            <a:r>
              <a:rPr lang="en-US" i="1" dirty="0"/>
              <a:t>Example: Laundry, homework, social/relax, bills, </a:t>
            </a:r>
            <a:r>
              <a:rPr lang="en-US" i="1" dirty="0" err="1"/>
              <a:t>etc</a:t>
            </a:r>
            <a:r>
              <a:rPr lang="en-US" i="1" dirty="0"/>
              <a:t>…</a:t>
            </a:r>
          </a:p>
          <a:p>
            <a:pPr lvl="0">
              <a:buFontTx/>
              <a:buNone/>
            </a:pPr>
            <a:endParaRPr lang="en-US" dirty="0"/>
          </a:p>
          <a:p>
            <a:pPr lvl="0">
              <a:buFontTx/>
              <a:buNone/>
            </a:pPr>
            <a:r>
              <a:rPr lang="en-US" dirty="0"/>
              <a:t>Categorize each item according to its urgency &amp; importance</a:t>
            </a:r>
          </a:p>
          <a:p>
            <a:pPr marL="1085850" lvl="2" indent="-171450">
              <a:buFont typeface="Arial" panose="020B0604020202020204" pitchFamily="34" charset="0"/>
              <a:buChar char="•"/>
            </a:pPr>
            <a:r>
              <a:rPr lang="en-US" b="1" dirty="0"/>
              <a:t>U</a:t>
            </a:r>
            <a:r>
              <a:rPr lang="en-US" dirty="0"/>
              <a:t>rgency: how time-sensitive is the task? (deadlines)</a:t>
            </a:r>
          </a:p>
          <a:p>
            <a:pPr marL="1085850" lvl="2" indent="-171450">
              <a:buFont typeface="Arial" panose="020B0604020202020204" pitchFamily="34" charset="0"/>
              <a:buChar char="•"/>
            </a:pPr>
            <a:r>
              <a:rPr lang="en-US" b="1" dirty="0"/>
              <a:t>I</a:t>
            </a:r>
            <a:r>
              <a:rPr lang="en-US" dirty="0"/>
              <a:t>mportance: the task’s value to you</a:t>
            </a:r>
          </a:p>
          <a:p>
            <a:pPr lvl="0">
              <a:buFontTx/>
              <a:buNone/>
            </a:pPr>
            <a:endParaRPr lang="en-US" dirty="0"/>
          </a:p>
          <a:p>
            <a:pPr lvl="0">
              <a:buFontTx/>
              <a:buNone/>
            </a:pPr>
            <a:r>
              <a:rPr lang="en-US" dirty="0"/>
              <a:t>Let’s do a self check: do you see </a:t>
            </a:r>
            <a:r>
              <a:rPr lang="en-US" b="1" dirty="0"/>
              <a:t>Black holes </a:t>
            </a:r>
            <a:r>
              <a:rPr lang="en-US" dirty="0"/>
              <a:t>in your schedule?</a:t>
            </a:r>
          </a:p>
          <a:p>
            <a:pPr marL="171450" lvl="0" indent="-171450">
              <a:buFont typeface="Arial" panose="020B0604020202020204" pitchFamily="34" charset="0"/>
              <a:buChar char="•"/>
            </a:pPr>
            <a:r>
              <a:rPr lang="en-US" dirty="0"/>
              <a:t>Black holes are periods of time that just seem to disappear without much to show for them.</a:t>
            </a:r>
          </a:p>
          <a:p>
            <a:pPr marL="171450" lvl="0" indent="-171450">
              <a:buFont typeface="Arial" panose="020B0604020202020204" pitchFamily="34" charset="0"/>
              <a:buChar char="•"/>
            </a:pPr>
            <a:r>
              <a:rPr lang="en-US" dirty="0"/>
              <a:t>Maybe you have a black hole in your schedule from 1-4, where you didn’t really do anything, but time just got away from you.</a:t>
            </a:r>
          </a:p>
          <a:p>
            <a:pPr lvl="0">
              <a:buFontTx/>
              <a:buNone/>
            </a:pPr>
            <a:endParaRPr lang="en-US" dirty="0"/>
          </a:p>
          <a:p>
            <a:pPr lvl="0">
              <a:buFontTx/>
              <a:buNone/>
            </a:pPr>
            <a:r>
              <a:rPr lang="en-US" dirty="0"/>
              <a:t>Shift priorities to activities that are not urgent but important. These are things you really care about!</a:t>
            </a:r>
          </a:p>
          <a:p>
            <a:pPr lvl="0">
              <a:buFontTx/>
              <a:buNone/>
            </a:pPr>
            <a:endParaRPr lang="en-US" dirty="0"/>
          </a:p>
          <a:p>
            <a:pPr lvl="0">
              <a:buFontTx/>
              <a:buNone/>
            </a:pPr>
            <a:r>
              <a:rPr lang="en-US" dirty="0"/>
              <a:t>This time management practice can t</a:t>
            </a:r>
            <a:r>
              <a:rPr lang="en-US" baseline="0" dirty="0"/>
              <a:t> become a weekly habit. At the beginning of each week (Sunday evening/Monday morning) you might take a moment to look at the week, list what needs to get done (including rest/relaxation/fun). Now let’s learn how to prioritize your tasks.</a:t>
            </a:r>
          </a:p>
          <a:p>
            <a:pPr lvl="0">
              <a:buFontTx/>
              <a:buNone/>
            </a:pPr>
            <a:endParaRPr lang="en-US" dirty="0"/>
          </a:p>
        </p:txBody>
      </p:sp>
      <p:sp>
        <p:nvSpPr>
          <p:cNvPr id="4" name="Slide Number Placeholder 3"/>
          <p:cNvSpPr>
            <a:spLocks noGrp="1"/>
          </p:cNvSpPr>
          <p:nvPr>
            <p:ph type="sldNum" sz="quarter" idx="10"/>
          </p:nvPr>
        </p:nvSpPr>
        <p:spPr/>
        <p:txBody>
          <a:bodyPr/>
          <a:lstStyle/>
          <a:p>
            <a:fld id="{26A9ECD2-FFD9-4F92-9C87-67203FE9572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b="0" i="1" dirty="0"/>
              <a:t>You will continue to need, “Setting Priorities: How to get the most out of your time” worksheet</a:t>
            </a:r>
          </a:p>
          <a:p>
            <a:pPr lvl="0"/>
            <a:endParaRPr lang="en-US" b="0" dirty="0"/>
          </a:p>
          <a:p>
            <a:pPr lvl="0"/>
            <a:r>
              <a:rPr lang="en-US" b="0" dirty="0"/>
              <a:t>On that handout, you will see the same four boxes that are up on the slide. This is how we are going to manage your activities that you have on your list.</a:t>
            </a:r>
          </a:p>
          <a:p>
            <a:pPr lvl="0"/>
            <a:endParaRPr lang="en-US" b="0" dirty="0"/>
          </a:p>
          <a:p>
            <a:pPr lvl="0"/>
            <a:r>
              <a:rPr lang="en-US" b="0" dirty="0"/>
              <a:t>Within these boxes, we have a format that you are going to use:</a:t>
            </a:r>
          </a:p>
          <a:p>
            <a:pPr lvl="2"/>
            <a:endParaRPr lang="en-US" sz="800" b="1" dirty="0"/>
          </a:p>
          <a:p>
            <a:pPr lvl="0"/>
            <a:r>
              <a:rPr lang="en-US" b="1" dirty="0"/>
              <a:t>Urgent &amp; Important (Top left box): </a:t>
            </a:r>
            <a:r>
              <a:rPr lang="en-US" dirty="0"/>
              <a:t>Necessity – manage the best you can</a:t>
            </a:r>
          </a:p>
          <a:p>
            <a:pPr marL="17395" lvl="0" defTabSz="931795"/>
            <a:r>
              <a:rPr lang="en-US" b="1" dirty="0"/>
              <a:t>Not Important but Urgent (Bottom left box): </a:t>
            </a:r>
            <a:r>
              <a:rPr lang="en-US" dirty="0"/>
              <a:t>Deception – appear urgent but in relation to your goals they are not</a:t>
            </a:r>
          </a:p>
          <a:p>
            <a:pPr marL="17395" lvl="0" defTabSz="931795"/>
            <a:r>
              <a:rPr lang="en-US" b="1" dirty="0"/>
              <a:t>Important but Not Urgent (Top right box): </a:t>
            </a:r>
            <a:r>
              <a:rPr lang="en-US" dirty="0"/>
              <a:t>Quality &amp; Personal Leadership – focus &amp; achieve goals faster</a:t>
            </a:r>
          </a:p>
          <a:p>
            <a:pPr marL="17395" lvl="0" defTabSz="931795"/>
            <a:r>
              <a:rPr lang="en-US" b="1" dirty="0"/>
              <a:t>Not Important &amp; Not Urgent (Bottom left box):</a:t>
            </a:r>
            <a:r>
              <a:rPr lang="en-US" dirty="0"/>
              <a:t> </a:t>
            </a:r>
            <a:r>
              <a:rPr lang="en-US" dirty="0">
                <a:solidFill>
                  <a:srgbClr val="000000"/>
                </a:solidFill>
                <a:ea typeface="Calibri"/>
                <a:cs typeface="Myriad Pro"/>
              </a:rPr>
              <a:t>Waste – avoid as much as possible, more time you spend here the fewer goals you achieve.</a:t>
            </a:r>
          </a:p>
          <a:p>
            <a:pPr marL="17395" lvl="0" defTabSz="931795"/>
            <a:endParaRPr lang="en-US" dirty="0">
              <a:solidFill>
                <a:srgbClr val="000000"/>
              </a:solidFill>
              <a:ea typeface="Calibri"/>
              <a:cs typeface="Myriad Pro"/>
            </a:endParaRPr>
          </a:p>
          <a:p>
            <a:pPr marL="17395" marR="0" lvl="0" indent="0" algn="l" defTabSz="931795" rtl="0" eaLnBrk="1" fontAlgn="auto" latinLnBrk="0" hangingPunct="1">
              <a:lnSpc>
                <a:spcPct val="100000"/>
              </a:lnSpc>
              <a:spcBef>
                <a:spcPts val="0"/>
              </a:spcBef>
              <a:spcAft>
                <a:spcPts val="0"/>
              </a:spcAft>
              <a:buClrTx/>
              <a:buSzTx/>
              <a:buFontTx/>
              <a:buNone/>
              <a:tabLst/>
              <a:defRPr/>
            </a:pPr>
            <a:r>
              <a:rPr lang="en-US" sz="1400" dirty="0">
                <a:sym typeface="Wingdings" pitchFamily="2" charset="2"/>
              </a:rPr>
              <a:t>Honestly place the list of items you want and/or need to get done in the week in the</a:t>
            </a:r>
            <a:r>
              <a:rPr lang="en-US" sz="1400" baseline="0" dirty="0">
                <a:sym typeface="Wingdings" pitchFamily="2" charset="2"/>
              </a:rPr>
              <a:t> appropriate box. When you do your weekly prioritizing, you might choose to use this type of format.</a:t>
            </a:r>
          </a:p>
          <a:p>
            <a:pPr marL="17395" marR="0" lvl="0" indent="0" algn="l" defTabSz="931795" rtl="0" eaLnBrk="1" fontAlgn="auto" latinLnBrk="0" hangingPunct="1">
              <a:lnSpc>
                <a:spcPct val="100000"/>
              </a:lnSpc>
              <a:spcBef>
                <a:spcPts val="0"/>
              </a:spcBef>
              <a:spcAft>
                <a:spcPts val="0"/>
              </a:spcAft>
              <a:buClrTx/>
              <a:buSzTx/>
              <a:buFontTx/>
              <a:buNone/>
              <a:tabLst/>
              <a:defRPr/>
            </a:pPr>
            <a:endParaRPr lang="en-US" sz="1400" dirty="0">
              <a:solidFill>
                <a:srgbClr val="000000"/>
              </a:solidFill>
              <a:latin typeface="Myriad Pro"/>
              <a:ea typeface="Calibri"/>
              <a:cs typeface="Myriad Pro"/>
            </a:endParaRPr>
          </a:p>
          <a:p>
            <a:pPr marL="17395" lvl="0" defTabSz="931795"/>
            <a:r>
              <a:rPr lang="en-US" sz="1400" dirty="0">
                <a:solidFill>
                  <a:srgbClr val="000000"/>
                </a:solidFill>
                <a:latin typeface="Myriad Pro"/>
                <a:ea typeface="Calibri"/>
                <a:cs typeface="Myriad Pro"/>
              </a:rPr>
              <a:t>**If this is a method that you like, print out more copies of the Setting Priorities worksheet, draw these boxes on a sheet of paper or design a template in word to print off. Then at the start of every week, create this outline as a guide for yourself.</a:t>
            </a:r>
          </a:p>
        </p:txBody>
      </p:sp>
      <p:sp>
        <p:nvSpPr>
          <p:cNvPr id="4" name="Slide Number Placeholder 3"/>
          <p:cNvSpPr>
            <a:spLocks noGrp="1"/>
          </p:cNvSpPr>
          <p:nvPr>
            <p:ph type="sldNum" sz="quarter" idx="10"/>
          </p:nvPr>
        </p:nvSpPr>
        <p:spPr/>
        <p:txBody>
          <a:bodyPr/>
          <a:lstStyle/>
          <a:p>
            <a:fld id="{26A9ECD2-FFD9-4F92-9C87-67203FE9572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800" b="1" dirty="0"/>
              <a:t>So what goes inside of your important and urgent box?</a:t>
            </a:r>
          </a:p>
          <a:p>
            <a:pPr lvl="0"/>
            <a:endParaRPr lang="en-US" sz="800" b="1" dirty="0"/>
          </a:p>
          <a:p>
            <a:pPr lvl="0"/>
            <a:r>
              <a:rPr lang="en-US" b="1" dirty="0"/>
              <a:t>Urgent &amp; Important: </a:t>
            </a:r>
            <a:r>
              <a:rPr lang="en-US" b="0" dirty="0"/>
              <a:t>These are your </a:t>
            </a:r>
            <a:r>
              <a:rPr lang="en-US" dirty="0"/>
              <a:t>crisis, medical emergencies, pressing problems, deadline-driven projects, last-minute preparations for scheduled activities </a:t>
            </a:r>
          </a:p>
          <a:p>
            <a:pPr lvl="0"/>
            <a:endParaRPr lang="en-US" dirty="0"/>
          </a:p>
          <a:p>
            <a:pPr lvl="0"/>
            <a:r>
              <a:rPr lang="en-US" i="1" dirty="0"/>
              <a:t>Example: Going to the health center because you woke up with a bad cold</a:t>
            </a:r>
          </a:p>
        </p:txBody>
      </p:sp>
      <p:sp>
        <p:nvSpPr>
          <p:cNvPr id="4" name="Slide Number Placeholder 3"/>
          <p:cNvSpPr>
            <a:spLocks noGrp="1"/>
          </p:cNvSpPr>
          <p:nvPr>
            <p:ph type="sldNum" sz="quarter" idx="10"/>
          </p:nvPr>
        </p:nvSpPr>
        <p:spPr/>
        <p:txBody>
          <a:bodyPr/>
          <a:lstStyle/>
          <a:p>
            <a:fld id="{26A9ECD2-FFD9-4F92-9C87-67203FE9572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800" b="1" dirty="0"/>
              <a:t>What about urgent and not important?</a:t>
            </a:r>
          </a:p>
          <a:p>
            <a:pPr lvl="0"/>
            <a:endParaRPr lang="en-US" sz="800" b="1" dirty="0"/>
          </a:p>
          <a:p>
            <a:pPr marL="17395" lvl="0" defTabSz="931795"/>
            <a:r>
              <a:rPr lang="en-US" b="1" dirty="0"/>
              <a:t>Not Important but Urgent: </a:t>
            </a:r>
            <a:r>
              <a:rPr lang="en-US" b="0" dirty="0"/>
              <a:t>These are your interruptions</a:t>
            </a:r>
            <a:r>
              <a:rPr lang="en-US" dirty="0"/>
              <a:t>, some calls, some mail, some meetings, many popular activities and many ‘pressing’ matters</a:t>
            </a:r>
          </a:p>
          <a:p>
            <a:pPr marL="17395" lvl="0" defTabSz="931795"/>
            <a:endParaRPr lang="en-US" sz="1400" dirty="0">
              <a:solidFill>
                <a:srgbClr val="000000"/>
              </a:solidFill>
              <a:latin typeface="Myriad Pro"/>
              <a:ea typeface="Calibri"/>
              <a:cs typeface="Myriad Pro"/>
            </a:endParaRPr>
          </a:p>
          <a:p>
            <a:pPr marL="17395" lvl="0" defTabSz="931795"/>
            <a:r>
              <a:rPr lang="en-US" sz="1400" i="1" dirty="0">
                <a:solidFill>
                  <a:srgbClr val="000000"/>
                </a:solidFill>
                <a:latin typeface="Myriad Pro"/>
                <a:ea typeface="Calibri"/>
                <a:cs typeface="Myriad Pro"/>
              </a:rPr>
              <a:t>Example: Random meeting with your coach or advisor because they saw that your grades aren’t the greatest. It’s urgent cause you need to schedule a meeting and talk with them.</a:t>
            </a:r>
          </a:p>
        </p:txBody>
      </p:sp>
      <p:sp>
        <p:nvSpPr>
          <p:cNvPr id="4" name="Slide Number Placeholder 3"/>
          <p:cNvSpPr>
            <a:spLocks noGrp="1"/>
          </p:cNvSpPr>
          <p:nvPr>
            <p:ph type="sldNum" sz="quarter" idx="10"/>
          </p:nvPr>
        </p:nvSpPr>
        <p:spPr/>
        <p:txBody>
          <a:bodyPr/>
          <a:lstStyle/>
          <a:p>
            <a:fld id="{26A9ECD2-FFD9-4F92-9C87-67203FE9572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95" lvl="0" defTabSz="931795"/>
            <a:r>
              <a:rPr lang="en-US" b="1" dirty="0"/>
              <a:t>Not Urgent, but Important</a:t>
            </a:r>
          </a:p>
          <a:p>
            <a:pPr marL="17395" lvl="0" defTabSz="931795"/>
            <a:endParaRPr lang="en-US" b="1" dirty="0"/>
          </a:p>
          <a:p>
            <a:pPr marL="17395" lvl="0" defTabSz="931795"/>
            <a:r>
              <a:rPr lang="en-US" b="1" dirty="0"/>
              <a:t>Important but Not Urgent: </a:t>
            </a:r>
            <a:r>
              <a:rPr lang="en-US" b="0" dirty="0"/>
              <a:t>These are preparation</a:t>
            </a:r>
            <a:r>
              <a:rPr lang="en-US" dirty="0"/>
              <a:t>/planning, prevention, values clarification, exercise, relationship building, true recreation and relaxation</a:t>
            </a:r>
          </a:p>
          <a:p>
            <a:pPr marL="17395" lvl="0" defTabSz="931795"/>
            <a:endParaRPr lang="en-US" dirty="0"/>
          </a:p>
          <a:p>
            <a:pPr marL="17395" marR="0" lvl="0" indent="0" algn="l" defTabSz="931795" rtl="0" eaLnBrk="1" fontAlgn="auto" latinLnBrk="0" hangingPunct="1">
              <a:lnSpc>
                <a:spcPct val="100000"/>
              </a:lnSpc>
              <a:spcBef>
                <a:spcPts val="0"/>
              </a:spcBef>
              <a:spcAft>
                <a:spcPts val="0"/>
              </a:spcAft>
              <a:buClrTx/>
              <a:buSzTx/>
              <a:buFontTx/>
              <a:buNone/>
              <a:tabLst/>
              <a:defRPr/>
            </a:pPr>
            <a:r>
              <a:rPr lang="en-US" i="1" dirty="0"/>
              <a:t>Example: Watching the Bachelor or working out</a:t>
            </a:r>
          </a:p>
          <a:p>
            <a:pPr marL="17395" marR="0" lvl="0" indent="0" algn="l" defTabSz="931795" rtl="0" eaLnBrk="1" fontAlgn="auto" latinLnBrk="0" hangingPunct="1">
              <a:lnSpc>
                <a:spcPct val="100000"/>
              </a:lnSpc>
              <a:spcBef>
                <a:spcPts val="0"/>
              </a:spcBef>
              <a:spcAft>
                <a:spcPts val="0"/>
              </a:spcAft>
              <a:buClrTx/>
              <a:buSzTx/>
              <a:buFontTx/>
              <a:buNone/>
              <a:tabLst/>
              <a:defRPr/>
            </a:pPr>
            <a:endParaRPr lang="en-US" i="1" dirty="0"/>
          </a:p>
          <a:p>
            <a:pPr marL="17395" marR="0" lvl="0" indent="0" algn="l" defTabSz="931795" rtl="0" eaLnBrk="1" fontAlgn="auto" latinLnBrk="0" hangingPunct="1">
              <a:lnSpc>
                <a:spcPct val="100000"/>
              </a:lnSpc>
              <a:spcBef>
                <a:spcPts val="0"/>
              </a:spcBef>
              <a:spcAft>
                <a:spcPts val="0"/>
              </a:spcAft>
              <a:buClrTx/>
              <a:buSzTx/>
              <a:buFontTx/>
              <a:buNone/>
              <a:tabLst/>
              <a:defRPr/>
            </a:pPr>
            <a:r>
              <a:rPr lang="en-US" i="1" dirty="0"/>
              <a:t>These tasks become important and urgent if you procrastinate. For example, a research paper due in three weeks is not necessarily urgent. However, if you wait to find articles and then you only have two days before the due date, it’ll become urgent.</a:t>
            </a:r>
          </a:p>
          <a:p>
            <a:pPr marL="17395" lvl="0" defTabSz="931795"/>
            <a:endParaRPr lang="en-US" i="1" dirty="0"/>
          </a:p>
          <a:p>
            <a:pPr marL="931795" lvl="2" defTabSz="931795"/>
            <a:endParaRPr lang="en-US" dirty="0"/>
          </a:p>
          <a:p>
            <a:pPr marL="931795" lvl="2" defTabSz="931795"/>
            <a:endParaRPr lang="en-US" b="1" dirty="0"/>
          </a:p>
          <a:p>
            <a:pPr marL="931795" lvl="2" defTabSz="931795"/>
            <a:endParaRPr lang="en-US" b="1" dirty="0"/>
          </a:p>
        </p:txBody>
      </p:sp>
      <p:sp>
        <p:nvSpPr>
          <p:cNvPr id="4" name="Slide Number Placeholder 3"/>
          <p:cNvSpPr>
            <a:spLocks noGrp="1"/>
          </p:cNvSpPr>
          <p:nvPr>
            <p:ph type="sldNum" sz="quarter" idx="10"/>
          </p:nvPr>
        </p:nvSpPr>
        <p:spPr/>
        <p:txBody>
          <a:bodyPr/>
          <a:lstStyle/>
          <a:p>
            <a:fld id="{26A9ECD2-FFD9-4F92-9C87-67203FE9572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95" lvl="0" defTabSz="931795"/>
            <a:r>
              <a:rPr lang="en-US" b="1" dirty="0"/>
              <a:t>Last one! Not important and not urgent</a:t>
            </a:r>
          </a:p>
          <a:p>
            <a:pPr marL="17395" lvl="0" defTabSz="931795"/>
            <a:endParaRPr lang="en-US" b="1" dirty="0"/>
          </a:p>
          <a:p>
            <a:pPr marL="17395" lvl="0" defTabSz="931795"/>
            <a:r>
              <a:rPr lang="en-US" b="1" dirty="0"/>
              <a:t>Not Important &amp; Not Urgent:</a:t>
            </a:r>
            <a:r>
              <a:rPr lang="en-US" dirty="0"/>
              <a:t> These are </a:t>
            </a:r>
            <a:r>
              <a:rPr lang="en-US" dirty="0">
                <a:solidFill>
                  <a:srgbClr val="000000"/>
                </a:solidFill>
              </a:rPr>
              <a:t>trivia, busywork, junk mail, some phone calls/messages/email, time wasters, escape activities, viewing mindless TV shows/movies</a:t>
            </a:r>
          </a:p>
          <a:p>
            <a:pPr marL="17395" lvl="0" defTabSz="931795"/>
            <a:endParaRPr lang="en-US" sz="1400" dirty="0">
              <a:solidFill>
                <a:srgbClr val="000000"/>
              </a:solidFill>
              <a:latin typeface="Myriad Pro"/>
              <a:ea typeface="Calibri"/>
              <a:cs typeface="Myriad Pro"/>
            </a:endParaRPr>
          </a:p>
          <a:p>
            <a:pPr marL="17395" lvl="0" defTabSz="931795"/>
            <a:r>
              <a:rPr lang="en-US" sz="1400" i="1" dirty="0">
                <a:solidFill>
                  <a:srgbClr val="000000"/>
                </a:solidFill>
                <a:latin typeface="Myriad Pro"/>
                <a:ea typeface="Calibri"/>
                <a:cs typeface="Myriad Pro"/>
              </a:rPr>
              <a:t>Example: social media or calling your mom randomly</a:t>
            </a:r>
          </a:p>
          <a:p>
            <a:pPr marL="17395" lvl="0" defTabSz="931795"/>
            <a:endParaRPr lang="en-US" sz="1400" i="1" dirty="0">
              <a:solidFill>
                <a:srgbClr val="000000"/>
              </a:solidFill>
              <a:latin typeface="Myriad Pro"/>
              <a:ea typeface="Calibri"/>
              <a:cs typeface="Myriad Pro"/>
            </a:endParaRPr>
          </a:p>
          <a:p>
            <a:pPr marL="17395" lvl="0" defTabSz="931795"/>
            <a:r>
              <a:rPr lang="en-US" sz="1400" i="1" dirty="0">
                <a:solidFill>
                  <a:srgbClr val="000000"/>
                </a:solidFill>
                <a:latin typeface="Myriad Pro"/>
                <a:ea typeface="Calibri"/>
                <a:cs typeface="Myriad Pro"/>
              </a:rPr>
              <a:t>These are time fillers! Spend as little time on these tasks as possible!</a:t>
            </a:r>
          </a:p>
        </p:txBody>
      </p:sp>
      <p:sp>
        <p:nvSpPr>
          <p:cNvPr id="4" name="Slide Number Placeholder 3"/>
          <p:cNvSpPr>
            <a:spLocks noGrp="1"/>
          </p:cNvSpPr>
          <p:nvPr>
            <p:ph type="sldNum" sz="quarter" idx="10"/>
          </p:nvPr>
        </p:nvSpPr>
        <p:spPr/>
        <p:txBody>
          <a:bodyPr/>
          <a:lstStyle/>
          <a:p>
            <a:fld id="{26A9ECD2-FFD9-4F92-9C87-67203FE9572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dirty="0">
                <a:sym typeface="Wingdings" pitchFamily="2" charset="2"/>
              </a:rPr>
              <a:t>Now, let’s try this activity on your own! Put one item on each box… the tasks do not have to be up on the PowerPoint or on the handout. You can make your own tasks that are personalized to your life!</a:t>
            </a:r>
          </a:p>
          <a:p>
            <a:pPr>
              <a:buFont typeface="Wingdings" pitchFamily="2" charset="2"/>
              <a:buNone/>
            </a:pPr>
            <a:endParaRPr lang="en-US" dirty="0">
              <a:sym typeface="Wingdings" pitchFamily="2" charset="2"/>
            </a:endParaRPr>
          </a:p>
          <a:p>
            <a:pPr>
              <a:buFontTx/>
              <a:buNone/>
            </a:pPr>
            <a:r>
              <a:rPr lang="en-US" b="1" dirty="0">
                <a:sym typeface="Wingdings" pitchFamily="2" charset="2"/>
              </a:rPr>
              <a:t>Helpful directions:</a:t>
            </a:r>
            <a:endParaRPr lang="en-US" dirty="0">
              <a:sym typeface="Wingdings" pitchFamily="2" charset="2"/>
            </a:endParaRPr>
          </a:p>
          <a:p>
            <a:pPr marL="171450" indent="-171450">
              <a:buFont typeface="Arial" panose="020B0604020202020204" pitchFamily="34" charset="0"/>
              <a:buChar char="•"/>
            </a:pPr>
            <a:r>
              <a:rPr lang="en-US" dirty="0">
                <a:sym typeface="Wingdings" pitchFamily="2" charset="2"/>
              </a:rPr>
              <a:t>Choose a few things</a:t>
            </a:r>
            <a:r>
              <a:rPr lang="en-US" baseline="0" dirty="0">
                <a:sym typeface="Wingdings" pitchFamily="2" charset="2"/>
              </a:rPr>
              <a:t> you want and need to accomplish this week &amp;/or month</a:t>
            </a:r>
          </a:p>
          <a:p>
            <a:pPr marL="628650" lvl="1" indent="-171450">
              <a:buFont typeface="Arial" panose="020B0604020202020204" pitchFamily="34" charset="0"/>
              <a:buChar char="•"/>
            </a:pPr>
            <a:r>
              <a:rPr lang="en-US" baseline="0" dirty="0">
                <a:sym typeface="Wingdings" pitchFamily="2" charset="2"/>
              </a:rPr>
              <a:t>Pull items from the worksheet</a:t>
            </a:r>
          </a:p>
          <a:p>
            <a:pPr marL="171450" lvl="0" indent="-171450">
              <a:buFont typeface="Arial" panose="020B0604020202020204" pitchFamily="34" charset="0"/>
              <a:buChar char="•"/>
            </a:pPr>
            <a:r>
              <a:rPr lang="en-US" baseline="0" dirty="0">
                <a:sym typeface="Wingdings" pitchFamily="2" charset="2"/>
              </a:rPr>
              <a:t> Categorize these items according to Urgency &amp; Importance</a:t>
            </a:r>
          </a:p>
          <a:p>
            <a:pPr marL="628650" lvl="1" indent="-171450">
              <a:buFont typeface="Arial" panose="020B0604020202020204" pitchFamily="34" charset="0"/>
              <a:buChar char="•"/>
            </a:pPr>
            <a:r>
              <a:rPr lang="en-US" baseline="0" dirty="0">
                <a:sym typeface="Wingdings" pitchFamily="2" charset="2"/>
              </a:rPr>
              <a:t> ‘Use this 3-step process…’ worksheet</a:t>
            </a:r>
          </a:p>
          <a:p>
            <a:pPr marL="171450" lvl="0" indent="-171450">
              <a:buFont typeface="Arial" panose="020B0604020202020204" pitchFamily="34" charset="0"/>
              <a:buChar char="•"/>
            </a:pPr>
            <a:r>
              <a:rPr lang="en-US" baseline="0" dirty="0">
                <a:sym typeface="Wingdings" pitchFamily="2" charset="2"/>
              </a:rPr>
              <a:t>IMPORTANT: Map these priorities to a specific time &amp; place in your schedule &amp; planner. This keeps these important, priority to-do’s in front of you so you can’t ignore the priorities you’ve set for yourself.</a:t>
            </a:r>
          </a:p>
          <a:p>
            <a:pPr lvl="0">
              <a:buFont typeface="Wingdings" pitchFamily="2" charset="2"/>
              <a:buChar char="à"/>
            </a:pPr>
            <a:endParaRPr lang="en-US" baseline="0" dirty="0">
              <a:sym typeface="Wingdings" pitchFamily="2" charset="2"/>
            </a:endParaRPr>
          </a:p>
          <a:p>
            <a:pPr lvl="0">
              <a:buFontTx/>
              <a:buNone/>
            </a:pPr>
            <a:r>
              <a:rPr lang="en-US" baseline="0" dirty="0">
                <a:sym typeface="Wingdings" pitchFamily="2" charset="2"/>
              </a:rPr>
              <a:t>Take some time and fill this out. Once you have filled it out, go ahead and move onto the next slide.</a:t>
            </a:r>
          </a:p>
        </p:txBody>
      </p:sp>
      <p:sp>
        <p:nvSpPr>
          <p:cNvPr id="4" name="Slide Number Placeholder 3"/>
          <p:cNvSpPr>
            <a:spLocks noGrp="1"/>
          </p:cNvSpPr>
          <p:nvPr>
            <p:ph type="sldNum" sz="quarter" idx="10"/>
          </p:nvPr>
        </p:nvSpPr>
        <p:spPr/>
        <p:txBody>
          <a:bodyPr/>
          <a:lstStyle/>
          <a:p>
            <a:fld id="{26A9ECD2-FFD9-4F92-9C87-67203FE9572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The first step in being successful as a student is to manage your time well. Time management is one of the most important academic success skills a college student can master.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r>
              <a:rPr lang="en-US" dirty="0"/>
              <a:t>We would like for you to do a self check and answer these questions:</a:t>
            </a:r>
          </a:p>
          <a:p>
            <a:pPr marL="171450" indent="-171450">
              <a:buFont typeface="Arial" panose="020B0604020202020204" pitchFamily="34" charset="0"/>
              <a:buChar char="•"/>
            </a:pPr>
            <a:r>
              <a:rPr lang="en-US" dirty="0"/>
              <a:t>Do you currently have a planner? </a:t>
            </a:r>
          </a:p>
          <a:p>
            <a:pPr marL="171450" indent="-171450">
              <a:buFont typeface="Arial" panose="020B0604020202020204" pitchFamily="34" charset="0"/>
              <a:buChar char="•"/>
            </a:pPr>
            <a:r>
              <a:rPr lang="en-US" dirty="0"/>
              <a:t>Do you consistently use it?</a:t>
            </a:r>
          </a:p>
          <a:p>
            <a:endParaRPr lang="en-US" dirty="0"/>
          </a:p>
          <a:p>
            <a:r>
              <a:rPr lang="en-US" dirty="0"/>
              <a:t>If you do not have a planner, we have paper handouts at the Student Success Center that you can use to help plan with your semester, monthly, weekly and daily plans. These handouts are also on our website for you to print out!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You can find the handouts under “Semester Plan”, “To Do List By Area”, ”Take Action Worksheet” &amp; “Be Strategic with Your Time” worksheet (There is a link on the Student Success Center Website, at the same location where you found this PowerPoint)</a:t>
            </a:r>
            <a:endParaRPr lang="en-US" dirty="0"/>
          </a:p>
          <a:p>
            <a:endParaRPr lang="en-US" dirty="0"/>
          </a:p>
          <a:p>
            <a:r>
              <a:rPr lang="en-US" dirty="0"/>
              <a:t>Or you can go out and buy a planner! Where to buy planners (typically under $10 - $20):</a:t>
            </a:r>
          </a:p>
          <a:p>
            <a:pPr marL="171450" indent="-171450">
              <a:buFont typeface="Arial" panose="020B0604020202020204" pitchFamily="34" charset="0"/>
              <a:buChar char="•"/>
            </a:pPr>
            <a:r>
              <a:rPr lang="en-US" dirty="0"/>
              <a:t>Wal-Mart</a:t>
            </a:r>
          </a:p>
          <a:p>
            <a:pPr marL="171450" indent="-171450">
              <a:buFont typeface="Arial" panose="020B0604020202020204" pitchFamily="34" charset="0"/>
              <a:buChar char="•"/>
            </a:pPr>
            <a:r>
              <a:rPr lang="en-US" dirty="0"/>
              <a:t>Staples</a:t>
            </a:r>
          </a:p>
          <a:p>
            <a:pPr marL="171450" indent="-171450">
              <a:buFont typeface="Arial" panose="020B0604020202020204" pitchFamily="34" charset="0"/>
              <a:buChar char="•"/>
            </a:pPr>
            <a:r>
              <a:rPr lang="en-US" dirty="0"/>
              <a:t>Amazon</a:t>
            </a:r>
          </a:p>
          <a:p>
            <a:pPr marL="171450" indent="-171450">
              <a:buFont typeface="Arial" panose="020B0604020202020204" pitchFamily="34" charset="0"/>
              <a:buChar char="•"/>
            </a:pPr>
            <a:r>
              <a:rPr lang="en-US" dirty="0"/>
              <a:t>Any office supplies store</a:t>
            </a:r>
          </a:p>
          <a:p>
            <a:pPr marL="171450" indent="-171450">
              <a:buFont typeface="Arial" panose="020B0604020202020204" pitchFamily="34" charset="0"/>
              <a:buChar char="•"/>
            </a:pPr>
            <a:r>
              <a:rPr lang="en-US" dirty="0"/>
              <a:t>Order online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Everyone has different styles, so it is important to find a plan that works for you! Some students love daily planners with specified times, weekly planners and other students have found success in using a Calendar Dry Erase White Board.</a:t>
            </a:r>
          </a:p>
          <a:p>
            <a:endParaRPr lang="en-US" dirty="0"/>
          </a:p>
          <a:p>
            <a:r>
              <a:rPr lang="en-US" dirty="0"/>
              <a:t>Once you have chosen a planner that works for you, spend time at the beginning of each month, week or day to add tasks and follow up. Be sure to cross off a task once it is accomplished or add tasks as they pop up during the day or week.</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Next, put your planner somewhere that you can’t ignore it. </a:t>
            </a:r>
            <a:r>
              <a:rPr lang="en-US" altLang="en-US" dirty="0"/>
              <a:t>This could mean that you put your dry erase calendar above your desk in your room. Or you have your weekly planner open, to the correct week, and have it laying on your night stand. Find a place that works best for you!</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r>
              <a:rPr lang="en-US" dirty="0"/>
              <a:t>Lastly, when you’re planning things, remember that it’s okay to be flexible and modify your plan!</a:t>
            </a:r>
            <a:endParaRPr lang="en-US" altLang="en-US" dirty="0"/>
          </a:p>
        </p:txBody>
      </p:sp>
      <p:sp>
        <p:nvSpPr>
          <p:cNvPr id="4" name="Slide Number Placeholder 3"/>
          <p:cNvSpPr>
            <a:spLocks noGrp="1"/>
          </p:cNvSpPr>
          <p:nvPr>
            <p:ph type="sldNum" sz="quarter" idx="10"/>
          </p:nvPr>
        </p:nvSpPr>
        <p:spPr/>
        <p:txBody>
          <a:bodyPr/>
          <a:lstStyle/>
          <a:p>
            <a:fld id="{26A9ECD2-FFD9-4F92-9C87-67203FE9572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fontAlgn="base"/>
            <a:r>
              <a:rPr lang="en-US" b="0" dirty="0"/>
              <a:t>Next, we recommend filling out a monthly planner with all of your info… academic information/tasks, job information/tasks and personal information/tasks!</a:t>
            </a:r>
          </a:p>
          <a:p>
            <a:pPr fontAlgn="base"/>
            <a:br>
              <a:rPr lang="en-US" b="0" dirty="0"/>
            </a:br>
            <a:r>
              <a:rPr lang="en-US" b="0" dirty="0"/>
              <a:t>One you have your planner, fill it out with your monthlies, weeklies, and dailies.</a:t>
            </a:r>
          </a:p>
          <a:p>
            <a:pPr fontAlgn="base"/>
            <a:endParaRPr lang="en-US" b="0" dirty="0"/>
          </a:p>
          <a:p>
            <a:pPr marL="0" indent="0" fontAlgn="base">
              <a:buFont typeface="Arial" panose="020B0604020202020204" pitchFamily="34" charset="0"/>
              <a:buNone/>
            </a:pPr>
            <a:r>
              <a:rPr lang="en-US" b="1" dirty="0"/>
              <a:t>Monthlies: </a:t>
            </a:r>
            <a:r>
              <a:rPr lang="en-US" dirty="0"/>
              <a:t>Monthlies are the activities that occur on the same day of every month.</a:t>
            </a:r>
            <a:br>
              <a:rPr lang="en-US" dirty="0"/>
            </a:br>
            <a:r>
              <a:rPr lang="en-US" i="1" dirty="0"/>
              <a:t>Examples:</a:t>
            </a:r>
            <a:br>
              <a:rPr lang="en-US" dirty="0"/>
            </a:br>
            <a:r>
              <a:rPr lang="en-US" i="1" dirty="0"/>
              <a:t>- Play golf on the 1st and 3rd Saturdays of the month.</a:t>
            </a:r>
            <a:br>
              <a:rPr lang="en-US" i="1" dirty="0"/>
            </a:br>
            <a:r>
              <a:rPr lang="en-US" i="1" dirty="0"/>
              <a:t>- Volunteer at the soup kitchen on the 2nd Thursday of the month.</a:t>
            </a:r>
            <a:br>
              <a:rPr lang="en-US" dirty="0"/>
            </a:br>
            <a:br>
              <a:rPr lang="en-US" dirty="0"/>
            </a:br>
            <a:r>
              <a:rPr lang="en-US" b="1" dirty="0"/>
              <a:t>Weeklies: </a:t>
            </a:r>
            <a:r>
              <a:rPr lang="en-US" dirty="0"/>
              <a:t>Weeklies are the activities that occur on the same day of every week.</a:t>
            </a:r>
            <a:br>
              <a:rPr lang="en-US" dirty="0"/>
            </a:br>
            <a:r>
              <a:rPr lang="en-US" i="1" dirty="0"/>
              <a:t>Examples:</a:t>
            </a:r>
            <a:br>
              <a:rPr lang="en-US" dirty="0"/>
            </a:br>
            <a:r>
              <a:rPr lang="en-US" i="1" dirty="0"/>
              <a:t>- Watch Grey's Anatomy Thursdays at 8pm.</a:t>
            </a:r>
            <a:br>
              <a:rPr lang="en-US" i="1" dirty="0"/>
            </a:br>
            <a:r>
              <a:rPr lang="en-US" i="1" dirty="0"/>
              <a:t>- Meeting at 2 on every Friday</a:t>
            </a:r>
            <a:br>
              <a:rPr lang="en-US" dirty="0"/>
            </a:br>
            <a:endParaRPr lang="en-US" dirty="0"/>
          </a:p>
          <a:p>
            <a:r>
              <a:rPr lang="en-US" b="1" dirty="0"/>
              <a:t>Dailies: </a:t>
            </a:r>
            <a:r>
              <a:rPr lang="en-US" dirty="0"/>
              <a:t>Dailies are all the specifics that you need to schedule throughout a given week - activities that do not occur every month or every week but only every now and again.</a:t>
            </a:r>
            <a:br>
              <a:rPr lang="en-US" dirty="0"/>
            </a:br>
            <a:r>
              <a:rPr lang="en-US" i="0" dirty="0"/>
              <a:t>Examples:</a:t>
            </a:r>
            <a:br>
              <a:rPr lang="en-US" i="0" dirty="0"/>
            </a:br>
            <a:r>
              <a:rPr lang="en-US" i="0" dirty="0"/>
              <a:t>- Dental appointment on Monday at 2pm.</a:t>
            </a:r>
            <a:br>
              <a:rPr lang="en-US" i="0" dirty="0"/>
            </a:br>
            <a:r>
              <a:rPr lang="en-US" i="0" dirty="0"/>
              <a:t>- Email status report to boss by 5pm this Friday.</a:t>
            </a:r>
            <a:br>
              <a:rPr lang="en-US" i="0" dirty="0"/>
            </a:br>
            <a:br>
              <a:rPr lang="en-US" dirty="0"/>
            </a:br>
            <a:r>
              <a:rPr lang="en-US" b="1" dirty="0"/>
              <a:t>End Result: </a:t>
            </a:r>
            <a:br>
              <a:rPr lang="en-US" dirty="0"/>
            </a:br>
            <a:r>
              <a:rPr lang="en-US" dirty="0"/>
              <a:t>You see the </a:t>
            </a:r>
            <a:r>
              <a:rPr lang="en-US" i="1" dirty="0"/>
              <a:t>complete picture</a:t>
            </a:r>
            <a:r>
              <a:rPr lang="en-US" dirty="0"/>
              <a:t> of your life in one glance! Works extremely well for those with repetitive schedules. Also allows you to see when you have some free time!</a:t>
            </a:r>
          </a:p>
        </p:txBody>
      </p:sp>
      <p:sp>
        <p:nvSpPr>
          <p:cNvPr id="4" name="Slide Number Placeholder 3"/>
          <p:cNvSpPr>
            <a:spLocks noGrp="1"/>
          </p:cNvSpPr>
          <p:nvPr>
            <p:ph type="sldNum" sz="quarter" idx="10"/>
          </p:nvPr>
        </p:nvSpPr>
        <p:spPr/>
        <p:txBody>
          <a:bodyPr/>
          <a:lstStyle/>
          <a:p>
            <a:fld id="{26A9ECD2-FFD9-4F92-9C87-67203FE9572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what is procrastination? It’s a combination of attitudes, mental processes and lying to yourself and others. There is an underlying psychology of procrastination. That is your </a:t>
            </a:r>
            <a:r>
              <a:rPr lang="en-US" baseline="0" dirty="0"/>
              <a:t>attitudes &amp; mental processes that are getting in the way of your ability to manage your time well, achieve academically &amp; reach your goals.</a:t>
            </a:r>
          </a:p>
          <a:p>
            <a:endParaRPr lang="en-US" baseline="0" dirty="0"/>
          </a:p>
          <a:p>
            <a:r>
              <a:rPr lang="en-US" baseline="0" dirty="0"/>
              <a:t>Battling procrastination involves an honest, ongoing conversation with yourself.</a:t>
            </a:r>
          </a:p>
          <a:p>
            <a:endParaRPr lang="en-US" baseline="0" dirty="0"/>
          </a:p>
          <a:p>
            <a:r>
              <a:rPr lang="en-US" i="1" baseline="0" dirty="0"/>
              <a:t>Example: “Am I really going to get this done? Or, am I finding a way around it?”</a:t>
            </a:r>
          </a:p>
          <a:p>
            <a:endParaRPr lang="en-US" dirty="0"/>
          </a:p>
        </p:txBody>
      </p:sp>
      <p:sp>
        <p:nvSpPr>
          <p:cNvPr id="4" name="Slide Number Placeholder 3"/>
          <p:cNvSpPr>
            <a:spLocks noGrp="1"/>
          </p:cNvSpPr>
          <p:nvPr>
            <p:ph type="sldNum" sz="quarter" idx="10"/>
          </p:nvPr>
        </p:nvSpPr>
        <p:spPr/>
        <p:txBody>
          <a:bodyPr/>
          <a:lstStyle/>
          <a:p>
            <a:fld id="{26A9ECD2-FFD9-4F92-9C87-67203FE9572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dirty="0"/>
              <a:t>With the monthlies, weeklies and dailies, you will do those with any planner that you have!</a:t>
            </a:r>
          </a:p>
          <a:p>
            <a:pPr fontAlgn="base"/>
            <a:endParaRPr lang="en-US" dirty="0"/>
          </a:p>
          <a:p>
            <a:pPr fontAlgn="base"/>
            <a:r>
              <a:rPr lang="en-US" dirty="0"/>
              <a:t>As for weekly plans, take 5-10 min at the beginning of each week to write things out.  Then, during the week be sure to follow up on the plan.</a:t>
            </a:r>
          </a:p>
          <a:p>
            <a:pPr fontAlgn="base"/>
            <a:endParaRPr lang="en-US" dirty="0"/>
          </a:p>
          <a:p>
            <a:pPr fontAlgn="base"/>
            <a:r>
              <a:rPr lang="en-US" dirty="0"/>
              <a:t>If you accomplish tasks check them off or maybe you need to modify it!</a:t>
            </a:r>
          </a:p>
          <a:p>
            <a:pPr fontAlgn="base"/>
            <a:endParaRPr lang="en-US" dirty="0"/>
          </a:p>
          <a:p>
            <a:pPr fontAlgn="base"/>
            <a:r>
              <a:rPr lang="en-US" dirty="0"/>
              <a:t>Lastly, be sure to block off time for specific tasks, but also give yourself some little breaks in between because you can only focus for so long!</a:t>
            </a:r>
          </a:p>
        </p:txBody>
      </p:sp>
      <p:sp>
        <p:nvSpPr>
          <p:cNvPr id="4" name="Slide Number Placeholder 3"/>
          <p:cNvSpPr>
            <a:spLocks noGrp="1"/>
          </p:cNvSpPr>
          <p:nvPr>
            <p:ph type="sldNum" sz="quarter" idx="10"/>
          </p:nvPr>
        </p:nvSpPr>
        <p:spPr/>
        <p:txBody>
          <a:bodyPr/>
          <a:lstStyle/>
          <a:p>
            <a:fld id="{26A9ECD2-FFD9-4F92-9C87-67203FE9572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dirty="0"/>
              <a:t>Allow yourself some “Room to Breathe”. There are always spontaneous and unexpected things that happen in our lives. </a:t>
            </a:r>
          </a:p>
          <a:p>
            <a:pPr fontAlgn="base"/>
            <a:endParaRPr lang="en-US" dirty="0"/>
          </a:p>
          <a:p>
            <a:pPr marL="171450" indent="-171450" fontAlgn="base">
              <a:buFont typeface="Arial" panose="020B0604020202020204" pitchFamily="34" charset="0"/>
              <a:buChar char="•"/>
            </a:pPr>
            <a:r>
              <a:rPr lang="en-US" baseline="0" dirty="0"/>
              <a:t>Be realistic in scheduling: plan a real guide to help you plan your time well, not an unattainable wish list</a:t>
            </a:r>
          </a:p>
          <a:p>
            <a:pPr marL="171450" indent="-171450" fontAlgn="base">
              <a:buFont typeface="Arial" panose="020B0604020202020204" pitchFamily="34" charset="0"/>
              <a:buChar char="•"/>
            </a:pPr>
            <a:r>
              <a:rPr lang="en-US" baseline="0" dirty="0"/>
              <a:t>Be flexible: things happen from time to time that will cause you to have to reschedule or rework your plans</a:t>
            </a:r>
          </a:p>
          <a:p>
            <a:pPr marL="171450" indent="-171450" fontAlgn="base">
              <a:buFont typeface="Arial" panose="020B0604020202020204" pitchFamily="34" charset="0"/>
              <a:buChar char="•"/>
            </a:pPr>
            <a:r>
              <a:rPr lang="en-US" baseline="0" dirty="0"/>
              <a:t>Evaluate your schedule periodically: every few weeks look over your schedule to see how well it’s working for you &amp; how realistic it is &amp; revise if necessary</a:t>
            </a:r>
          </a:p>
          <a:p>
            <a:pPr fontAlgn="base"/>
            <a:endParaRPr lang="en-US" dirty="0"/>
          </a:p>
          <a:p>
            <a:pPr fontAlgn="base"/>
            <a:r>
              <a:rPr lang="en-US" dirty="0"/>
              <a:t>If you need help setting up a planner or some individual help with time management. Like you just don’t know where to start… Contact Student Success Programs. We will help you get organized, set up and confident!</a:t>
            </a:r>
          </a:p>
          <a:p>
            <a:pPr fontAlgn="base"/>
            <a:endParaRPr lang="en-US" dirty="0"/>
          </a:p>
          <a:p>
            <a:pPr fontAlgn="base"/>
            <a:r>
              <a:rPr lang="en-US" dirty="0"/>
              <a:t>Student Success Programs</a:t>
            </a:r>
          </a:p>
          <a:p>
            <a:pPr fontAlgn="base"/>
            <a:r>
              <a:rPr lang="en-US" dirty="0" err="1"/>
              <a:t>studentsuccess@pittstate.edu</a:t>
            </a:r>
            <a:endParaRPr lang="en-US" dirty="0"/>
          </a:p>
          <a:p>
            <a:pPr fontAlgn="base"/>
            <a:r>
              <a:rPr lang="en-US" dirty="0"/>
              <a:t>Axe Library 113</a:t>
            </a:r>
          </a:p>
          <a:p>
            <a:pPr fontAlgn="base"/>
            <a:r>
              <a:rPr lang="en-US" sz="1200" b="0" i="0" kern="1200" dirty="0">
                <a:solidFill>
                  <a:schemeClr val="tx1"/>
                </a:solidFill>
                <a:effectLst/>
                <a:latin typeface="+mn-lt"/>
                <a:ea typeface="+mn-ea"/>
                <a:cs typeface="+mn-cs"/>
              </a:rPr>
              <a:t>620-235-6578</a:t>
            </a:r>
            <a:endParaRPr lang="en-US" dirty="0"/>
          </a:p>
        </p:txBody>
      </p:sp>
      <p:sp>
        <p:nvSpPr>
          <p:cNvPr id="4" name="Slide Number Placeholder 3"/>
          <p:cNvSpPr>
            <a:spLocks noGrp="1"/>
          </p:cNvSpPr>
          <p:nvPr>
            <p:ph type="sldNum" sz="quarter" idx="10"/>
          </p:nvPr>
        </p:nvSpPr>
        <p:spPr/>
        <p:txBody>
          <a:bodyPr/>
          <a:lstStyle/>
          <a:p>
            <a:fld id="{26A9ECD2-FFD9-4F92-9C87-67203FE9572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This concludes our presentation!</a:t>
            </a:r>
          </a:p>
          <a:p>
            <a:endParaRPr lang="en-US" sz="1200" kern="1200" dirty="0">
              <a:solidFill>
                <a:schemeClr val="tx1"/>
              </a:solidFill>
              <a:latin typeface="+mn-lt"/>
              <a:ea typeface="+mn-ea"/>
              <a:cs typeface="+mn-cs"/>
            </a:endParaRPr>
          </a:p>
          <a:p>
            <a:r>
              <a:rPr lang="en-US" dirty="0"/>
              <a:t>If you have any questions, need clarification, or would like to create an individualized plan, please contact Student Success Programs. </a:t>
            </a:r>
          </a:p>
          <a:p>
            <a:endParaRPr lang="en-US" dirty="0"/>
          </a:p>
          <a:p>
            <a:r>
              <a:rPr lang="en-US" dirty="0"/>
              <a:t>Student Success Programs</a:t>
            </a:r>
          </a:p>
          <a:p>
            <a:r>
              <a:rPr lang="en-US" dirty="0"/>
              <a:t>Axe Library 113</a:t>
            </a:r>
          </a:p>
          <a:p>
            <a:r>
              <a:rPr lang="en-US" dirty="0" err="1"/>
              <a:t>studentsuccess@pittstate.edu</a:t>
            </a:r>
            <a:endParaRPr lang="en-US" dirty="0"/>
          </a:p>
          <a:p>
            <a:r>
              <a:rPr lang="en-US" dirty="0"/>
              <a:t>620-235-6578</a:t>
            </a:r>
          </a:p>
          <a:p>
            <a:endParaRPr lang="en-US" dirty="0"/>
          </a:p>
          <a:p>
            <a:r>
              <a:rPr lang="en-US" sz="1200" kern="1200" dirty="0">
                <a:solidFill>
                  <a:schemeClr val="tx1"/>
                </a:solidFill>
                <a:latin typeface="+mn-lt"/>
                <a:ea typeface="+mn-ea"/>
                <a:cs typeface="+mn-cs"/>
              </a:rPr>
              <a:t>Be sure to give us a follow on our social media accounts to keep you updated on Academic Success Workshops, study tips and more!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Facebook: PSU Student Success Center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Instagram: @</a:t>
            </a:r>
            <a:r>
              <a:rPr lang="en-US" sz="1200" kern="1200" dirty="0" err="1">
                <a:solidFill>
                  <a:schemeClr val="tx1"/>
                </a:solidFill>
                <a:latin typeface="+mn-lt"/>
                <a:ea typeface="+mn-ea"/>
                <a:cs typeface="+mn-cs"/>
              </a:rPr>
              <a:t>psusuccess</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Twitter: @</a:t>
            </a:r>
            <a:r>
              <a:rPr lang="en-US" sz="1200" kern="1200" dirty="0" err="1">
                <a:solidFill>
                  <a:schemeClr val="tx1"/>
                </a:solidFill>
                <a:latin typeface="+mn-lt"/>
                <a:ea typeface="+mn-ea"/>
                <a:cs typeface="+mn-cs"/>
              </a:rPr>
              <a:t>psusuccess</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6A9ECD2-FFD9-4F92-9C87-67203FE9572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9ECD2-FFD9-4F92-9C87-67203FE95727}" type="slidenum">
              <a:rPr lang="en-US" smtClean="0"/>
              <a:pPr/>
              <a:t>23</a:t>
            </a:fld>
            <a:endParaRPr lang="en-US"/>
          </a:p>
        </p:txBody>
      </p:sp>
    </p:spTree>
    <p:extLst>
      <p:ext uri="{BB962C8B-B14F-4D97-AF65-F5344CB8AC3E}">
        <p14:creationId xmlns:p14="http://schemas.microsoft.com/office/powerpoint/2010/main" val="188718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these forces of our personality (Id,</a:t>
            </a:r>
            <a:r>
              <a:rPr lang="en-US" baseline="0" dirty="0"/>
              <a:t> Ego &amp; SuperEgo</a:t>
            </a:r>
            <a:r>
              <a:rPr lang="en-US" dirty="0"/>
              <a:t>) are out</a:t>
            </a:r>
            <a:r>
              <a:rPr lang="en-US" baseline="0" dirty="0"/>
              <a:t> of balance or in conflict, then we begin to rationalize/negotiate with ourselves. (This resembles the teeter totter on the slide)</a:t>
            </a:r>
          </a:p>
          <a:p>
            <a:endParaRPr lang="en-US" baseline="0" dirty="0"/>
          </a:p>
          <a:p>
            <a:r>
              <a:rPr lang="en-US" baseline="0" dirty="0"/>
              <a:t>This pushes anxiety down &amp; allows us to engage in behaviors that are not the best choices (procrastinate).</a:t>
            </a:r>
          </a:p>
          <a:p>
            <a:endParaRPr lang="en-US" baseline="0" dirty="0"/>
          </a:p>
          <a:p>
            <a:r>
              <a:rPr lang="en-US" i="1" baseline="0" dirty="0"/>
              <a:t>Example: “Say its 4 o’clock and you have a discussion post due at 4:30, but you start doing our laundry instead. Then, you rationalize it by saying that you were supposed to laundry on Sunday… and now it’s overflowing and you can’t study or do your homework in your room without cleaning it.”</a:t>
            </a:r>
          </a:p>
          <a:p>
            <a:endParaRPr lang="en-US" baseline="0" dirty="0"/>
          </a:p>
          <a:p>
            <a:r>
              <a:rPr lang="en-US" baseline="0" dirty="0"/>
              <a:t>In this situation, you are rationalizing with yourself by saying that the laundry should have been done the day prior. However, it is not the most urgent task that you have. We believe that by focusing our mind on another task, that our anxiety will decrease while we are procrastinating. </a:t>
            </a:r>
          </a:p>
          <a:p>
            <a:endParaRPr lang="en-US" baseline="0" dirty="0"/>
          </a:p>
          <a:p>
            <a:r>
              <a:rPr lang="en-US" baseline="0" dirty="0"/>
              <a:t>Ironically, the anxiety caused by rationalizing will not allow us to actually relax &amp; have fun when we’re procrastinating. That’s because the thing that is a priority, is continually being pushed off and never accomplished. </a:t>
            </a:r>
            <a:endParaRPr lang="en-US" dirty="0"/>
          </a:p>
        </p:txBody>
      </p:sp>
      <p:sp>
        <p:nvSpPr>
          <p:cNvPr id="4" name="Slide Number Placeholder 3"/>
          <p:cNvSpPr>
            <a:spLocks noGrp="1"/>
          </p:cNvSpPr>
          <p:nvPr>
            <p:ph type="sldNum" sz="quarter" idx="10"/>
          </p:nvPr>
        </p:nvSpPr>
        <p:spPr/>
        <p:txBody>
          <a:bodyPr/>
          <a:lstStyle/>
          <a:p>
            <a:fld id="{26A9ECD2-FFD9-4F92-9C87-67203FE9572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now, let’s do a little self check or self reflection on your own procrastination.</a:t>
            </a:r>
          </a:p>
          <a:p>
            <a:endParaRPr lang="en-US" dirty="0"/>
          </a:p>
          <a:p>
            <a:r>
              <a:rPr lang="en-US" dirty="0"/>
              <a:t>I want you to think to yourself, “what tasks am I currently putting off and what tasks have I putt off doing in the past?”</a:t>
            </a:r>
          </a:p>
          <a:p>
            <a:endParaRPr lang="en-US" dirty="0"/>
          </a:p>
          <a:p>
            <a:r>
              <a:rPr lang="en-US" i="1" dirty="0"/>
              <a:t>Example: A research essay in English or studying for a Biology quizzes. </a:t>
            </a:r>
          </a:p>
          <a:p>
            <a:endParaRPr lang="en-US" i="1" dirty="0"/>
          </a:p>
        </p:txBody>
      </p:sp>
      <p:sp>
        <p:nvSpPr>
          <p:cNvPr id="4" name="Slide Number Placeholder 3"/>
          <p:cNvSpPr>
            <a:spLocks noGrp="1"/>
          </p:cNvSpPr>
          <p:nvPr>
            <p:ph type="sldNum" sz="quarter" idx="10"/>
          </p:nvPr>
        </p:nvSpPr>
        <p:spPr/>
        <p:txBody>
          <a:bodyPr/>
          <a:lstStyle/>
          <a:p>
            <a:fld id="{26A9ECD2-FFD9-4F92-9C87-67203FE9572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Then we have, replacement activities and productive replacements.</a:t>
            </a:r>
          </a:p>
          <a:p>
            <a:pPr lvl="0"/>
            <a:endParaRPr lang="en-US" dirty="0"/>
          </a:p>
          <a:p>
            <a:pPr lvl="0"/>
            <a:r>
              <a:rPr lang="en-US" dirty="0"/>
              <a:t>You will typically think to yourself, “It’s ok that I’m not doing what I need to do, since I’m accomplishing something productive”</a:t>
            </a:r>
          </a:p>
          <a:p>
            <a:pPr lvl="0"/>
            <a:endParaRPr lang="en-US" dirty="0"/>
          </a:p>
          <a:p>
            <a:pPr lvl="0"/>
            <a:r>
              <a:rPr lang="en-US" i="1" dirty="0"/>
              <a:t>Example: ‘I cleaned</a:t>
            </a:r>
            <a:r>
              <a:rPr lang="en-US" i="1" baseline="0" dirty="0"/>
              <a:t> my office/car, etc…, so I technically did something productive done today, even though an assignment is due tomorrow, that I should have been working on instead.’</a:t>
            </a:r>
          </a:p>
          <a:p>
            <a:pPr lvl="0"/>
            <a:endParaRPr lang="en-US" i="0" baseline="0" dirty="0">
              <a:sym typeface="Wingdings" pitchFamily="2" charset="2"/>
            </a:endParaRPr>
          </a:p>
          <a:p>
            <a:pPr lvl="0"/>
            <a:r>
              <a:rPr lang="en-US" i="0" dirty="0">
                <a:sym typeface="Wingdings" pitchFamily="2" charset="2"/>
              </a:rPr>
              <a:t>This is a productive replacement because you are being productive, but not with the tasks that need to be done.</a:t>
            </a:r>
          </a:p>
          <a:p>
            <a:pPr lvl="0"/>
            <a:endParaRPr lang="en-US" i="0" dirty="0">
              <a:sym typeface="Wingdings" pitchFamily="2" charset="2"/>
            </a:endParaRPr>
          </a:p>
          <a:p>
            <a:pPr lvl="0"/>
            <a:r>
              <a:rPr lang="en-US" i="1" dirty="0">
                <a:sym typeface="Wingdings" pitchFamily="2" charset="2"/>
              </a:rPr>
              <a:t>Be sure to c</a:t>
            </a:r>
            <a:r>
              <a:rPr lang="en-US" i="1" dirty="0"/>
              <a:t>hoose priority tasks! Priority tasks are those that have a deadline or are very important to start and/or finish.</a:t>
            </a:r>
            <a:endParaRPr lang="en-US" i="1" dirty="0">
              <a:sym typeface="Wingdings" pitchFamily="2" charset="2"/>
            </a:endParaRPr>
          </a:p>
        </p:txBody>
      </p:sp>
      <p:sp>
        <p:nvSpPr>
          <p:cNvPr id="4" name="Slide Number Placeholder 3"/>
          <p:cNvSpPr>
            <a:spLocks noGrp="1"/>
          </p:cNvSpPr>
          <p:nvPr>
            <p:ph type="sldNum" sz="quarter" idx="10"/>
          </p:nvPr>
        </p:nvSpPr>
        <p:spPr/>
        <p:txBody>
          <a:bodyPr/>
          <a:lstStyle/>
          <a:p>
            <a:fld id="{26A9ECD2-FFD9-4F92-9C87-67203FE9572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i="1" dirty="0"/>
              <a:t>You will need to finish the Procrastination Survey (There is a link on the Student Success Center Website, at the same location where you found this PowerPoint)</a:t>
            </a:r>
          </a:p>
          <a:p>
            <a:endParaRPr lang="en-US" dirty="0"/>
          </a:p>
          <a:p>
            <a:r>
              <a:rPr lang="en-US" dirty="0"/>
              <a:t>Take some time to fill out this survey… then come back to the slide once you have finished. </a:t>
            </a:r>
          </a:p>
          <a:p>
            <a:endParaRPr lang="en-US" dirty="0"/>
          </a:p>
          <a:p>
            <a:r>
              <a:rPr lang="en-US" dirty="0"/>
              <a:t>After you have finished the procrastination survey, think about</a:t>
            </a:r>
            <a:r>
              <a:rPr lang="en-US" baseline="0" dirty="0"/>
              <a:t> your answers – are you a YES to some of these ‘occasionally’ or ‘more often than not’?</a:t>
            </a:r>
          </a:p>
          <a:p>
            <a:endParaRPr lang="en-US" dirty="0"/>
          </a:p>
          <a:p>
            <a:r>
              <a:rPr lang="en-US" dirty="0"/>
              <a:t>Did you answer Always to 5 or more questions?</a:t>
            </a:r>
            <a:r>
              <a:rPr lang="en-US" baseline="0" dirty="0"/>
              <a:t> – You may be a Die Hard Procrastinator</a:t>
            </a:r>
          </a:p>
          <a:p>
            <a:r>
              <a:rPr lang="en-US" baseline="0" dirty="0"/>
              <a:t>	- Think for a moment: does this surprise you?</a:t>
            </a:r>
          </a:p>
          <a:p>
            <a:endParaRPr lang="en-US" baseline="0" dirty="0"/>
          </a:p>
          <a:p>
            <a:pPr defTabSz="931795">
              <a:defRPr/>
            </a:pPr>
            <a:r>
              <a:rPr lang="en-US" dirty="0"/>
              <a:t>Question #2: If you answer Always,</a:t>
            </a:r>
            <a:r>
              <a:rPr lang="en-US" baseline="0" dirty="0"/>
              <a:t> don’t live in crisis mode all semester. Take a temperature check early in the semester and any course you have a ‘C’ or lower grade in, you need to seek intervention before it’s too late.</a:t>
            </a:r>
          </a:p>
          <a:p>
            <a:pPr defTabSz="931795">
              <a:defRPr/>
            </a:pPr>
            <a:r>
              <a:rPr lang="en-US" baseline="0" dirty="0"/>
              <a:t>	- Ask the instructor for help/guidance after class or during office hours, or seek help from a tutor.</a:t>
            </a:r>
            <a:endParaRPr lang="en-US" dirty="0"/>
          </a:p>
          <a:p>
            <a:r>
              <a:rPr lang="en-US" baseline="0" dirty="0"/>
              <a:t>Question #13 &amp; #14: Are you embarrassed to ask questions? </a:t>
            </a:r>
          </a:p>
          <a:p>
            <a:r>
              <a:rPr lang="en-US" dirty="0"/>
              <a:t>   	 - </a:t>
            </a:r>
            <a:r>
              <a:rPr lang="en-US" baseline="0" dirty="0"/>
              <a:t>You may have a Fear of Failure that is likely contributing to your procrastination</a:t>
            </a:r>
          </a:p>
          <a:p>
            <a:endParaRPr lang="en-US" baseline="0" dirty="0"/>
          </a:p>
          <a:p>
            <a:r>
              <a:rPr lang="en-US" baseline="0" dirty="0"/>
              <a:t>If the survey has brought some underlying issues to the surface, you may need to address these in order to truly make a lasting, effective change in your time management habits. A healthy way to do this might be to schedule a conversation/make an appointment with a Counselor in the Bryant Student Health Center. </a:t>
            </a:r>
          </a:p>
          <a:p>
            <a:endParaRPr lang="en-US" baseline="0" dirty="0"/>
          </a:p>
          <a:p>
            <a:r>
              <a:rPr lang="en-US" baseline="0" dirty="0"/>
              <a:t>If you need help battling your procrastination, you can also reach out to Student Success Programs (</a:t>
            </a:r>
            <a:r>
              <a:rPr lang="en-US" baseline="0" dirty="0" err="1"/>
              <a:t>studentsuccess@pittstate.edu</a:t>
            </a:r>
            <a:r>
              <a:rPr lang="en-US" baseline="0" dirty="0"/>
              <a:t>)</a:t>
            </a:r>
          </a:p>
          <a:p>
            <a:endParaRPr lang="en-US" baseline="0" dirty="0"/>
          </a:p>
        </p:txBody>
      </p:sp>
      <p:sp>
        <p:nvSpPr>
          <p:cNvPr id="4" name="Slide Number Placeholder 3"/>
          <p:cNvSpPr>
            <a:spLocks noGrp="1"/>
          </p:cNvSpPr>
          <p:nvPr>
            <p:ph type="sldNum" sz="quarter" idx="10"/>
          </p:nvPr>
        </p:nvSpPr>
        <p:spPr/>
        <p:txBody>
          <a:bodyPr/>
          <a:lstStyle/>
          <a:p>
            <a:fld id="{26A9ECD2-FFD9-4F92-9C87-67203FE9572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0"/>
            <a:r>
              <a:rPr lang="en-US" dirty="0"/>
              <a:t>Taking action, how do we fix procrastination?</a:t>
            </a:r>
          </a:p>
          <a:p>
            <a:pPr lvl="1"/>
            <a:endParaRPr lang="en-US" dirty="0"/>
          </a:p>
          <a:p>
            <a:pPr lvl="0"/>
            <a:r>
              <a:rPr lang="en-US" dirty="0"/>
              <a:t>First, identify </a:t>
            </a:r>
            <a:r>
              <a:rPr lang="en-US" i="1" dirty="0"/>
              <a:t>productive </a:t>
            </a:r>
            <a:r>
              <a:rPr lang="en-US" sz="3000" i="1" dirty="0"/>
              <a:t>replacement </a:t>
            </a:r>
            <a:r>
              <a:rPr lang="en-US" sz="3000" dirty="0"/>
              <a:t>activities you find yourself doing when you procrastinate. Remember, these are activities you need to do, but they are not your number one priority. </a:t>
            </a:r>
          </a:p>
          <a:p>
            <a:pPr lvl="1"/>
            <a:endParaRPr lang="en-US" sz="3000" dirty="0"/>
          </a:p>
          <a:p>
            <a:pPr lvl="0"/>
            <a:r>
              <a:rPr lang="en-US" sz="3000" dirty="0"/>
              <a:t>Then consider </a:t>
            </a:r>
            <a:r>
              <a:rPr lang="en-US" sz="3200" i="1" dirty="0"/>
              <a:t>time-wasting</a:t>
            </a:r>
            <a:r>
              <a:rPr lang="en-US" sz="3000" dirty="0"/>
              <a:t> replacement activities you find yourself doing when you procrastinate. These are activities you do not need to do, but find yourself doing anyways.</a:t>
            </a:r>
          </a:p>
          <a:p>
            <a:pPr lvl="0"/>
            <a:endParaRPr lang="en-US" sz="3000" dirty="0"/>
          </a:p>
          <a:p>
            <a:pPr lvl="0"/>
            <a:r>
              <a:rPr lang="en-US" sz="3000" i="1" dirty="0"/>
              <a:t>Example: cleaning the entire kitchen when you cleaned it just last week.</a:t>
            </a:r>
          </a:p>
          <a:p>
            <a:pPr lvl="2">
              <a:buNone/>
            </a:pPr>
            <a:endParaRPr lang="en-US" sz="1400" dirty="0"/>
          </a:p>
          <a:p>
            <a:pPr lvl="1"/>
            <a:endParaRPr lang="en-US" dirty="0"/>
          </a:p>
        </p:txBody>
      </p:sp>
      <p:sp>
        <p:nvSpPr>
          <p:cNvPr id="4" name="Slide Number Placeholder 3"/>
          <p:cNvSpPr>
            <a:spLocks noGrp="1"/>
          </p:cNvSpPr>
          <p:nvPr>
            <p:ph type="sldNum" sz="quarter" idx="10"/>
          </p:nvPr>
        </p:nvSpPr>
        <p:spPr/>
        <p:txBody>
          <a:bodyPr/>
          <a:lstStyle/>
          <a:p>
            <a:fld id="{26A9ECD2-FFD9-4F92-9C87-67203FE9572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8698" lvl="0" defTabSz="931795">
              <a:buFontTx/>
              <a:buNone/>
              <a:defRPr/>
            </a:pPr>
            <a:r>
              <a:rPr lang="en-US" dirty="0">
                <a:sym typeface="Wingdings" pitchFamily="2" charset="2"/>
              </a:rPr>
              <a:t>We don’t expect you to change everything all at once! Take baby</a:t>
            </a:r>
            <a:r>
              <a:rPr lang="en-US" baseline="0" dirty="0">
                <a:sym typeface="Wingdings" pitchFamily="2" charset="2"/>
              </a:rPr>
              <a:t> steps: </a:t>
            </a:r>
          </a:p>
          <a:p>
            <a:pPr marL="8698" lvl="0" defTabSz="931795">
              <a:buFontTx/>
              <a:buNone/>
              <a:defRPr/>
            </a:pPr>
            <a:endParaRPr lang="en-US" baseline="0" dirty="0">
              <a:sym typeface="Wingdings" pitchFamily="2" charset="2"/>
            </a:endParaRPr>
          </a:p>
          <a:p>
            <a:pPr marL="8698" lvl="0" defTabSz="931795">
              <a:buFontTx/>
              <a:buNone/>
              <a:defRPr/>
            </a:pPr>
            <a:r>
              <a:rPr lang="en-US" dirty="0"/>
              <a:t>Choose one task or project you need to do for a class this semester that seems ‘huge’ to you and break it down into little steps. </a:t>
            </a:r>
          </a:p>
          <a:p>
            <a:pPr lvl="0">
              <a:buFontTx/>
              <a:buNone/>
            </a:pPr>
            <a:r>
              <a:rPr lang="en-US" dirty="0"/>
              <a:t>Here are some tips that you might try in order to take some baby steps!</a:t>
            </a:r>
          </a:p>
          <a:p>
            <a:pPr marL="628650" lvl="1" indent="-171450">
              <a:buFont typeface="Arial" panose="020B0604020202020204" pitchFamily="34" charset="0"/>
              <a:buChar char="•"/>
            </a:pPr>
            <a:r>
              <a:rPr lang="en-US" dirty="0"/>
              <a:t>Spending time on courses you enjoy </a:t>
            </a:r>
            <a:r>
              <a:rPr lang="en-US" b="1" dirty="0"/>
              <a:t>vs</a:t>
            </a:r>
            <a:r>
              <a:rPr lang="en-US" dirty="0"/>
              <a:t> priority assignments &amp; studying for class you enjoy less, etc…</a:t>
            </a:r>
          </a:p>
          <a:p>
            <a:pPr marL="1085850" lvl="2" indent="-171450">
              <a:buFont typeface="Arial" panose="020B0604020202020204" pitchFamily="34" charset="0"/>
              <a:buChar char="•"/>
            </a:pPr>
            <a:r>
              <a:rPr lang="en-US" dirty="0"/>
              <a:t>Choose the Priority! </a:t>
            </a:r>
            <a:r>
              <a:rPr lang="en-US" b="1" dirty="0"/>
              <a:t>Give equal time/treatment to each class.</a:t>
            </a:r>
            <a:endParaRPr lang="en-US" dirty="0"/>
          </a:p>
          <a:p>
            <a:pPr marL="628650" lvl="1" indent="-171450">
              <a:buFont typeface="Arial" panose="020B0604020202020204" pitchFamily="34" charset="0"/>
              <a:buChar char="•"/>
            </a:pPr>
            <a:r>
              <a:rPr lang="en-US" dirty="0"/>
              <a:t>Work and study during the day, save leisure (guilt free!) for later in the day/evening!</a:t>
            </a:r>
          </a:p>
          <a:p>
            <a:pPr marL="628650" lvl="1" indent="-171450">
              <a:buFont typeface="Arial" panose="020B0604020202020204" pitchFamily="34" charset="0"/>
              <a:buChar char="•"/>
            </a:pPr>
            <a:r>
              <a:rPr lang="en-US" dirty="0"/>
              <a:t>	Here’s a fact for you! </a:t>
            </a:r>
            <a:r>
              <a:rPr lang="en-US" i="1" dirty="0"/>
              <a:t>It’s theorized that each minute of study during the day is one &amp; a half times as effective as a minute at night.</a:t>
            </a:r>
          </a:p>
          <a:p>
            <a:pPr marL="1085850" lvl="2" indent="-171450">
              <a:buFont typeface="Arial" panose="020B0604020202020204" pitchFamily="34" charset="0"/>
              <a:buChar char="•"/>
            </a:pPr>
            <a:r>
              <a:rPr lang="en-US" i="1" dirty="0"/>
              <a:t>Example of how to take a baby step: Maybe you normally take a nap from 11-12 every Tuesday and Thursday. Instead, replace it with studying for Biology. Then, you can get to bed earlier because you already studied for the day.</a:t>
            </a:r>
          </a:p>
          <a:p>
            <a:pPr marL="628650" lvl="1" indent="-171450">
              <a:buFont typeface="Arial" panose="020B0604020202020204" pitchFamily="34" charset="0"/>
              <a:buChar char="•"/>
            </a:pPr>
            <a:r>
              <a:rPr lang="en-US" dirty="0"/>
              <a:t>Create Accountability</a:t>
            </a:r>
          </a:p>
          <a:p>
            <a:pPr marL="1085850" lvl="2" indent="-171450">
              <a:buFont typeface="Arial" panose="020B0604020202020204" pitchFamily="34" charset="0"/>
              <a:buChar char="•"/>
            </a:pPr>
            <a:r>
              <a:rPr lang="en-US" dirty="0"/>
              <a:t>Set clear goals &amp; objectives: when, how long &amp; where you’ll complete a task</a:t>
            </a:r>
          </a:p>
          <a:p>
            <a:pPr marL="1085850" lvl="2" indent="-171450">
              <a:buFont typeface="Arial" panose="020B0604020202020204" pitchFamily="34" charset="0"/>
              <a:buChar char="•"/>
            </a:pPr>
            <a:r>
              <a:rPr lang="en-US" dirty="0"/>
              <a:t>Find someone to partner up with for encouragement &amp; accountability</a:t>
            </a:r>
          </a:p>
          <a:p>
            <a:pPr marL="628650" lvl="1" indent="-171450">
              <a:buFont typeface="Arial" panose="020B0604020202020204" pitchFamily="34" charset="0"/>
              <a:buChar char="•"/>
            </a:pPr>
            <a:r>
              <a:rPr lang="en-US" dirty="0"/>
              <a:t>Cost-Benefit Analysis</a:t>
            </a:r>
          </a:p>
          <a:p>
            <a:pPr marL="1085850" lvl="2" indent="-171450">
              <a:buFont typeface="Arial" panose="020B0604020202020204" pitchFamily="34" charset="0"/>
              <a:buChar char="•"/>
            </a:pPr>
            <a:r>
              <a:rPr lang="en-US" dirty="0"/>
              <a:t>Do the costs (guilt, anxiety, poor academic performance) outweigh the (often temporary) benefits?</a:t>
            </a:r>
          </a:p>
          <a:p>
            <a:pPr marL="628650" lvl="1" indent="-171450">
              <a:buFont typeface="Arial" panose="020B0604020202020204" pitchFamily="34" charset="0"/>
              <a:buChar char="•"/>
            </a:pPr>
            <a:r>
              <a:rPr lang="en-US" dirty="0"/>
              <a:t>Give yourself credit for what you have accomplished…give yourself credit for a job well done! </a:t>
            </a:r>
            <a:br>
              <a:rPr lang="en-US" dirty="0"/>
            </a:br>
            <a:r>
              <a:rPr lang="en-US" dirty="0"/>
              <a:t>	Turn off negative thoughts!</a:t>
            </a:r>
          </a:p>
          <a:p>
            <a:pPr marL="628650" lvl="1" indent="-171450">
              <a:buFont typeface="Arial" panose="020B0604020202020204" pitchFamily="34" charset="0"/>
              <a:buChar char="•"/>
            </a:pPr>
            <a:r>
              <a:rPr lang="en-US" dirty="0"/>
              <a:t>Turn your replacement activities into rewards </a:t>
            </a:r>
            <a:r>
              <a:rPr lang="en-US" i="1" dirty="0"/>
              <a:t>after</a:t>
            </a:r>
            <a:r>
              <a:rPr lang="en-US" dirty="0"/>
              <a:t> you’ve accomplished your task.</a:t>
            </a:r>
          </a:p>
          <a:p>
            <a:pPr marL="1085850" lvl="2" indent="-171450">
              <a:buFont typeface="Arial" panose="020B0604020202020204" pitchFamily="34" charset="0"/>
              <a:buChar char="•"/>
            </a:pPr>
            <a:r>
              <a:rPr lang="en-US" dirty="0"/>
              <a:t>Choose one strategy (use one replacement activity &amp; turn it into a reward) for the next week as you develop habits to combat procrastination</a:t>
            </a:r>
          </a:p>
          <a:p>
            <a:pPr marL="1085850" lvl="2" indent="-171450">
              <a:buFont typeface="Arial" panose="020B0604020202020204" pitchFamily="34" charset="0"/>
              <a:buChar char="•"/>
            </a:pPr>
            <a:r>
              <a:rPr lang="en-US" i="1" dirty="0"/>
              <a:t>Example: If I finish this discussion post, then I’ll go and clean my car.</a:t>
            </a:r>
          </a:p>
          <a:p>
            <a:pPr marL="465898" lvl="1" defTabSz="931795">
              <a:defRPr/>
            </a:pPr>
            <a:endParaRPr lang="en-US" dirty="0"/>
          </a:p>
        </p:txBody>
      </p:sp>
      <p:sp>
        <p:nvSpPr>
          <p:cNvPr id="4" name="Slide Number Placeholder 3"/>
          <p:cNvSpPr>
            <a:spLocks noGrp="1"/>
          </p:cNvSpPr>
          <p:nvPr>
            <p:ph type="sldNum" sz="quarter" idx="10"/>
          </p:nvPr>
        </p:nvSpPr>
        <p:spPr/>
        <p:txBody>
          <a:bodyPr/>
          <a:lstStyle/>
          <a:p>
            <a:fld id="{26A9ECD2-FFD9-4F92-9C87-67203FE9572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a:t>
            </a:r>
            <a:r>
              <a:rPr lang="en-US" baseline="0" dirty="0"/>
              <a:t> conversation on Procrastination (wasting or mis-managing time) naturally leads to the question of ‘So how do I manage my time well – what does that look like?’  </a:t>
            </a:r>
          </a:p>
          <a:p>
            <a:endParaRPr lang="en-US" baseline="0" dirty="0"/>
          </a:p>
          <a:p>
            <a:r>
              <a:rPr lang="en-US" baseline="0" dirty="0"/>
              <a:t>The rest of this workshop we are going to discuss how we manage your time.</a:t>
            </a:r>
          </a:p>
        </p:txBody>
      </p:sp>
      <p:sp>
        <p:nvSpPr>
          <p:cNvPr id="4" name="Slide Number Placeholder 3"/>
          <p:cNvSpPr>
            <a:spLocks noGrp="1"/>
          </p:cNvSpPr>
          <p:nvPr>
            <p:ph type="sldNum" sz="quarter" idx="10"/>
          </p:nvPr>
        </p:nvSpPr>
        <p:spPr/>
        <p:txBody>
          <a:bodyPr/>
          <a:lstStyle/>
          <a:p>
            <a:fld id="{26A9ECD2-FFD9-4F92-9C87-67203FE9572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8448E6D-A784-468B-83EB-1B1BE16CF797}" type="datetimeFigureOut">
              <a:rPr lang="en-US" smtClean="0"/>
              <a:pPr/>
              <a:t>4/22/20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FED5F6F-D49E-40A0-B0C8-31F414B1E29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448E6D-A784-468B-83EB-1B1BE16CF797}" type="datetimeFigureOut">
              <a:rPr lang="en-US" smtClean="0"/>
              <a:pPr/>
              <a:t>4/22/20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D5F6F-D49E-40A0-B0C8-31F414B1E29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D8448E6D-A784-468B-83EB-1B1BE16CF797}" type="datetimeFigureOut">
              <a:rPr lang="en-US" smtClean="0"/>
              <a:pPr/>
              <a:t>4/22/20</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FED5F6F-D49E-40A0-B0C8-31F414B1E29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448E6D-A784-468B-83EB-1B1BE16CF797}" type="datetimeFigureOut">
              <a:rPr lang="en-US" smtClean="0"/>
              <a:pPr/>
              <a:t>4/22/20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D5F6F-D49E-40A0-B0C8-31F414B1E29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8448E6D-A784-468B-83EB-1B1BE16CF797}" type="datetimeFigureOut">
              <a:rPr lang="en-US" smtClean="0"/>
              <a:pPr/>
              <a:t>4/22/20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BFED5F6F-D49E-40A0-B0C8-31F414B1E29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8448E6D-A784-468B-83EB-1B1BE16CF797}" type="datetimeFigureOut">
              <a:rPr lang="en-US" smtClean="0"/>
              <a:pPr/>
              <a:t>4/22/20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D5F6F-D49E-40A0-B0C8-31F414B1E29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8448E6D-A784-468B-83EB-1B1BE16CF797}" type="datetimeFigureOut">
              <a:rPr lang="en-US" smtClean="0"/>
              <a:pPr/>
              <a:t>4/22/20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D5F6F-D49E-40A0-B0C8-31F414B1E29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8448E6D-A784-468B-83EB-1B1BE16CF797}" type="datetimeFigureOut">
              <a:rPr lang="en-US" smtClean="0"/>
              <a:pPr/>
              <a:t>4/22/20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D5F6F-D49E-40A0-B0C8-31F414B1E29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D8448E6D-A784-468B-83EB-1B1BE16CF797}" type="datetimeFigureOut">
              <a:rPr lang="en-US" smtClean="0"/>
              <a:pPr/>
              <a:t>4/22/20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BFED5F6F-D49E-40A0-B0C8-31F414B1E29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8448E6D-A784-468B-83EB-1B1BE16CF797}" type="datetimeFigureOut">
              <a:rPr lang="en-US" smtClean="0"/>
              <a:pPr/>
              <a:t>4/22/20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D5F6F-D49E-40A0-B0C8-31F414B1E29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D8448E6D-A784-468B-83EB-1B1BE16CF797}" type="datetimeFigureOut">
              <a:rPr lang="en-US" smtClean="0"/>
              <a:pPr/>
              <a:t>4/22/20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D5F6F-D49E-40A0-B0C8-31F414B1E29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8448E6D-A784-468B-83EB-1B1BE16CF797}" type="datetimeFigureOut">
              <a:rPr lang="en-US" smtClean="0"/>
              <a:pPr/>
              <a:t>4/22/20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FED5F6F-D49E-40A0-B0C8-31F414B1E2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stephencovey.com/7habits/7habits-habit3.php"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hyperlink" Target="http://www.lifelearning.utexas.edu/handouts/setting%20priorities.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Don’t put this workshop off until tomorrow</a:t>
            </a:r>
          </a:p>
        </p:txBody>
      </p:sp>
      <p:sp>
        <p:nvSpPr>
          <p:cNvPr id="3" name="Subtitle 2"/>
          <p:cNvSpPr>
            <a:spLocks noGrp="1"/>
          </p:cNvSpPr>
          <p:nvPr>
            <p:ph type="subTitle" idx="1"/>
          </p:nvPr>
        </p:nvSpPr>
        <p:spPr>
          <a:xfrm>
            <a:off x="2895600" y="3539864"/>
            <a:ext cx="5562600" cy="1101248"/>
          </a:xfrm>
        </p:spPr>
        <p:txBody>
          <a:bodyPr>
            <a:normAutofit/>
          </a:bodyPr>
          <a:lstStyle/>
          <a:p>
            <a:r>
              <a:rPr lang="en-US" sz="2100" dirty="0"/>
              <a:t>Time Management &amp; Battling Procrastination</a:t>
            </a:r>
          </a:p>
        </p:txBody>
      </p:sp>
      <p:pic>
        <p:nvPicPr>
          <p:cNvPr id="4" name="Picture 3" descr="186&amp;116 gorilla.eps"/>
          <p:cNvPicPr>
            <a:picLocks noChangeAspect="1"/>
          </p:cNvPicPr>
          <p:nvPr/>
        </p:nvPicPr>
        <p:blipFill>
          <a:blip r:embed="rId3" cstate="print">
            <a:duotone>
              <a:prstClr val="black"/>
              <a:srgbClr val="D9C3A5">
                <a:tint val="50000"/>
                <a:satMod val="180000"/>
              </a:srgbClr>
            </a:duotone>
          </a:blip>
          <a:stretch>
            <a:fillRect/>
          </a:stretch>
        </p:blipFill>
        <p:spPr>
          <a:xfrm>
            <a:off x="8384859" y="0"/>
            <a:ext cx="759141" cy="914400"/>
          </a:xfrm>
          <a:prstGeom prst="rect">
            <a:avLst/>
          </a:prstGeom>
        </p:spPr>
      </p:pic>
      <p:sp>
        <p:nvSpPr>
          <p:cNvPr id="6" name="Subtitle 2"/>
          <p:cNvSpPr txBox="1">
            <a:spLocks/>
          </p:cNvSpPr>
          <p:nvPr/>
        </p:nvSpPr>
        <p:spPr>
          <a:xfrm>
            <a:off x="2971800" y="6248400"/>
            <a:ext cx="5943600" cy="491648"/>
          </a:xfrm>
          <a:prstGeom prst="rect">
            <a:avLst/>
          </a:prstGeom>
        </p:spPr>
        <p:txBody>
          <a:bodyPr vert="horz" lIns="45720" tIns="0" rIns="45720" bIns="0" anchor="ctr" anchorCtr="0">
            <a:normAutofit/>
          </a:bodyPr>
          <a:lstStyle/>
          <a:p>
            <a:pPr lvl="0" algn="r">
              <a:spcBef>
                <a:spcPts val="600"/>
              </a:spcBef>
              <a:buClr>
                <a:schemeClr val="tx2"/>
              </a:buClr>
              <a:buSzPct val="73000"/>
              <a:defRPr/>
            </a:pPr>
            <a:r>
              <a:rPr lang="en-US" sz="1600" dirty="0">
                <a:solidFill>
                  <a:srgbClr val="FFFFFF"/>
                </a:solidFill>
              </a:rPr>
              <a:t>Student Success Programs – 113 Axe Library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914400"/>
          </a:xfrm>
        </p:spPr>
        <p:txBody>
          <a:bodyPr/>
          <a:lstStyle/>
          <a:p>
            <a:r>
              <a:rPr lang="en-US" dirty="0"/>
              <a:t>Time management</a:t>
            </a:r>
          </a:p>
        </p:txBody>
      </p:sp>
      <p:graphicFrame>
        <p:nvGraphicFramePr>
          <p:cNvPr id="7" name="Content Placeholder 6"/>
          <p:cNvGraphicFramePr>
            <a:graphicFrameLocks noGrp="1"/>
          </p:cNvGraphicFramePr>
          <p:nvPr>
            <p:ph idx="1"/>
          </p:nvPr>
        </p:nvGraphicFramePr>
        <p:xfrm>
          <a:off x="-609600" y="838200"/>
          <a:ext cx="9753600" cy="64008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186&amp;116 gorilla.eps"/>
          <p:cNvPicPr>
            <a:picLocks noChangeAspect="1"/>
          </p:cNvPicPr>
          <p:nvPr/>
        </p:nvPicPr>
        <p:blipFill>
          <a:blip r:embed="rId4" cstate="print">
            <a:duotone>
              <a:prstClr val="black"/>
              <a:srgbClr val="D9C3A5">
                <a:tint val="50000"/>
                <a:satMod val="180000"/>
              </a:srgbClr>
            </a:duotone>
          </a:blip>
          <a:stretch>
            <a:fillRect/>
          </a:stretch>
        </p:blipFill>
        <p:spPr>
          <a:xfrm>
            <a:off x="8384859" y="0"/>
            <a:ext cx="759141" cy="914400"/>
          </a:xfrm>
          <a:prstGeom prst="rect">
            <a:avLst/>
          </a:prstGeom>
        </p:spPr>
      </p:pic>
      <p:pic>
        <p:nvPicPr>
          <p:cNvPr id="6" name="Picture 5" descr="clock.jpg"/>
          <p:cNvPicPr/>
          <p:nvPr/>
        </p:nvPicPr>
        <p:blipFill>
          <a:blip r:embed="rId5" cstate="print">
            <a:biLevel thresh="50000"/>
          </a:blip>
          <a:stretch>
            <a:fillRect/>
          </a:stretch>
        </p:blipFill>
        <p:spPr>
          <a:xfrm rot="21178541">
            <a:off x="1237185" y="1181157"/>
            <a:ext cx="5907628" cy="5641591"/>
          </a:xfrm>
          <a:prstGeom prst="ellipse">
            <a:avLst/>
          </a:prstGeom>
          <a:ln w="34925">
            <a:solidFill>
              <a:srgbClr val="FFFFFF"/>
            </a:solidFill>
          </a:ln>
          <a:effectLst>
            <a:outerShdw blurRad="317500" dir="2700000" algn="ctr">
              <a:srgbClr val="000000">
                <a:alpha val="43000"/>
              </a:srgbClr>
            </a:outerShdw>
          </a:effectLst>
          <a:scene3d>
            <a:camera prst="obliqueBottomRight"/>
            <a:lightRig rig="threePt" dir="t">
              <a:rot lat="0" lon="0" rev="0"/>
            </a:lightRig>
          </a:scene3d>
          <a:sp3d extrusionH="38100" prstMaterial="clear">
            <a:bevelT w="260350" h="50800" prst="softRound"/>
            <a:bevelB prst="softRound"/>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rroach\AppData\Local\Microsoft\Windows\Temporary Internet Files\Content.IE5\OM5TK6PI\MP900438570[1].jpg"/>
          <p:cNvPicPr>
            <a:picLocks noChangeAspect="1" noChangeArrowheads="1"/>
          </p:cNvPicPr>
          <p:nvPr/>
        </p:nvPicPr>
        <p:blipFill>
          <a:blip r:embed="rId3" cstate="print">
            <a:lum bright="70000" contrast="-70000"/>
          </a:blip>
          <a:srcRect/>
          <a:stretch>
            <a:fillRect/>
          </a:stretch>
        </p:blipFill>
        <p:spPr bwMode="auto">
          <a:xfrm>
            <a:off x="3657600" y="0"/>
            <a:ext cx="4595876" cy="6864396"/>
          </a:xfrm>
          <a:prstGeom prst="rect">
            <a:avLst/>
          </a:prstGeom>
          <a:ln>
            <a:noFill/>
          </a:ln>
          <a:effectLst>
            <a:softEdge rad="112500"/>
          </a:effectLst>
        </p:spPr>
      </p:pic>
      <p:sp>
        <p:nvSpPr>
          <p:cNvPr id="2" name="Title 1"/>
          <p:cNvSpPr>
            <a:spLocks noGrp="1"/>
          </p:cNvSpPr>
          <p:nvPr>
            <p:ph type="title"/>
          </p:nvPr>
        </p:nvSpPr>
        <p:spPr>
          <a:xfrm>
            <a:off x="457200" y="152400"/>
            <a:ext cx="7239000" cy="1143000"/>
          </a:xfrm>
        </p:spPr>
        <p:txBody>
          <a:bodyPr/>
          <a:lstStyle/>
          <a:p>
            <a:r>
              <a:rPr lang="en-US" dirty="0"/>
              <a:t>Time management</a:t>
            </a:r>
          </a:p>
        </p:txBody>
      </p:sp>
      <p:sp>
        <p:nvSpPr>
          <p:cNvPr id="3" name="Content Placeholder 2"/>
          <p:cNvSpPr>
            <a:spLocks noGrp="1"/>
          </p:cNvSpPr>
          <p:nvPr>
            <p:ph idx="1"/>
          </p:nvPr>
        </p:nvSpPr>
        <p:spPr>
          <a:xfrm>
            <a:off x="228600" y="1447800"/>
            <a:ext cx="7696200" cy="5257800"/>
          </a:xfrm>
        </p:spPr>
        <p:txBody>
          <a:bodyPr>
            <a:normAutofit/>
          </a:bodyPr>
          <a:lstStyle/>
          <a:p>
            <a:r>
              <a:rPr lang="en-US" sz="3600" dirty="0"/>
              <a:t>So much to do, so little time! </a:t>
            </a:r>
          </a:p>
          <a:p>
            <a:endParaRPr lang="en-US" sz="1200" dirty="0"/>
          </a:p>
          <a:p>
            <a:pPr lvl="1"/>
            <a:r>
              <a:rPr lang="en-US" sz="3600" dirty="0">
                <a:solidFill>
                  <a:schemeClr val="tx1"/>
                </a:solidFill>
              </a:rPr>
              <a:t>Prioritize!</a:t>
            </a:r>
          </a:p>
          <a:p>
            <a:pPr lvl="1">
              <a:buNone/>
            </a:pPr>
            <a:endParaRPr lang="en-US" sz="1800" dirty="0">
              <a:solidFill>
                <a:schemeClr val="tx1"/>
              </a:solidFill>
            </a:endParaRPr>
          </a:p>
          <a:p>
            <a:pPr lvl="2"/>
            <a:r>
              <a:rPr lang="en-US" sz="3600" dirty="0"/>
              <a:t>Make a list</a:t>
            </a:r>
          </a:p>
          <a:p>
            <a:pPr lvl="2"/>
            <a:endParaRPr lang="en-US" sz="1800" dirty="0"/>
          </a:p>
          <a:p>
            <a:pPr lvl="2"/>
            <a:r>
              <a:rPr lang="en-US" sz="3600" dirty="0">
                <a:solidFill>
                  <a:schemeClr val="tx1"/>
                </a:solidFill>
              </a:rPr>
              <a:t>Categorize</a:t>
            </a:r>
          </a:p>
          <a:p>
            <a:pPr lvl="3"/>
            <a:r>
              <a:rPr lang="en-US" sz="2900" b="1" dirty="0">
                <a:solidFill>
                  <a:schemeClr val="tx1"/>
                </a:solidFill>
              </a:rPr>
              <a:t>U</a:t>
            </a:r>
            <a:r>
              <a:rPr lang="en-US" sz="2900" dirty="0">
                <a:solidFill>
                  <a:schemeClr val="tx1"/>
                </a:solidFill>
              </a:rPr>
              <a:t>rgency: </a:t>
            </a:r>
            <a:r>
              <a:rPr lang="en-US" sz="2800" dirty="0">
                <a:solidFill>
                  <a:schemeClr val="tx1"/>
                </a:solidFill>
              </a:rPr>
              <a:t>how time-sensitive is the task?</a:t>
            </a:r>
            <a:endParaRPr lang="en-US" sz="2900" dirty="0">
              <a:solidFill>
                <a:schemeClr val="tx1"/>
              </a:solidFill>
            </a:endParaRPr>
          </a:p>
          <a:p>
            <a:pPr lvl="3"/>
            <a:r>
              <a:rPr lang="en-US" sz="2900" b="1" dirty="0">
                <a:solidFill>
                  <a:schemeClr val="tx1"/>
                </a:solidFill>
              </a:rPr>
              <a:t>I</a:t>
            </a:r>
            <a:r>
              <a:rPr lang="en-US" sz="2900" dirty="0">
                <a:solidFill>
                  <a:schemeClr val="tx1"/>
                </a:solidFill>
              </a:rPr>
              <a:t>mportance: the task’s value to you</a:t>
            </a:r>
          </a:p>
          <a:p>
            <a:pPr lvl="3"/>
            <a:endParaRPr lang="en-US" sz="2900" dirty="0">
              <a:solidFill>
                <a:schemeClr val="tx1"/>
              </a:solidFill>
            </a:endParaRPr>
          </a:p>
        </p:txBody>
      </p:sp>
      <p:pic>
        <p:nvPicPr>
          <p:cNvPr id="4" name="Picture 3" descr="186&amp;116 gorilla.eps"/>
          <p:cNvPicPr>
            <a:picLocks noChangeAspect="1"/>
          </p:cNvPicPr>
          <p:nvPr/>
        </p:nvPicPr>
        <p:blipFill>
          <a:blip r:embed="rId4" cstate="print">
            <a:duotone>
              <a:prstClr val="black"/>
              <a:srgbClr val="D9C3A5">
                <a:tint val="50000"/>
                <a:satMod val="180000"/>
              </a:srgbClr>
            </a:duotone>
          </a:blip>
          <a:stretch>
            <a:fillRect/>
          </a:stretch>
        </p:blipFill>
        <p:spPr>
          <a:xfrm>
            <a:off x="8384859" y="0"/>
            <a:ext cx="759141"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rroach\AppData\Local\Microsoft\Windows\Temporary Internet Files\Content.IE5\OM5TK6PI\MP900438570[1].jpg"/>
          <p:cNvPicPr>
            <a:picLocks noChangeAspect="1" noChangeArrowheads="1"/>
          </p:cNvPicPr>
          <p:nvPr/>
        </p:nvPicPr>
        <p:blipFill>
          <a:blip r:embed="rId3" cstate="print">
            <a:lum bright="70000" contrast="-70000"/>
          </a:blip>
          <a:srcRect/>
          <a:stretch>
            <a:fillRect/>
          </a:stretch>
        </p:blipFill>
        <p:spPr bwMode="auto">
          <a:xfrm>
            <a:off x="3657600" y="0"/>
            <a:ext cx="4595876" cy="6864396"/>
          </a:xfrm>
          <a:prstGeom prst="rect">
            <a:avLst/>
          </a:prstGeom>
          <a:ln>
            <a:noFill/>
          </a:ln>
          <a:effectLst>
            <a:softEdge rad="112500"/>
          </a:effectLst>
        </p:spPr>
      </p:pic>
      <p:sp>
        <p:nvSpPr>
          <p:cNvPr id="2" name="Title 1"/>
          <p:cNvSpPr>
            <a:spLocks noGrp="1"/>
          </p:cNvSpPr>
          <p:nvPr>
            <p:ph type="title"/>
          </p:nvPr>
        </p:nvSpPr>
        <p:spPr>
          <a:xfrm>
            <a:off x="457200" y="-152400"/>
            <a:ext cx="7239000" cy="1143000"/>
          </a:xfrm>
        </p:spPr>
        <p:txBody>
          <a:bodyPr/>
          <a:lstStyle/>
          <a:p>
            <a:r>
              <a:rPr lang="en-US" dirty="0"/>
              <a:t>Time management</a:t>
            </a:r>
          </a:p>
        </p:txBody>
      </p:sp>
      <p:pic>
        <p:nvPicPr>
          <p:cNvPr id="4" name="Picture 3" descr="186&amp;116 gorilla.eps"/>
          <p:cNvPicPr>
            <a:picLocks noChangeAspect="1"/>
          </p:cNvPicPr>
          <p:nvPr/>
        </p:nvPicPr>
        <p:blipFill>
          <a:blip r:embed="rId4" cstate="print">
            <a:duotone>
              <a:prstClr val="black"/>
              <a:srgbClr val="D9C3A5">
                <a:tint val="50000"/>
                <a:satMod val="180000"/>
              </a:srgbClr>
            </a:duotone>
          </a:blip>
          <a:stretch>
            <a:fillRect/>
          </a:stretch>
        </p:blipFill>
        <p:spPr>
          <a:xfrm>
            <a:off x="8384859" y="0"/>
            <a:ext cx="759141" cy="914400"/>
          </a:xfrm>
          <a:prstGeom prst="rect">
            <a:avLst/>
          </a:prstGeom>
        </p:spPr>
      </p:pic>
      <p:sp>
        <p:nvSpPr>
          <p:cNvPr id="1027" name="Text Box 3"/>
          <p:cNvSpPr txBox="1">
            <a:spLocks noChangeArrowheads="1"/>
          </p:cNvSpPr>
          <p:nvPr/>
        </p:nvSpPr>
        <p:spPr bwMode="auto">
          <a:xfrm rot="16200000">
            <a:off x="-571498" y="2476500"/>
            <a:ext cx="1752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a:ln>
                  <a:noFill/>
                </a:ln>
                <a:solidFill>
                  <a:srgbClr val="C00000"/>
                </a:solidFill>
                <a:effectLst/>
                <a:latin typeface="Calibri" pitchFamily="34" charset="0"/>
                <a:cs typeface="Arial" pitchFamily="34" charset="0"/>
              </a:rPr>
              <a:t>Important</a:t>
            </a:r>
            <a:endParaRPr kumimoji="0" lang="en-US" sz="2800" b="1" i="0" u="none" strike="noStrike" cap="none" normalizeH="0" baseline="0" dirty="0">
              <a:ln>
                <a:noFill/>
              </a:ln>
              <a:solidFill>
                <a:srgbClr val="C00000"/>
              </a:solidFill>
              <a:effectLst/>
              <a:latin typeface="Arial" pitchFamily="34" charset="0"/>
              <a:cs typeface="Arial" pitchFamily="34" charset="0"/>
            </a:endParaRPr>
          </a:p>
        </p:txBody>
      </p:sp>
      <p:sp>
        <p:nvSpPr>
          <p:cNvPr id="1029" name="Text Box 5"/>
          <p:cNvSpPr txBox="1">
            <a:spLocks noChangeArrowheads="1"/>
          </p:cNvSpPr>
          <p:nvPr/>
        </p:nvSpPr>
        <p:spPr bwMode="auto">
          <a:xfrm>
            <a:off x="4419600" y="1219200"/>
            <a:ext cx="22098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a:ln>
                  <a:noFill/>
                </a:ln>
                <a:solidFill>
                  <a:srgbClr val="C00000"/>
                </a:solidFill>
                <a:effectLst/>
                <a:latin typeface="Calibri" pitchFamily="34" charset="0"/>
                <a:cs typeface="Arial" pitchFamily="34" charset="0"/>
              </a:rPr>
              <a:t>Not Urgent</a:t>
            </a:r>
            <a:endParaRPr kumimoji="0" lang="en-US" sz="2800" b="1" i="0" u="none" strike="noStrike" cap="none" normalizeH="0" baseline="0" dirty="0">
              <a:ln>
                <a:noFill/>
              </a:ln>
              <a:solidFill>
                <a:srgbClr val="C00000"/>
              </a:solidFill>
              <a:effectLst/>
              <a:latin typeface="Arial" pitchFamily="34" charset="0"/>
              <a:cs typeface="Arial" pitchFamily="34" charset="0"/>
            </a:endParaRPr>
          </a:p>
        </p:txBody>
      </p:sp>
      <p:graphicFrame>
        <p:nvGraphicFramePr>
          <p:cNvPr id="13" name="Table 12"/>
          <p:cNvGraphicFramePr>
            <a:graphicFrameLocks noGrp="1"/>
          </p:cNvGraphicFramePr>
          <p:nvPr/>
        </p:nvGraphicFramePr>
        <p:xfrm>
          <a:off x="685800" y="1676400"/>
          <a:ext cx="7315200" cy="4876800"/>
        </p:xfrm>
        <a:graphic>
          <a:graphicData uri="http://schemas.openxmlformats.org/drawingml/2006/table">
            <a:tbl>
              <a:tblPr/>
              <a:tblGrid>
                <a:gridCol w="3368298">
                  <a:extLst>
                    <a:ext uri="{9D8B030D-6E8A-4147-A177-3AD203B41FA5}">
                      <a16:colId xmlns:a16="http://schemas.microsoft.com/office/drawing/2014/main" val="20000"/>
                    </a:ext>
                  </a:extLst>
                </a:gridCol>
                <a:gridCol w="3946902">
                  <a:extLst>
                    <a:ext uri="{9D8B030D-6E8A-4147-A177-3AD203B41FA5}">
                      <a16:colId xmlns:a16="http://schemas.microsoft.com/office/drawing/2014/main" val="20001"/>
                    </a:ext>
                  </a:extLst>
                </a:gridCol>
              </a:tblGrid>
              <a:tr h="2261456">
                <a:tc>
                  <a:txBody>
                    <a:bodyPr/>
                    <a:lstStyle/>
                    <a:p>
                      <a:pPr marL="0" marR="0" indent="0" algn="ctr" defTabSz="914400" rtl="0" eaLnBrk="1" fontAlgn="auto" latinLnBrk="0" hangingPunct="1">
                        <a:lnSpc>
                          <a:spcPts val="1205"/>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indent="0" algn="ctr" defTabSz="914400" rtl="0" eaLnBrk="1" fontAlgn="auto" latinLnBrk="0" hangingPunct="1">
                        <a:lnSpc>
                          <a:spcPts val="1205"/>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indent="0" algn="ctr" defTabSz="914400" rtl="0" eaLnBrk="1" fontAlgn="auto" latinLnBrk="0" hangingPunct="1">
                        <a:lnSpc>
                          <a:spcPts val="1205"/>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indent="0" algn="ctr" defTabSz="914400" rtl="0" eaLnBrk="1" fontAlgn="auto" latinLnBrk="0" hangingPunct="1">
                        <a:lnSpc>
                          <a:spcPts val="1205"/>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indent="0" algn="ctr" defTabSz="914400" rtl="0" eaLnBrk="1" fontAlgn="auto" latinLnBrk="0" hangingPunct="1">
                        <a:lnSpc>
                          <a:spcPts val="1205"/>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indent="0" algn="ctr" defTabSz="914400" rtl="0" eaLnBrk="1" fontAlgn="auto" latinLnBrk="0" hangingPunct="1">
                        <a:lnSpc>
                          <a:spcPts val="1205"/>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indent="0" algn="ctr" defTabSz="914400" rtl="0" eaLnBrk="1" fontAlgn="auto" latinLnBrk="0" hangingPunct="1">
                        <a:lnSpc>
                          <a:spcPts val="1205"/>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Necessity</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indent="0" algn="l" defTabSz="914400" rtl="0" eaLnBrk="1" fontAlgn="auto" latinLnBrk="0" hangingPunct="1">
                        <a:lnSpc>
                          <a:spcPts val="1205"/>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ts val="1205"/>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ts val="1205"/>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ts val="1205"/>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ts val="1205"/>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ts val="1205"/>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Quality</a:t>
                      </a:r>
                      <a:br>
                        <a:rPr kumimoji="0" lang="en-US" sz="4000" b="0" i="0" u="none" strike="noStrike" kern="1200" cap="none" spc="0" normalizeH="0" baseline="0" noProof="0" dirty="0">
                          <a:ln>
                            <a:noFill/>
                          </a:ln>
                          <a:solidFill>
                            <a:prstClr val="black"/>
                          </a:solidFill>
                          <a:effectLst/>
                          <a:uLnTx/>
                          <a:uFillTx/>
                          <a:latin typeface="Calibri"/>
                          <a:ea typeface="+mn-ea"/>
                          <a:cs typeface="+mn-cs"/>
                        </a:rPr>
                      </a:b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ts val="1205"/>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ts val="1205"/>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&amp;</a:t>
                      </a:r>
                    </a:p>
                    <a:p>
                      <a:pPr marL="0" marR="0" lvl="0" indent="0" algn="ctr" defTabSz="914400" rtl="0" eaLnBrk="1" fontAlgn="auto" latinLnBrk="0" hangingPunct="1">
                        <a:lnSpc>
                          <a:spcPts val="1205"/>
                        </a:lnSpc>
                        <a:spcBef>
                          <a:spcPts val="0"/>
                        </a:spcBef>
                        <a:spcAft>
                          <a:spcPts val="0"/>
                        </a:spcAft>
                        <a:buClrTx/>
                        <a:buSzTx/>
                        <a:buFontTx/>
                        <a:buNone/>
                        <a:tabLst/>
                        <a:defRPr/>
                      </a:pPr>
                      <a:br>
                        <a:rPr kumimoji="0" lang="en-US" sz="4000" b="0" i="0" u="none" strike="noStrike" kern="1200" cap="none" spc="0" normalizeH="0" baseline="0" noProof="0" dirty="0">
                          <a:ln>
                            <a:noFill/>
                          </a:ln>
                          <a:solidFill>
                            <a:prstClr val="black"/>
                          </a:solidFill>
                          <a:effectLst/>
                          <a:uLnTx/>
                          <a:uFillTx/>
                          <a:latin typeface="Calibri"/>
                          <a:ea typeface="+mn-ea"/>
                          <a:cs typeface="+mn-cs"/>
                        </a:rPr>
                      </a:b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ts val="1205"/>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Personal </a:t>
                      </a:r>
                    </a:p>
                    <a:p>
                      <a:pPr marL="0" marR="0" lvl="0" indent="0" algn="ctr" defTabSz="914400" rtl="0" eaLnBrk="1" fontAlgn="auto" latinLnBrk="0" hangingPunct="1">
                        <a:lnSpc>
                          <a:spcPts val="1205"/>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ts val="1205"/>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ts val="1205"/>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Leadership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15344">
                <a:tc>
                  <a:txBody>
                    <a:bodyPr/>
                    <a:lstStyle/>
                    <a:p>
                      <a:pPr marL="0" marR="0" algn="ctr">
                        <a:lnSpc>
                          <a:spcPts val="1205"/>
                        </a:lnSpc>
                        <a:spcBef>
                          <a:spcPts val="0"/>
                        </a:spcBef>
                        <a:spcAft>
                          <a:spcPts val="0"/>
                        </a:spcAft>
                      </a:pPr>
                      <a:endParaRPr lang="en-US" sz="4000" dirty="0">
                        <a:latin typeface="Calibri" pitchFamily="34" charset="0"/>
                        <a:ea typeface="Calibri"/>
                        <a:cs typeface="Calibri" pitchFamily="34" charset="0"/>
                      </a:endParaRPr>
                    </a:p>
                    <a:p>
                      <a:pPr marL="0" marR="0" algn="ctr">
                        <a:lnSpc>
                          <a:spcPts val="1205"/>
                        </a:lnSpc>
                        <a:spcBef>
                          <a:spcPts val="0"/>
                        </a:spcBef>
                        <a:spcAft>
                          <a:spcPts val="0"/>
                        </a:spcAft>
                      </a:pPr>
                      <a:endParaRPr lang="en-US" sz="4000" dirty="0">
                        <a:latin typeface="Calibri" pitchFamily="34" charset="0"/>
                        <a:ea typeface="Calibri"/>
                        <a:cs typeface="Calibri" pitchFamily="34" charset="0"/>
                      </a:endParaRPr>
                    </a:p>
                    <a:p>
                      <a:pPr marL="0" marR="0" algn="ctr">
                        <a:lnSpc>
                          <a:spcPts val="1205"/>
                        </a:lnSpc>
                        <a:spcBef>
                          <a:spcPts val="0"/>
                        </a:spcBef>
                        <a:spcAft>
                          <a:spcPts val="0"/>
                        </a:spcAft>
                      </a:pPr>
                      <a:endParaRPr lang="en-US" sz="4000" dirty="0">
                        <a:latin typeface="Calibri" pitchFamily="34" charset="0"/>
                        <a:ea typeface="Calibri"/>
                        <a:cs typeface="Calibri" pitchFamily="34" charset="0"/>
                      </a:endParaRPr>
                    </a:p>
                    <a:p>
                      <a:pPr marL="0" marR="0" algn="ctr">
                        <a:lnSpc>
                          <a:spcPts val="1205"/>
                        </a:lnSpc>
                        <a:spcBef>
                          <a:spcPts val="0"/>
                        </a:spcBef>
                        <a:spcAft>
                          <a:spcPts val="0"/>
                        </a:spcAft>
                      </a:pPr>
                      <a:endParaRPr lang="en-US" sz="4000" dirty="0">
                        <a:latin typeface="Calibri" pitchFamily="34" charset="0"/>
                        <a:ea typeface="Calibri"/>
                        <a:cs typeface="Calibri" pitchFamily="34" charset="0"/>
                      </a:endParaRPr>
                    </a:p>
                    <a:p>
                      <a:pPr marL="0" marR="0" algn="ctr">
                        <a:lnSpc>
                          <a:spcPts val="1205"/>
                        </a:lnSpc>
                        <a:spcBef>
                          <a:spcPts val="0"/>
                        </a:spcBef>
                        <a:spcAft>
                          <a:spcPts val="0"/>
                        </a:spcAft>
                      </a:pPr>
                      <a:endParaRPr lang="en-US" sz="4000" dirty="0">
                        <a:latin typeface="Calibri" pitchFamily="34" charset="0"/>
                        <a:ea typeface="Calibri"/>
                        <a:cs typeface="Calibri" pitchFamily="34" charset="0"/>
                      </a:endParaRPr>
                    </a:p>
                    <a:p>
                      <a:pPr marL="0" marR="0" algn="ctr">
                        <a:lnSpc>
                          <a:spcPts val="1205"/>
                        </a:lnSpc>
                        <a:spcBef>
                          <a:spcPts val="0"/>
                        </a:spcBef>
                        <a:spcAft>
                          <a:spcPts val="0"/>
                        </a:spcAft>
                      </a:pPr>
                      <a:endParaRPr lang="en-US" sz="4000" dirty="0">
                        <a:latin typeface="Calibri" pitchFamily="34" charset="0"/>
                        <a:ea typeface="Calibri"/>
                        <a:cs typeface="Calibri" pitchFamily="34" charset="0"/>
                      </a:endParaRPr>
                    </a:p>
                    <a:p>
                      <a:pPr marL="0" marR="0" algn="ctr">
                        <a:lnSpc>
                          <a:spcPts val="1205"/>
                        </a:lnSpc>
                        <a:spcBef>
                          <a:spcPts val="0"/>
                        </a:spcBef>
                        <a:spcAft>
                          <a:spcPts val="0"/>
                        </a:spcAft>
                      </a:pPr>
                      <a:endParaRPr lang="en-US" sz="4000" dirty="0">
                        <a:latin typeface="Calibri" pitchFamily="34" charset="0"/>
                        <a:ea typeface="Calibri"/>
                        <a:cs typeface="Calibri" pitchFamily="34" charset="0"/>
                      </a:endParaRPr>
                    </a:p>
                    <a:p>
                      <a:pPr marL="0" marR="0" algn="ctr">
                        <a:lnSpc>
                          <a:spcPts val="1205"/>
                        </a:lnSpc>
                        <a:spcBef>
                          <a:spcPts val="0"/>
                        </a:spcBef>
                        <a:spcAft>
                          <a:spcPts val="0"/>
                        </a:spcAft>
                      </a:pPr>
                      <a:endParaRPr lang="en-US" sz="4000" dirty="0">
                        <a:latin typeface="Calibri" pitchFamily="34" charset="0"/>
                        <a:ea typeface="Calibri"/>
                        <a:cs typeface="Calibri" pitchFamily="34" charset="0"/>
                      </a:endParaRPr>
                    </a:p>
                    <a:p>
                      <a:pPr marL="0" marR="0" algn="ctr">
                        <a:lnSpc>
                          <a:spcPts val="1205"/>
                        </a:lnSpc>
                        <a:spcBef>
                          <a:spcPts val="0"/>
                        </a:spcBef>
                        <a:spcAft>
                          <a:spcPts val="0"/>
                        </a:spcAft>
                      </a:pPr>
                      <a:endParaRPr lang="en-US" sz="4000" dirty="0">
                        <a:latin typeface="Calibri" pitchFamily="34" charset="0"/>
                        <a:ea typeface="Calibri"/>
                        <a:cs typeface="Calibri" pitchFamily="34" charset="0"/>
                      </a:endParaRPr>
                    </a:p>
                    <a:p>
                      <a:pPr marL="0" marR="0" algn="ctr">
                        <a:lnSpc>
                          <a:spcPts val="1205"/>
                        </a:lnSpc>
                        <a:spcBef>
                          <a:spcPts val="0"/>
                        </a:spcBef>
                        <a:spcAft>
                          <a:spcPts val="0"/>
                        </a:spcAft>
                      </a:pPr>
                      <a:r>
                        <a:rPr lang="en-US" sz="4000" dirty="0">
                          <a:latin typeface="Calibri" pitchFamily="34" charset="0"/>
                          <a:ea typeface="Calibri"/>
                          <a:cs typeface="Calibri" pitchFamily="34" charset="0"/>
                        </a:rPr>
                        <a:t>Deception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4000" i="1" dirty="0">
                        <a:solidFill>
                          <a:srgbClr val="000000"/>
                        </a:solidFill>
                        <a:latin typeface="Calibri" pitchFamily="34" charset="0"/>
                        <a:ea typeface="Calibri"/>
                        <a:cs typeface="Calibri" pitchFamily="34" charset="0"/>
                      </a:endParaRPr>
                    </a:p>
                    <a:p>
                      <a:pPr marL="0" marR="0" algn="ctr">
                        <a:lnSpc>
                          <a:spcPts val="1205"/>
                        </a:lnSpc>
                        <a:spcBef>
                          <a:spcPts val="0"/>
                        </a:spcBef>
                        <a:spcAft>
                          <a:spcPts val="0"/>
                        </a:spcAft>
                      </a:pPr>
                      <a:endParaRPr lang="en-US" sz="4000" i="1" dirty="0">
                        <a:solidFill>
                          <a:srgbClr val="000000"/>
                        </a:solidFill>
                        <a:latin typeface="Calibri" pitchFamily="34" charset="0"/>
                        <a:ea typeface="Calibri"/>
                        <a:cs typeface="Calibri" pitchFamily="34" charset="0"/>
                      </a:endParaRPr>
                    </a:p>
                    <a:p>
                      <a:pPr marL="0" marR="0" algn="ctr">
                        <a:lnSpc>
                          <a:spcPts val="1205"/>
                        </a:lnSpc>
                        <a:spcBef>
                          <a:spcPts val="0"/>
                        </a:spcBef>
                        <a:spcAft>
                          <a:spcPts val="0"/>
                        </a:spcAft>
                      </a:pPr>
                      <a:endParaRPr lang="en-US" sz="4000" i="1" dirty="0">
                        <a:solidFill>
                          <a:srgbClr val="000000"/>
                        </a:solidFill>
                        <a:latin typeface="Calibri" pitchFamily="34" charset="0"/>
                        <a:ea typeface="Calibri"/>
                        <a:cs typeface="Calibri" pitchFamily="34" charset="0"/>
                      </a:endParaRPr>
                    </a:p>
                    <a:p>
                      <a:pPr marL="0" marR="0" algn="ctr">
                        <a:lnSpc>
                          <a:spcPts val="1205"/>
                        </a:lnSpc>
                        <a:spcBef>
                          <a:spcPts val="0"/>
                        </a:spcBef>
                        <a:spcAft>
                          <a:spcPts val="0"/>
                        </a:spcAft>
                      </a:pPr>
                      <a:endParaRPr lang="en-US" sz="4000" i="1" dirty="0">
                        <a:solidFill>
                          <a:srgbClr val="000000"/>
                        </a:solidFill>
                        <a:latin typeface="Calibri" pitchFamily="34" charset="0"/>
                        <a:ea typeface="Calibri"/>
                        <a:cs typeface="Calibri" pitchFamily="34" charset="0"/>
                      </a:endParaRPr>
                    </a:p>
                    <a:p>
                      <a:pPr marL="0" marR="0" algn="ctr">
                        <a:lnSpc>
                          <a:spcPts val="1205"/>
                        </a:lnSpc>
                        <a:spcBef>
                          <a:spcPts val="0"/>
                        </a:spcBef>
                        <a:spcAft>
                          <a:spcPts val="0"/>
                        </a:spcAft>
                      </a:pPr>
                      <a:endParaRPr lang="en-US" sz="4000" i="1" dirty="0">
                        <a:solidFill>
                          <a:srgbClr val="000000"/>
                        </a:solidFill>
                        <a:latin typeface="Calibri" pitchFamily="34" charset="0"/>
                        <a:ea typeface="Calibri"/>
                        <a:cs typeface="Calibri" pitchFamily="34" charset="0"/>
                      </a:endParaRPr>
                    </a:p>
                    <a:p>
                      <a:pPr marL="0" marR="0" algn="ctr">
                        <a:lnSpc>
                          <a:spcPts val="1205"/>
                        </a:lnSpc>
                        <a:spcBef>
                          <a:spcPts val="0"/>
                        </a:spcBef>
                        <a:spcAft>
                          <a:spcPts val="0"/>
                        </a:spcAft>
                      </a:pPr>
                      <a:endParaRPr lang="en-US" sz="4000" i="0" dirty="0">
                        <a:solidFill>
                          <a:srgbClr val="000000"/>
                        </a:solidFill>
                        <a:latin typeface="Calibri" pitchFamily="34" charset="0"/>
                        <a:ea typeface="Calibri"/>
                        <a:cs typeface="Calibri" pitchFamily="34" charset="0"/>
                      </a:endParaRPr>
                    </a:p>
                    <a:p>
                      <a:pPr marL="0" marR="0" algn="ctr">
                        <a:lnSpc>
                          <a:spcPts val="1205"/>
                        </a:lnSpc>
                        <a:spcBef>
                          <a:spcPts val="0"/>
                        </a:spcBef>
                        <a:spcAft>
                          <a:spcPts val="0"/>
                        </a:spcAft>
                      </a:pPr>
                      <a:endParaRPr lang="en-US" sz="4000" i="0" dirty="0">
                        <a:solidFill>
                          <a:srgbClr val="000000"/>
                        </a:solidFill>
                        <a:latin typeface="Calibri" pitchFamily="34" charset="0"/>
                        <a:ea typeface="Calibri"/>
                        <a:cs typeface="Calibri" pitchFamily="34" charset="0"/>
                      </a:endParaRPr>
                    </a:p>
                    <a:p>
                      <a:pPr marL="0" marR="0" algn="ctr">
                        <a:lnSpc>
                          <a:spcPts val="1205"/>
                        </a:lnSpc>
                        <a:spcBef>
                          <a:spcPts val="0"/>
                        </a:spcBef>
                        <a:spcAft>
                          <a:spcPts val="0"/>
                        </a:spcAft>
                      </a:pPr>
                      <a:endParaRPr lang="en-US" sz="4000" i="0" dirty="0">
                        <a:solidFill>
                          <a:srgbClr val="000000"/>
                        </a:solidFill>
                        <a:latin typeface="Calibri" pitchFamily="34" charset="0"/>
                        <a:ea typeface="Calibri"/>
                        <a:cs typeface="Calibri" pitchFamily="34" charset="0"/>
                      </a:endParaRPr>
                    </a:p>
                    <a:p>
                      <a:pPr marL="0" marR="0" algn="ctr">
                        <a:lnSpc>
                          <a:spcPts val="1205"/>
                        </a:lnSpc>
                        <a:spcBef>
                          <a:spcPts val="0"/>
                        </a:spcBef>
                        <a:spcAft>
                          <a:spcPts val="0"/>
                        </a:spcAft>
                      </a:pPr>
                      <a:endParaRPr lang="en-US" sz="4000" i="0" dirty="0">
                        <a:solidFill>
                          <a:srgbClr val="000000"/>
                        </a:solidFill>
                        <a:latin typeface="Calibri" pitchFamily="34" charset="0"/>
                        <a:ea typeface="Calibri"/>
                        <a:cs typeface="Calibri" pitchFamily="34" charset="0"/>
                      </a:endParaRPr>
                    </a:p>
                    <a:p>
                      <a:pPr marL="0" marR="0" algn="ctr">
                        <a:lnSpc>
                          <a:spcPts val="1205"/>
                        </a:lnSpc>
                        <a:spcBef>
                          <a:spcPts val="0"/>
                        </a:spcBef>
                        <a:spcAft>
                          <a:spcPts val="0"/>
                        </a:spcAft>
                      </a:pPr>
                      <a:r>
                        <a:rPr lang="en-US" sz="4000" i="0" dirty="0">
                          <a:solidFill>
                            <a:srgbClr val="000000"/>
                          </a:solidFill>
                          <a:latin typeface="Calibri" pitchFamily="34" charset="0"/>
                          <a:ea typeface="Calibri"/>
                          <a:cs typeface="Calibri" pitchFamily="34" charset="0"/>
                        </a:rPr>
                        <a:t>Waste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5" name="Text Box 5"/>
          <p:cNvSpPr txBox="1">
            <a:spLocks noChangeArrowheads="1"/>
          </p:cNvSpPr>
          <p:nvPr/>
        </p:nvSpPr>
        <p:spPr bwMode="auto">
          <a:xfrm>
            <a:off x="1066800" y="1295400"/>
            <a:ext cx="1600200" cy="269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a:ln>
                  <a:noFill/>
                </a:ln>
                <a:solidFill>
                  <a:srgbClr val="C00000"/>
                </a:solidFill>
                <a:effectLst/>
                <a:latin typeface="Calibri" pitchFamily="34" charset="0"/>
                <a:cs typeface="Arial" pitchFamily="34" charset="0"/>
              </a:rPr>
              <a:t>Urgent</a:t>
            </a:r>
            <a:endParaRPr kumimoji="0" lang="en-US" sz="4400" b="1" i="0" u="none" strike="noStrike" cap="none" normalizeH="0" baseline="0" dirty="0">
              <a:ln>
                <a:noFill/>
              </a:ln>
              <a:solidFill>
                <a:srgbClr val="C00000"/>
              </a:solidFill>
              <a:effectLst/>
              <a:latin typeface="Arial" pitchFamily="34" charset="0"/>
              <a:cs typeface="Arial" pitchFamily="34" charset="0"/>
            </a:endParaRPr>
          </a:p>
        </p:txBody>
      </p:sp>
      <p:sp>
        <p:nvSpPr>
          <p:cNvPr id="1028" name="Text Box 4"/>
          <p:cNvSpPr txBox="1">
            <a:spLocks noChangeArrowheads="1"/>
          </p:cNvSpPr>
          <p:nvPr/>
        </p:nvSpPr>
        <p:spPr bwMode="auto">
          <a:xfrm rot="16200000">
            <a:off x="-914399" y="5029199"/>
            <a:ext cx="2514600" cy="3810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a:ln>
                  <a:noFill/>
                </a:ln>
                <a:solidFill>
                  <a:srgbClr val="C00000"/>
                </a:solidFill>
                <a:effectLst/>
                <a:latin typeface="Calibri" pitchFamily="34" charset="0"/>
                <a:cs typeface="Arial" pitchFamily="34" charset="0"/>
              </a:rPr>
              <a:t>Not   Important</a:t>
            </a:r>
            <a:endParaRPr kumimoji="0" lang="en-US" sz="4400" b="1" i="0" u="none"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rroach\AppData\Local\Microsoft\Windows\Temporary Internet Files\Content.IE5\OM5TK6PI\MP900438570[1].jpg"/>
          <p:cNvPicPr>
            <a:picLocks noChangeAspect="1" noChangeArrowheads="1"/>
          </p:cNvPicPr>
          <p:nvPr/>
        </p:nvPicPr>
        <p:blipFill>
          <a:blip r:embed="rId3" cstate="print">
            <a:lum bright="70000" contrast="-70000"/>
          </a:blip>
          <a:srcRect/>
          <a:stretch>
            <a:fillRect/>
          </a:stretch>
        </p:blipFill>
        <p:spPr bwMode="auto">
          <a:xfrm>
            <a:off x="3566571" y="-13323"/>
            <a:ext cx="4595876" cy="6864396"/>
          </a:xfrm>
          <a:prstGeom prst="rect">
            <a:avLst/>
          </a:prstGeom>
          <a:ln>
            <a:noFill/>
          </a:ln>
          <a:effectLst>
            <a:softEdge rad="112500"/>
          </a:effectLst>
        </p:spPr>
      </p:pic>
      <p:sp>
        <p:nvSpPr>
          <p:cNvPr id="2" name="Title 1"/>
          <p:cNvSpPr>
            <a:spLocks noGrp="1"/>
          </p:cNvSpPr>
          <p:nvPr>
            <p:ph type="title"/>
          </p:nvPr>
        </p:nvSpPr>
        <p:spPr>
          <a:xfrm>
            <a:off x="457200" y="-152400"/>
            <a:ext cx="7239000" cy="1143000"/>
          </a:xfrm>
        </p:spPr>
        <p:txBody>
          <a:bodyPr/>
          <a:lstStyle/>
          <a:p>
            <a:r>
              <a:rPr lang="en-US" dirty="0"/>
              <a:t>Time management</a:t>
            </a:r>
          </a:p>
        </p:txBody>
      </p:sp>
      <p:pic>
        <p:nvPicPr>
          <p:cNvPr id="4" name="Picture 3" descr="186&amp;116 gorilla.eps"/>
          <p:cNvPicPr>
            <a:picLocks noChangeAspect="1"/>
          </p:cNvPicPr>
          <p:nvPr/>
        </p:nvPicPr>
        <p:blipFill>
          <a:blip r:embed="rId4" cstate="print">
            <a:duotone>
              <a:prstClr val="black"/>
              <a:srgbClr val="D9C3A5">
                <a:tint val="50000"/>
                <a:satMod val="180000"/>
              </a:srgbClr>
            </a:duotone>
          </a:blip>
          <a:stretch>
            <a:fillRect/>
          </a:stretch>
        </p:blipFill>
        <p:spPr>
          <a:xfrm>
            <a:off x="8384859" y="0"/>
            <a:ext cx="759141" cy="914400"/>
          </a:xfrm>
          <a:prstGeom prst="rect">
            <a:avLst/>
          </a:prstGeom>
        </p:spPr>
      </p:pic>
      <p:sp>
        <p:nvSpPr>
          <p:cNvPr id="1026" name="Oval 2"/>
          <p:cNvSpPr>
            <a:spLocks noChangeAspect="1" noChangeArrowheads="1"/>
          </p:cNvSpPr>
          <p:nvPr/>
        </p:nvSpPr>
        <p:spPr bwMode="auto">
          <a:xfrm>
            <a:off x="5175818" y="3044854"/>
            <a:ext cx="3810000" cy="3806219"/>
          </a:xfrm>
          <a:prstGeom prst="ellipse">
            <a:avLst/>
          </a:prstGeom>
          <a:solidFill>
            <a:srgbClr val="7BA0CD"/>
          </a:solidFill>
          <a:ln w="76200">
            <a:solidFill>
              <a:srgbClr val="D3DFEE"/>
            </a:solidFill>
            <a:round/>
            <a:headEnd/>
            <a:tailEnd/>
          </a:ln>
        </p:spPr>
        <p:txBody>
          <a:bodyPr vert="horz" wrap="square" lIns="9144" tIns="9144" rIns="9144" bIns="9144"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a:ln>
                  <a:noFill/>
                </a:ln>
                <a:solidFill>
                  <a:srgbClr val="000000"/>
                </a:solidFill>
                <a:effectLst/>
                <a:latin typeface="Myriad Pro" charset="0"/>
                <a:cs typeface="Arial" pitchFamily="34" charset="0"/>
              </a:rPr>
              <a:t>   These tasks  </a:t>
            </a:r>
            <a:br>
              <a:rPr kumimoji="0" lang="en-US" sz="2400" b="0" i="1" u="none" strike="noStrike" cap="none" normalizeH="0" baseline="0" dirty="0">
                <a:ln>
                  <a:noFill/>
                </a:ln>
                <a:solidFill>
                  <a:srgbClr val="000000"/>
                </a:solidFill>
                <a:effectLst/>
                <a:latin typeface="Myriad Pro" charset="0"/>
                <a:cs typeface="Arial" pitchFamily="34" charset="0"/>
              </a:rPr>
            </a:br>
            <a:r>
              <a:rPr kumimoji="0" lang="en-US" sz="2400" b="0" i="1" u="none" strike="noStrike" cap="none" normalizeH="0" baseline="0" dirty="0">
                <a:ln>
                  <a:noFill/>
                </a:ln>
                <a:solidFill>
                  <a:srgbClr val="000000"/>
                </a:solidFill>
                <a:effectLst/>
                <a:latin typeface="Myriad Pro" charset="0"/>
                <a:cs typeface="Arial" pitchFamily="34" charset="0"/>
              </a:rPr>
              <a:t>   usually get our </a:t>
            </a:r>
            <a:br>
              <a:rPr kumimoji="0" lang="en-US" sz="2400" b="0" i="1" u="none" strike="noStrike" cap="none" normalizeH="0" baseline="0" dirty="0">
                <a:ln>
                  <a:noFill/>
                </a:ln>
                <a:solidFill>
                  <a:srgbClr val="000000"/>
                </a:solidFill>
                <a:effectLst/>
                <a:latin typeface="Myriad Pro" charset="0"/>
                <a:cs typeface="Arial" pitchFamily="34" charset="0"/>
              </a:rPr>
            </a:br>
            <a:r>
              <a:rPr kumimoji="0" lang="en-US" sz="2400" b="0" i="1" u="none" strike="noStrike" cap="none" normalizeH="0" baseline="0" dirty="0">
                <a:ln>
                  <a:noFill/>
                </a:ln>
                <a:solidFill>
                  <a:srgbClr val="000000"/>
                </a:solidFill>
                <a:effectLst/>
                <a:latin typeface="Myriad Pro" charset="0"/>
                <a:cs typeface="Arial" pitchFamily="34" charset="0"/>
              </a:rPr>
              <a:t>   attention – but if </a:t>
            </a:r>
            <a:br>
              <a:rPr kumimoji="0" lang="en-US" sz="2400" b="0" i="1" u="none" strike="noStrike" cap="none" normalizeH="0" baseline="0" dirty="0">
                <a:ln>
                  <a:noFill/>
                </a:ln>
                <a:solidFill>
                  <a:srgbClr val="000000"/>
                </a:solidFill>
                <a:effectLst/>
                <a:latin typeface="Myriad Pro" charset="0"/>
                <a:cs typeface="Arial" pitchFamily="34" charset="0"/>
              </a:rPr>
            </a:br>
            <a:r>
              <a:rPr kumimoji="0" lang="en-US" sz="2400" b="0" i="1" u="none" strike="noStrike" cap="none" normalizeH="0" baseline="0" dirty="0">
                <a:ln>
                  <a:noFill/>
                </a:ln>
                <a:solidFill>
                  <a:srgbClr val="000000"/>
                </a:solidFill>
                <a:effectLst/>
                <a:latin typeface="Myriad Pro" charset="0"/>
                <a:cs typeface="Arial" pitchFamily="34" charset="0"/>
              </a:rPr>
              <a:t>   most of your day </a:t>
            </a:r>
            <a:br>
              <a:rPr kumimoji="0" lang="en-US" sz="2400" b="0" i="1" u="none" strike="noStrike" cap="none" normalizeH="0" baseline="0" dirty="0">
                <a:ln>
                  <a:noFill/>
                </a:ln>
                <a:solidFill>
                  <a:srgbClr val="000000"/>
                </a:solidFill>
                <a:effectLst/>
                <a:latin typeface="Myriad Pro" charset="0"/>
                <a:cs typeface="Arial" pitchFamily="34" charset="0"/>
              </a:rPr>
            </a:br>
            <a:r>
              <a:rPr kumimoji="0" lang="en-US" sz="2400" b="0" i="1" u="none" strike="noStrike" cap="none" normalizeH="0" baseline="0" dirty="0">
                <a:ln>
                  <a:noFill/>
                </a:ln>
                <a:solidFill>
                  <a:srgbClr val="000000"/>
                </a:solidFill>
                <a:effectLst/>
                <a:latin typeface="Myriad Pro" charset="0"/>
                <a:cs typeface="Arial" pitchFamily="34" charset="0"/>
              </a:rPr>
              <a:t>   is spent here, it </a:t>
            </a:r>
            <a:br>
              <a:rPr kumimoji="0" lang="en-US" sz="2400" b="0" i="1" u="none" strike="noStrike" cap="none" normalizeH="0" baseline="0" dirty="0">
                <a:ln>
                  <a:noFill/>
                </a:ln>
                <a:solidFill>
                  <a:srgbClr val="000000"/>
                </a:solidFill>
                <a:effectLst/>
                <a:latin typeface="Myriad Pro" charset="0"/>
                <a:cs typeface="Arial" pitchFamily="34" charset="0"/>
              </a:rPr>
            </a:br>
            <a:r>
              <a:rPr kumimoji="0" lang="en-US" sz="2400" b="0" i="1" u="none" strike="noStrike" cap="none" normalizeH="0" baseline="0" dirty="0">
                <a:ln>
                  <a:noFill/>
                </a:ln>
                <a:solidFill>
                  <a:srgbClr val="000000"/>
                </a:solidFill>
                <a:effectLst/>
                <a:latin typeface="Myriad Pro" charset="0"/>
                <a:cs typeface="Arial" pitchFamily="34" charset="0"/>
              </a:rPr>
              <a:t>   can be stressful!</a:t>
            </a:r>
            <a:endParaRPr kumimoji="0" lang="en-US" sz="4800" b="0" i="0" u="none" strike="noStrike" cap="none" normalizeH="0" baseline="0" dirty="0">
              <a:ln>
                <a:noFill/>
              </a:ln>
              <a:solidFill>
                <a:schemeClr val="tx1"/>
              </a:solidFill>
              <a:effectLst/>
              <a:latin typeface="Arial" pitchFamily="34" charset="0"/>
              <a:cs typeface="Arial" pitchFamily="34" charset="0"/>
            </a:endParaRPr>
          </a:p>
        </p:txBody>
      </p:sp>
      <p:sp>
        <p:nvSpPr>
          <p:cNvPr id="1027" name="Text Box 3"/>
          <p:cNvSpPr txBox="1">
            <a:spLocks noChangeArrowheads="1"/>
          </p:cNvSpPr>
          <p:nvPr/>
        </p:nvSpPr>
        <p:spPr bwMode="auto">
          <a:xfrm rot="16200000">
            <a:off x="-2" y="2362202"/>
            <a:ext cx="1752602" cy="5333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a:ln>
                  <a:noFill/>
                </a:ln>
                <a:solidFill>
                  <a:schemeClr val="tx1"/>
                </a:solidFill>
                <a:effectLst/>
                <a:latin typeface="Calibri" pitchFamily="34" charset="0"/>
                <a:cs typeface="Arial" pitchFamily="34" charset="0"/>
              </a:rPr>
              <a:t>Important</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15" name="Text Box 5"/>
          <p:cNvSpPr txBox="1">
            <a:spLocks noChangeArrowheads="1"/>
          </p:cNvSpPr>
          <p:nvPr/>
        </p:nvSpPr>
        <p:spPr bwMode="auto">
          <a:xfrm>
            <a:off x="1219200" y="1143000"/>
            <a:ext cx="1524000" cy="574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a:ln>
                  <a:noFill/>
                </a:ln>
                <a:solidFill>
                  <a:schemeClr val="tx1"/>
                </a:solidFill>
                <a:effectLst/>
                <a:latin typeface="Calibri" pitchFamily="34" charset="0"/>
                <a:cs typeface="Arial" pitchFamily="34" charset="0"/>
              </a:rPr>
              <a:t>Urgent</a:t>
            </a:r>
            <a:endParaRPr kumimoji="0" lang="en-US" sz="4400" b="0" i="0" u="none" strike="noStrike" cap="none" normalizeH="0" baseline="0" dirty="0">
              <a:ln>
                <a:noFill/>
              </a:ln>
              <a:solidFill>
                <a:schemeClr val="tx1"/>
              </a:solidFill>
              <a:effectLst/>
              <a:latin typeface="Arial" pitchFamily="34" charset="0"/>
              <a:cs typeface="Arial" pitchFamily="34" charset="0"/>
            </a:endParaRPr>
          </a:p>
        </p:txBody>
      </p:sp>
      <p:sp>
        <p:nvSpPr>
          <p:cNvPr id="14" name="Rectangle 13"/>
          <p:cNvSpPr/>
          <p:nvPr/>
        </p:nvSpPr>
        <p:spPr>
          <a:xfrm>
            <a:off x="1219200" y="1752600"/>
            <a:ext cx="5105400" cy="1785104"/>
          </a:xfrm>
          <a:prstGeom prst="rect">
            <a:avLst/>
          </a:prstGeom>
          <a:ln>
            <a:solidFill>
              <a:schemeClr val="tx1"/>
            </a:solidFill>
          </a:ln>
        </p:spPr>
        <p:txBody>
          <a:bodyPr wrap="square">
            <a:spAutoFit/>
          </a:bodyPr>
          <a:lstStyle/>
          <a:p>
            <a:pPr>
              <a:lnSpc>
                <a:spcPts val="1205"/>
              </a:lnSpc>
            </a:pPr>
            <a:endParaRPr lang="en-US" sz="2000" i="1" dirty="0">
              <a:solidFill>
                <a:srgbClr val="000000"/>
              </a:solidFill>
              <a:latin typeface="Franklin Gothic Book" pitchFamily="34" charset="0"/>
              <a:ea typeface="Calibri"/>
              <a:cs typeface="Myriad Pro Cond"/>
            </a:endParaRPr>
          </a:p>
          <a:p>
            <a:pPr>
              <a:lnSpc>
                <a:spcPts val="1205"/>
              </a:lnSpc>
            </a:pPr>
            <a:r>
              <a:rPr lang="en-US" sz="2800" i="1" dirty="0">
                <a:solidFill>
                  <a:srgbClr val="000000"/>
                </a:solidFill>
                <a:latin typeface="Franklin Gothic Book" pitchFamily="34" charset="0"/>
                <a:ea typeface="Calibri"/>
                <a:cs typeface="Myriad Pro Cond"/>
              </a:rPr>
              <a:t>• a crisis or pressing </a:t>
            </a:r>
            <a:br>
              <a:rPr lang="en-US" sz="2800" i="1" dirty="0">
                <a:solidFill>
                  <a:srgbClr val="000000"/>
                </a:solidFill>
                <a:latin typeface="Franklin Gothic Book" pitchFamily="34" charset="0"/>
                <a:ea typeface="Calibri"/>
                <a:cs typeface="Myriad Pro Cond"/>
              </a:rPr>
            </a:br>
            <a:br>
              <a:rPr lang="en-US" sz="2800" i="1" dirty="0">
                <a:solidFill>
                  <a:srgbClr val="000000"/>
                </a:solidFill>
                <a:latin typeface="Franklin Gothic Book" pitchFamily="34" charset="0"/>
                <a:ea typeface="Calibri"/>
                <a:cs typeface="Myriad Pro Cond"/>
              </a:rPr>
            </a:br>
            <a:r>
              <a:rPr lang="en-US" sz="2800" i="1" dirty="0">
                <a:solidFill>
                  <a:srgbClr val="000000"/>
                </a:solidFill>
                <a:latin typeface="Franklin Gothic Book" pitchFamily="34" charset="0"/>
                <a:ea typeface="Calibri"/>
                <a:cs typeface="Myriad Pro Cond"/>
              </a:rPr>
              <a:t>   problem</a:t>
            </a:r>
            <a:endParaRPr lang="en-US" sz="4000" dirty="0">
              <a:latin typeface="Franklin Gothic Book" pitchFamily="34" charset="0"/>
              <a:ea typeface="Calibri"/>
              <a:cs typeface="Times New Roman"/>
            </a:endParaRPr>
          </a:p>
          <a:p>
            <a:pPr>
              <a:lnSpc>
                <a:spcPts val="1205"/>
              </a:lnSpc>
            </a:pPr>
            <a:br>
              <a:rPr lang="en-US" sz="2800" i="1" dirty="0">
                <a:solidFill>
                  <a:srgbClr val="000000"/>
                </a:solidFill>
                <a:latin typeface="Franklin Gothic Book" pitchFamily="34" charset="0"/>
                <a:ea typeface="Calibri"/>
                <a:cs typeface="Myriad Pro Cond"/>
              </a:rPr>
            </a:br>
            <a:r>
              <a:rPr lang="en-US" sz="2800" i="1" dirty="0">
                <a:solidFill>
                  <a:srgbClr val="000000"/>
                </a:solidFill>
                <a:latin typeface="Franklin Gothic Book" pitchFamily="34" charset="0"/>
                <a:ea typeface="Calibri"/>
                <a:cs typeface="Myriad Pro Cond"/>
              </a:rPr>
              <a:t>    (e.g., overflowing toilet)</a:t>
            </a:r>
            <a:endParaRPr lang="en-US" sz="4000" dirty="0">
              <a:latin typeface="Franklin Gothic Book" pitchFamily="34" charset="0"/>
              <a:ea typeface="Calibri"/>
              <a:cs typeface="Times New Roman"/>
            </a:endParaRPr>
          </a:p>
          <a:p>
            <a:pPr>
              <a:lnSpc>
                <a:spcPts val="1205"/>
              </a:lnSpc>
            </a:pPr>
            <a:endParaRPr lang="en-US" sz="2000" i="1" dirty="0">
              <a:solidFill>
                <a:srgbClr val="000000"/>
              </a:solidFill>
              <a:latin typeface="Franklin Gothic Book" pitchFamily="34" charset="0"/>
              <a:ea typeface="Calibri"/>
              <a:cs typeface="Myriad Pro Cond"/>
            </a:endParaRPr>
          </a:p>
          <a:p>
            <a:pPr>
              <a:lnSpc>
                <a:spcPts val="1205"/>
              </a:lnSpc>
            </a:pPr>
            <a:endParaRPr lang="en-US" sz="2000" i="1" dirty="0">
              <a:solidFill>
                <a:srgbClr val="000000"/>
              </a:solidFill>
              <a:latin typeface="Franklin Gothic Book" pitchFamily="34" charset="0"/>
              <a:ea typeface="Calibri"/>
              <a:cs typeface="Myriad Pro Cond"/>
            </a:endParaRPr>
          </a:p>
          <a:p>
            <a:pPr>
              <a:lnSpc>
                <a:spcPts val="1205"/>
              </a:lnSpc>
            </a:pPr>
            <a:r>
              <a:rPr lang="en-US" sz="2800" i="1" dirty="0">
                <a:solidFill>
                  <a:srgbClr val="000000"/>
                </a:solidFill>
                <a:latin typeface="Franklin Gothic Book" pitchFamily="34" charset="0"/>
                <a:ea typeface="Calibri"/>
                <a:cs typeface="Myriad Pro Cond"/>
              </a:rPr>
              <a:t>• impending deadline</a:t>
            </a:r>
            <a:endParaRPr lang="en-US" sz="4000" dirty="0">
              <a:latin typeface="Franklin Gothic Book" pitchFamily="34" charset="0"/>
              <a:ea typeface="Calibri"/>
              <a:cs typeface="Times New Roman"/>
            </a:endParaRPr>
          </a:p>
          <a:p>
            <a:pPr>
              <a:lnSpc>
                <a:spcPts val="1205"/>
              </a:lnSpc>
            </a:pPr>
            <a:br>
              <a:rPr lang="en-US" sz="2800" i="1" dirty="0">
                <a:solidFill>
                  <a:srgbClr val="000000"/>
                </a:solidFill>
                <a:latin typeface="Franklin Gothic Book" pitchFamily="34" charset="0"/>
                <a:ea typeface="Calibri"/>
                <a:cs typeface="Myriad Pro Cond"/>
              </a:rPr>
            </a:br>
            <a:r>
              <a:rPr lang="en-US" sz="2800" i="1" dirty="0">
                <a:solidFill>
                  <a:srgbClr val="000000"/>
                </a:solidFill>
                <a:latin typeface="Franklin Gothic Book" pitchFamily="34" charset="0"/>
                <a:ea typeface="Calibri"/>
                <a:cs typeface="Myriad Pro Cond"/>
              </a:rPr>
              <a:t>   (e.g., test tomorrow)</a:t>
            </a:r>
            <a:endParaRPr lang="en-US" sz="4000" dirty="0">
              <a:latin typeface="Franklin Gothic Book" pitchFamily="34" charset="0"/>
              <a:ea typeface="Calibri"/>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rroach\AppData\Local\Microsoft\Windows\Temporary Internet Files\Content.IE5\OM5TK6PI\MP900438570[1].jpg"/>
          <p:cNvPicPr>
            <a:picLocks noChangeAspect="1" noChangeArrowheads="1"/>
          </p:cNvPicPr>
          <p:nvPr/>
        </p:nvPicPr>
        <p:blipFill>
          <a:blip r:embed="rId3" cstate="print">
            <a:lum bright="70000" contrast="-70000"/>
          </a:blip>
          <a:srcRect/>
          <a:stretch>
            <a:fillRect/>
          </a:stretch>
        </p:blipFill>
        <p:spPr bwMode="auto">
          <a:xfrm>
            <a:off x="3657600" y="0"/>
            <a:ext cx="4595876" cy="6864396"/>
          </a:xfrm>
          <a:prstGeom prst="rect">
            <a:avLst/>
          </a:prstGeom>
          <a:ln>
            <a:noFill/>
          </a:ln>
          <a:effectLst>
            <a:softEdge rad="112500"/>
          </a:effectLst>
        </p:spPr>
      </p:pic>
      <p:sp>
        <p:nvSpPr>
          <p:cNvPr id="2" name="Title 1"/>
          <p:cNvSpPr>
            <a:spLocks noGrp="1"/>
          </p:cNvSpPr>
          <p:nvPr>
            <p:ph type="title"/>
          </p:nvPr>
        </p:nvSpPr>
        <p:spPr>
          <a:xfrm>
            <a:off x="457200" y="-152400"/>
            <a:ext cx="7239000" cy="1143000"/>
          </a:xfrm>
        </p:spPr>
        <p:txBody>
          <a:bodyPr/>
          <a:lstStyle/>
          <a:p>
            <a:r>
              <a:rPr lang="en-US" dirty="0"/>
              <a:t>Time management</a:t>
            </a:r>
          </a:p>
        </p:txBody>
      </p:sp>
      <p:pic>
        <p:nvPicPr>
          <p:cNvPr id="4" name="Picture 3" descr="186&amp;116 gorilla.eps"/>
          <p:cNvPicPr>
            <a:picLocks noChangeAspect="1"/>
          </p:cNvPicPr>
          <p:nvPr/>
        </p:nvPicPr>
        <p:blipFill>
          <a:blip r:embed="rId4" cstate="print">
            <a:duotone>
              <a:prstClr val="black"/>
              <a:srgbClr val="D9C3A5">
                <a:tint val="50000"/>
                <a:satMod val="180000"/>
              </a:srgbClr>
            </a:duotone>
          </a:blip>
          <a:stretch>
            <a:fillRect/>
          </a:stretch>
        </p:blipFill>
        <p:spPr>
          <a:xfrm>
            <a:off x="8384859" y="0"/>
            <a:ext cx="759141" cy="914400"/>
          </a:xfrm>
          <a:prstGeom prst="rect">
            <a:avLst/>
          </a:prstGeom>
        </p:spPr>
      </p:pic>
      <p:sp>
        <p:nvSpPr>
          <p:cNvPr id="1026" name="Oval 2"/>
          <p:cNvSpPr>
            <a:spLocks noChangeAspect="1" noChangeArrowheads="1"/>
          </p:cNvSpPr>
          <p:nvPr/>
        </p:nvSpPr>
        <p:spPr bwMode="auto">
          <a:xfrm>
            <a:off x="4463876" y="212927"/>
            <a:ext cx="4527725" cy="4267200"/>
          </a:xfrm>
          <a:prstGeom prst="ellipse">
            <a:avLst/>
          </a:prstGeom>
          <a:solidFill>
            <a:srgbClr val="7BA0CD"/>
          </a:solidFill>
          <a:ln w="76200">
            <a:solidFill>
              <a:srgbClr val="D3DFEE"/>
            </a:solidFill>
            <a:round/>
            <a:headEnd/>
            <a:tailEnd/>
          </a:ln>
        </p:spPr>
        <p:txBody>
          <a:bodyPr vert="horz" wrap="square" lIns="9144" tIns="9144" rIns="9144" bIns="9144" numCol="1" anchor="ctr" anchorCtr="0" compatLnSpc="1">
            <a:prstTxWarp prst="textNoShape">
              <a:avLst/>
            </a:prstTxWarp>
          </a:bodyPr>
          <a:lstStyle/>
          <a:p>
            <a:pPr lvl="0" fontAlgn="base">
              <a:spcBef>
                <a:spcPct val="0"/>
              </a:spcBef>
              <a:spcAft>
                <a:spcPct val="0"/>
              </a:spcAft>
            </a:pPr>
            <a:r>
              <a:rPr lang="en-US" sz="2400" i="1" dirty="0">
                <a:solidFill>
                  <a:srgbClr val="000000"/>
                </a:solidFill>
                <a:latin typeface="Myriad Pro" charset="0"/>
                <a:cs typeface="Arial" pitchFamily="34" charset="0"/>
              </a:rPr>
              <a:t>These tasks are time-sensitive, but don’t matter that much to you.</a:t>
            </a:r>
            <a:endParaRPr lang="en-US" sz="1200" i="1" dirty="0">
              <a:solidFill>
                <a:srgbClr val="000000"/>
              </a:solidFill>
              <a:latin typeface="Myriad Pro" charset="0"/>
              <a:cs typeface="Arial" pitchFamily="34" charset="0"/>
            </a:endParaRPr>
          </a:p>
          <a:p>
            <a:pPr lvl="0" fontAlgn="base">
              <a:spcBef>
                <a:spcPct val="0"/>
              </a:spcBef>
              <a:spcAft>
                <a:spcPct val="0"/>
              </a:spcAft>
            </a:pPr>
            <a:endParaRPr lang="en-US" sz="1400" dirty="0">
              <a:solidFill>
                <a:srgbClr val="000000"/>
              </a:solidFill>
              <a:latin typeface="Myriad Pro" charset="0"/>
              <a:cs typeface="Arial" pitchFamily="34" charset="0"/>
            </a:endParaRPr>
          </a:p>
          <a:p>
            <a:pPr lvl="0" fontAlgn="base">
              <a:spcBef>
                <a:spcPct val="0"/>
              </a:spcBef>
              <a:spcAft>
                <a:spcPct val="0"/>
              </a:spcAft>
            </a:pPr>
            <a:r>
              <a:rPr lang="en-US" sz="2400" i="1" dirty="0">
                <a:solidFill>
                  <a:srgbClr val="000000"/>
                </a:solidFill>
                <a:latin typeface="Myriad Pro" charset="0"/>
                <a:cs typeface="Arial" pitchFamily="34" charset="0"/>
              </a:rPr>
              <a:t>If you find you’re not getting enough done, you may be spending</a:t>
            </a:r>
            <a:r>
              <a:rPr lang="en-US" sz="2400" dirty="0">
                <a:solidFill>
                  <a:srgbClr val="000000"/>
                </a:solidFill>
                <a:latin typeface="Myriad Pro" charset="0"/>
                <a:cs typeface="Arial" pitchFamily="34" charset="0"/>
              </a:rPr>
              <a:t> </a:t>
            </a:r>
            <a:r>
              <a:rPr lang="en-US" sz="2400" i="1" dirty="0">
                <a:solidFill>
                  <a:srgbClr val="000000"/>
                </a:solidFill>
                <a:latin typeface="Myriad Pro" charset="0"/>
                <a:cs typeface="Arial" pitchFamily="34" charset="0"/>
              </a:rPr>
              <a:t>too much time here.</a:t>
            </a:r>
            <a:endParaRPr lang="en-US" sz="2800" dirty="0">
              <a:latin typeface="Arial" pitchFamily="34" charset="0"/>
              <a:cs typeface="Arial" pitchFamily="34" charset="0"/>
            </a:endParaRPr>
          </a:p>
        </p:txBody>
      </p:sp>
      <p:sp>
        <p:nvSpPr>
          <p:cNvPr id="1027" name="Text Box 3"/>
          <p:cNvSpPr txBox="1">
            <a:spLocks noChangeArrowheads="1"/>
          </p:cNvSpPr>
          <p:nvPr/>
        </p:nvSpPr>
        <p:spPr bwMode="auto">
          <a:xfrm rot="16200000">
            <a:off x="-419101" y="4914901"/>
            <a:ext cx="2438400" cy="5333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a:ln>
                  <a:noFill/>
                </a:ln>
                <a:solidFill>
                  <a:schemeClr val="tx1"/>
                </a:solidFill>
                <a:effectLst/>
                <a:latin typeface="Calibri" pitchFamily="34" charset="0"/>
                <a:cs typeface="Arial" pitchFamily="34" charset="0"/>
              </a:rPr>
              <a:t>Not  Important</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15" name="Text Box 5"/>
          <p:cNvSpPr txBox="1">
            <a:spLocks noChangeArrowheads="1"/>
          </p:cNvSpPr>
          <p:nvPr/>
        </p:nvSpPr>
        <p:spPr bwMode="auto">
          <a:xfrm>
            <a:off x="1143000" y="3048000"/>
            <a:ext cx="1524000" cy="574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a:ln>
                  <a:noFill/>
                </a:ln>
                <a:solidFill>
                  <a:schemeClr val="tx1"/>
                </a:solidFill>
                <a:effectLst/>
                <a:latin typeface="Calibri" pitchFamily="34" charset="0"/>
                <a:cs typeface="Arial" pitchFamily="34" charset="0"/>
              </a:rPr>
              <a:t>Urgent</a:t>
            </a:r>
            <a:endParaRPr kumimoji="0" lang="en-US" sz="4400" b="0" i="0" u="none" strike="noStrike" cap="none" normalizeH="0" baseline="0" dirty="0">
              <a:ln>
                <a:noFill/>
              </a:ln>
              <a:solidFill>
                <a:schemeClr val="tx1"/>
              </a:solidFill>
              <a:effectLst/>
              <a:latin typeface="Arial" pitchFamily="34" charset="0"/>
              <a:cs typeface="Arial" pitchFamily="34" charset="0"/>
            </a:endParaRPr>
          </a:p>
        </p:txBody>
      </p:sp>
      <p:sp>
        <p:nvSpPr>
          <p:cNvPr id="14" name="Rectangle 13"/>
          <p:cNvSpPr/>
          <p:nvPr/>
        </p:nvSpPr>
        <p:spPr>
          <a:xfrm>
            <a:off x="1143000" y="3962400"/>
            <a:ext cx="5105400" cy="2400657"/>
          </a:xfrm>
          <a:prstGeom prst="rect">
            <a:avLst/>
          </a:prstGeom>
          <a:ln>
            <a:solidFill>
              <a:schemeClr val="tx1"/>
            </a:solidFill>
          </a:ln>
        </p:spPr>
        <p:txBody>
          <a:bodyPr wrap="square">
            <a:spAutoFit/>
          </a:bodyPr>
          <a:lstStyle/>
          <a:p>
            <a:pPr>
              <a:lnSpc>
                <a:spcPts val="1205"/>
              </a:lnSpc>
            </a:pPr>
            <a:endParaRPr lang="en-US" sz="1600" dirty="0">
              <a:latin typeface="Myriad Pro"/>
              <a:ea typeface="Calibri"/>
              <a:cs typeface="Times New Roman"/>
            </a:endParaRPr>
          </a:p>
          <a:p>
            <a:pPr>
              <a:lnSpc>
                <a:spcPts val="1205"/>
              </a:lnSpc>
            </a:pPr>
            <a:r>
              <a:rPr lang="en-US" sz="3200" i="1" dirty="0">
                <a:solidFill>
                  <a:srgbClr val="000000"/>
                </a:solidFill>
                <a:latin typeface="Franklin Gothic Book" pitchFamily="34" charset="0"/>
                <a:cs typeface="Myriad Pro Cond"/>
              </a:rPr>
              <a:t>• most interruptions</a:t>
            </a:r>
            <a:br>
              <a:rPr lang="en-US" sz="3200" i="1" dirty="0">
                <a:solidFill>
                  <a:srgbClr val="000000"/>
                </a:solidFill>
                <a:latin typeface="Franklin Gothic Book" pitchFamily="34" charset="0"/>
                <a:cs typeface="Myriad Pro Cond"/>
              </a:rPr>
            </a:br>
            <a:endParaRPr lang="en-US" sz="3200" i="1" dirty="0">
              <a:solidFill>
                <a:srgbClr val="000000"/>
              </a:solidFill>
              <a:latin typeface="Franklin Gothic Book" pitchFamily="34" charset="0"/>
              <a:cs typeface="Myriad Pro Cond"/>
            </a:endParaRPr>
          </a:p>
          <a:p>
            <a:pPr>
              <a:lnSpc>
                <a:spcPts val="1205"/>
              </a:lnSpc>
            </a:pPr>
            <a:r>
              <a:rPr lang="en-US" sz="3200" i="1" dirty="0">
                <a:solidFill>
                  <a:srgbClr val="000000"/>
                </a:solidFill>
                <a:latin typeface="Franklin Gothic Book" pitchFamily="34" charset="0"/>
                <a:cs typeface="Times New Roman"/>
              </a:rPr>
              <a:t>   </a:t>
            </a:r>
          </a:p>
          <a:p>
            <a:pPr>
              <a:lnSpc>
                <a:spcPts val="1205"/>
              </a:lnSpc>
            </a:pPr>
            <a:r>
              <a:rPr lang="en-US" sz="3200" i="1" dirty="0">
                <a:solidFill>
                  <a:srgbClr val="000000"/>
                </a:solidFill>
                <a:latin typeface="Franklin Gothic Book" pitchFamily="34" charset="0"/>
                <a:cs typeface="Times New Roman"/>
              </a:rPr>
              <a:t>  </a:t>
            </a:r>
            <a:r>
              <a:rPr lang="en-US" sz="3200" dirty="0">
                <a:latin typeface="Franklin Gothic Book" pitchFamily="34" charset="0"/>
                <a:cs typeface="Times New Roman"/>
              </a:rPr>
              <a:t> </a:t>
            </a:r>
            <a:r>
              <a:rPr lang="en-US" sz="3200" i="1" dirty="0">
                <a:solidFill>
                  <a:srgbClr val="000000"/>
                </a:solidFill>
                <a:latin typeface="Franklin Gothic Book" pitchFamily="34" charset="0"/>
                <a:ea typeface="Calibri"/>
                <a:cs typeface="Myriad Pro Cond"/>
              </a:rPr>
              <a:t>(e.g., phone calls)</a:t>
            </a:r>
            <a:endParaRPr lang="en-US" sz="3200" dirty="0">
              <a:latin typeface="Franklin Gothic Book" pitchFamily="34" charset="0"/>
              <a:ea typeface="Calibri"/>
              <a:cs typeface="Times New Roman"/>
            </a:endParaRPr>
          </a:p>
          <a:p>
            <a:pPr>
              <a:lnSpc>
                <a:spcPts val="1205"/>
              </a:lnSpc>
            </a:pPr>
            <a:endParaRPr lang="en-US" sz="3200" i="1" dirty="0">
              <a:solidFill>
                <a:srgbClr val="000000"/>
              </a:solidFill>
              <a:latin typeface="Franklin Gothic Book" pitchFamily="34" charset="0"/>
              <a:ea typeface="Calibri"/>
              <a:cs typeface="Myriad Pro Cond"/>
            </a:endParaRPr>
          </a:p>
          <a:p>
            <a:pPr>
              <a:lnSpc>
                <a:spcPts val="1205"/>
              </a:lnSpc>
            </a:pPr>
            <a:endParaRPr lang="en-US" sz="3200" i="1" dirty="0">
              <a:solidFill>
                <a:srgbClr val="000000"/>
              </a:solidFill>
              <a:latin typeface="Franklin Gothic Book" pitchFamily="34" charset="0"/>
              <a:ea typeface="Calibri"/>
              <a:cs typeface="Myriad Pro Cond"/>
            </a:endParaRPr>
          </a:p>
          <a:p>
            <a:pPr>
              <a:lnSpc>
                <a:spcPts val="1205"/>
              </a:lnSpc>
            </a:pPr>
            <a:endParaRPr lang="en-US" sz="3200" i="1" dirty="0">
              <a:solidFill>
                <a:srgbClr val="000000"/>
              </a:solidFill>
              <a:latin typeface="Franklin Gothic Book" pitchFamily="34" charset="0"/>
              <a:ea typeface="Calibri"/>
              <a:cs typeface="Myriad Pro Cond"/>
            </a:endParaRPr>
          </a:p>
          <a:p>
            <a:pPr>
              <a:lnSpc>
                <a:spcPts val="1205"/>
              </a:lnSpc>
            </a:pPr>
            <a:r>
              <a:rPr lang="en-US" sz="3200" i="1" dirty="0">
                <a:solidFill>
                  <a:srgbClr val="000000"/>
                </a:solidFill>
                <a:latin typeface="Franklin Gothic Book" pitchFamily="34" charset="0"/>
                <a:ea typeface="Calibri"/>
                <a:cs typeface="Myriad Pro Cond"/>
              </a:rPr>
              <a:t>• many popular activities</a:t>
            </a:r>
            <a:endParaRPr lang="en-US" sz="3200" dirty="0">
              <a:latin typeface="Franklin Gothic Book" pitchFamily="34" charset="0"/>
              <a:ea typeface="Calibri"/>
              <a:cs typeface="Times New Roman"/>
            </a:endParaRPr>
          </a:p>
          <a:p>
            <a:pPr>
              <a:lnSpc>
                <a:spcPts val="1205"/>
              </a:lnSpc>
            </a:pPr>
            <a:r>
              <a:rPr lang="en-US" sz="3200" i="1" dirty="0">
                <a:solidFill>
                  <a:srgbClr val="000000"/>
                </a:solidFill>
                <a:latin typeface="Franklin Gothic Book" pitchFamily="34" charset="0"/>
                <a:ea typeface="Calibri"/>
                <a:cs typeface="Myriad Pro Cond"/>
              </a:rPr>
              <a:t>  </a:t>
            </a:r>
          </a:p>
          <a:p>
            <a:pPr>
              <a:lnSpc>
                <a:spcPts val="1205"/>
              </a:lnSpc>
            </a:pPr>
            <a:br>
              <a:rPr lang="en-US" sz="3200" i="1" dirty="0">
                <a:solidFill>
                  <a:srgbClr val="000000"/>
                </a:solidFill>
                <a:latin typeface="Franklin Gothic Book" pitchFamily="34" charset="0"/>
                <a:ea typeface="Calibri"/>
                <a:cs typeface="Myriad Pro Cond"/>
              </a:rPr>
            </a:br>
            <a:r>
              <a:rPr lang="en-US" sz="3200" i="1" dirty="0">
                <a:solidFill>
                  <a:srgbClr val="000000"/>
                </a:solidFill>
                <a:latin typeface="Franklin Gothic Book" pitchFamily="34" charset="0"/>
                <a:ea typeface="Calibri"/>
                <a:cs typeface="Myriad Pro Cond"/>
              </a:rPr>
              <a:t>   (e.g., responding to a </a:t>
            </a:r>
          </a:p>
          <a:p>
            <a:pPr>
              <a:lnSpc>
                <a:spcPts val="1205"/>
              </a:lnSpc>
            </a:pPr>
            <a:br>
              <a:rPr lang="en-US" sz="3200" i="1" dirty="0">
                <a:solidFill>
                  <a:srgbClr val="000000"/>
                </a:solidFill>
                <a:latin typeface="Franklin Gothic Book" pitchFamily="34" charset="0"/>
                <a:ea typeface="Calibri"/>
                <a:cs typeface="Myriad Pro Cond"/>
              </a:rPr>
            </a:br>
            <a:endParaRPr lang="en-US" sz="3200" i="1" dirty="0">
              <a:solidFill>
                <a:srgbClr val="000000"/>
              </a:solidFill>
              <a:latin typeface="Franklin Gothic Book" pitchFamily="34" charset="0"/>
              <a:ea typeface="Calibri"/>
              <a:cs typeface="Myriad Pro Cond"/>
            </a:endParaRPr>
          </a:p>
          <a:p>
            <a:pPr>
              <a:lnSpc>
                <a:spcPts val="1205"/>
              </a:lnSpc>
            </a:pPr>
            <a:r>
              <a:rPr lang="en-US" sz="3200" i="1" dirty="0">
                <a:solidFill>
                  <a:srgbClr val="000000"/>
                </a:solidFill>
                <a:latin typeface="Franklin Gothic Book" pitchFamily="34" charset="0"/>
                <a:ea typeface="Calibri"/>
                <a:cs typeface="Myriad Pro Cond"/>
              </a:rPr>
              <a:t>    text message)</a:t>
            </a:r>
            <a:endParaRPr lang="en-US" sz="3200" dirty="0">
              <a:latin typeface="Franklin Gothic Book" pitchFamily="34" charset="0"/>
              <a:ea typeface="Calibri"/>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rroach\AppData\Local\Microsoft\Windows\Temporary Internet Files\Content.IE5\OM5TK6PI\MP900438570[1].jpg"/>
          <p:cNvPicPr>
            <a:picLocks noChangeAspect="1" noChangeArrowheads="1"/>
          </p:cNvPicPr>
          <p:nvPr/>
        </p:nvPicPr>
        <p:blipFill>
          <a:blip r:embed="rId3" cstate="print">
            <a:lum bright="70000" contrast="-70000"/>
          </a:blip>
          <a:srcRect/>
          <a:stretch>
            <a:fillRect/>
          </a:stretch>
        </p:blipFill>
        <p:spPr bwMode="auto">
          <a:xfrm>
            <a:off x="3657600" y="0"/>
            <a:ext cx="4595876" cy="6864396"/>
          </a:xfrm>
          <a:prstGeom prst="rect">
            <a:avLst/>
          </a:prstGeom>
          <a:ln>
            <a:noFill/>
          </a:ln>
          <a:effectLst>
            <a:softEdge rad="112500"/>
          </a:effectLst>
        </p:spPr>
      </p:pic>
      <p:sp>
        <p:nvSpPr>
          <p:cNvPr id="2" name="Title 1"/>
          <p:cNvSpPr>
            <a:spLocks noGrp="1"/>
          </p:cNvSpPr>
          <p:nvPr>
            <p:ph type="title"/>
          </p:nvPr>
        </p:nvSpPr>
        <p:spPr>
          <a:xfrm>
            <a:off x="457200" y="-152400"/>
            <a:ext cx="7239000" cy="1143000"/>
          </a:xfrm>
        </p:spPr>
        <p:txBody>
          <a:bodyPr/>
          <a:lstStyle/>
          <a:p>
            <a:r>
              <a:rPr lang="en-US" dirty="0"/>
              <a:t>Time management</a:t>
            </a:r>
          </a:p>
        </p:txBody>
      </p:sp>
      <p:pic>
        <p:nvPicPr>
          <p:cNvPr id="4" name="Picture 3" descr="186&amp;116 gorilla.eps"/>
          <p:cNvPicPr>
            <a:picLocks noChangeAspect="1"/>
          </p:cNvPicPr>
          <p:nvPr/>
        </p:nvPicPr>
        <p:blipFill>
          <a:blip r:embed="rId4" cstate="print">
            <a:duotone>
              <a:prstClr val="black"/>
              <a:srgbClr val="D9C3A5">
                <a:tint val="50000"/>
                <a:satMod val="180000"/>
              </a:srgbClr>
            </a:duotone>
          </a:blip>
          <a:stretch>
            <a:fillRect/>
          </a:stretch>
        </p:blipFill>
        <p:spPr>
          <a:xfrm>
            <a:off x="8384859" y="0"/>
            <a:ext cx="759141" cy="914400"/>
          </a:xfrm>
          <a:prstGeom prst="rect">
            <a:avLst/>
          </a:prstGeom>
        </p:spPr>
      </p:pic>
      <p:sp>
        <p:nvSpPr>
          <p:cNvPr id="1026" name="Oval 2"/>
          <p:cNvSpPr>
            <a:spLocks noChangeAspect="1" noChangeArrowheads="1"/>
          </p:cNvSpPr>
          <p:nvPr/>
        </p:nvSpPr>
        <p:spPr bwMode="auto">
          <a:xfrm>
            <a:off x="0" y="3051781"/>
            <a:ext cx="3810000" cy="3806219"/>
          </a:xfrm>
          <a:prstGeom prst="ellipse">
            <a:avLst/>
          </a:prstGeom>
          <a:solidFill>
            <a:srgbClr val="7BA0CD"/>
          </a:solidFill>
          <a:ln w="76200">
            <a:solidFill>
              <a:srgbClr val="D3DFEE"/>
            </a:solidFill>
            <a:round/>
            <a:headEnd/>
            <a:tailEnd/>
          </a:ln>
        </p:spPr>
        <p:txBody>
          <a:bodyPr vert="horz" wrap="square" lIns="9144" tIns="9144" rIns="9144" bIns="9144" numCol="1" anchor="ctr" anchorCtr="0" compatLnSpc="1">
            <a:prstTxWarp prst="textNoShape">
              <a:avLst/>
            </a:prstTxWarp>
          </a:bodyPr>
          <a:lstStyle/>
          <a:p>
            <a:pPr lvl="0" fontAlgn="base">
              <a:spcBef>
                <a:spcPct val="0"/>
              </a:spcBef>
              <a:spcAft>
                <a:spcPct val="0"/>
              </a:spcAft>
            </a:pPr>
            <a:r>
              <a:rPr lang="en-US" sz="2400" i="1" dirty="0">
                <a:solidFill>
                  <a:srgbClr val="000000"/>
                </a:solidFill>
                <a:latin typeface="Myriad Pro" charset="0"/>
                <a:cs typeface="Arial" pitchFamily="34" charset="0"/>
              </a:rPr>
              <a:t>At the end of the day, time spent here is the most gratifying.</a:t>
            </a:r>
          </a:p>
          <a:p>
            <a:pPr lvl="0" fontAlgn="base">
              <a:spcBef>
                <a:spcPct val="0"/>
              </a:spcBef>
              <a:spcAft>
                <a:spcPct val="0"/>
              </a:spcAft>
            </a:pPr>
            <a:endParaRPr lang="en-US" sz="1400" i="1" dirty="0">
              <a:solidFill>
                <a:srgbClr val="000000"/>
              </a:solidFill>
              <a:latin typeface="Myriad Pro" charset="0"/>
              <a:cs typeface="Arial" pitchFamily="34" charset="0"/>
            </a:endParaRPr>
          </a:p>
          <a:p>
            <a:pPr lvl="0" fontAlgn="base">
              <a:spcBef>
                <a:spcPct val="0"/>
              </a:spcBef>
              <a:spcAft>
                <a:spcPct val="0"/>
              </a:spcAft>
            </a:pPr>
            <a:r>
              <a:rPr lang="en-US" sz="2400" i="1" dirty="0">
                <a:solidFill>
                  <a:srgbClr val="000000"/>
                </a:solidFill>
                <a:latin typeface="Myriad Pro" charset="0"/>
                <a:cs typeface="Arial" pitchFamily="34" charset="0"/>
              </a:rPr>
              <a:t>These tasks tend</a:t>
            </a:r>
          </a:p>
          <a:p>
            <a:pPr lvl="0" fontAlgn="base">
              <a:spcBef>
                <a:spcPct val="0"/>
              </a:spcBef>
              <a:spcAft>
                <a:spcPct val="0"/>
              </a:spcAft>
            </a:pPr>
            <a:r>
              <a:rPr lang="en-US" sz="2400" i="1" dirty="0">
                <a:solidFill>
                  <a:srgbClr val="000000"/>
                </a:solidFill>
                <a:latin typeface="Myriad Pro" charset="0"/>
                <a:cs typeface="Arial" pitchFamily="34" charset="0"/>
              </a:rPr>
              <a:t>to become urgent</a:t>
            </a:r>
          </a:p>
          <a:p>
            <a:pPr lvl="0" fontAlgn="base">
              <a:spcBef>
                <a:spcPct val="0"/>
              </a:spcBef>
              <a:spcAft>
                <a:spcPct val="0"/>
              </a:spcAft>
            </a:pPr>
            <a:r>
              <a:rPr lang="en-US" sz="2400" i="1" dirty="0">
                <a:solidFill>
                  <a:srgbClr val="000000"/>
                </a:solidFill>
                <a:latin typeface="Myriad Pro" charset="0"/>
                <a:cs typeface="Arial" pitchFamily="34" charset="0"/>
              </a:rPr>
              <a:t>if you procrastinate.</a:t>
            </a:r>
          </a:p>
        </p:txBody>
      </p:sp>
      <p:sp>
        <p:nvSpPr>
          <p:cNvPr id="1027" name="Text Box 3"/>
          <p:cNvSpPr txBox="1">
            <a:spLocks noChangeArrowheads="1"/>
          </p:cNvSpPr>
          <p:nvPr/>
        </p:nvSpPr>
        <p:spPr bwMode="auto">
          <a:xfrm rot="16200000">
            <a:off x="2192507" y="2514602"/>
            <a:ext cx="1752602" cy="5333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a:ln>
                  <a:noFill/>
                </a:ln>
                <a:solidFill>
                  <a:schemeClr val="tx1"/>
                </a:solidFill>
                <a:effectLst/>
                <a:latin typeface="Calibri" pitchFamily="34" charset="0"/>
                <a:cs typeface="Arial" pitchFamily="34" charset="0"/>
              </a:rPr>
              <a:t>Important</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15" name="Text Box 5"/>
          <p:cNvSpPr txBox="1">
            <a:spLocks noChangeArrowheads="1"/>
          </p:cNvSpPr>
          <p:nvPr/>
        </p:nvSpPr>
        <p:spPr bwMode="auto">
          <a:xfrm>
            <a:off x="3526217" y="1116010"/>
            <a:ext cx="2057400" cy="574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2800" dirty="0">
                <a:latin typeface="Calibri" pitchFamily="34" charset="0"/>
                <a:cs typeface="Arial" pitchFamily="34" charset="0"/>
              </a:rPr>
              <a:t>Not  </a:t>
            </a:r>
            <a:r>
              <a:rPr kumimoji="0" lang="en-US" sz="2800" b="0" i="0" u="none" strike="noStrike" cap="none" normalizeH="0" baseline="0" dirty="0">
                <a:ln>
                  <a:noFill/>
                </a:ln>
                <a:solidFill>
                  <a:schemeClr val="tx1"/>
                </a:solidFill>
                <a:effectLst/>
                <a:latin typeface="Calibri" pitchFamily="34" charset="0"/>
                <a:cs typeface="Arial" pitchFamily="34" charset="0"/>
              </a:rPr>
              <a:t>Urgent</a:t>
            </a:r>
            <a:endParaRPr kumimoji="0" lang="en-US" sz="4400" b="0" i="0" u="none" strike="noStrike" cap="none" normalizeH="0" baseline="0" dirty="0">
              <a:ln>
                <a:noFill/>
              </a:ln>
              <a:solidFill>
                <a:schemeClr val="tx1"/>
              </a:solidFill>
              <a:effectLst/>
              <a:latin typeface="Arial" pitchFamily="34" charset="0"/>
              <a:cs typeface="Arial" pitchFamily="34" charset="0"/>
            </a:endParaRPr>
          </a:p>
        </p:txBody>
      </p:sp>
      <p:sp>
        <p:nvSpPr>
          <p:cNvPr id="14" name="Rectangle 13"/>
          <p:cNvSpPr/>
          <p:nvPr/>
        </p:nvSpPr>
        <p:spPr>
          <a:xfrm>
            <a:off x="3403449" y="1703259"/>
            <a:ext cx="4876800" cy="2400657"/>
          </a:xfrm>
          <a:prstGeom prst="rect">
            <a:avLst/>
          </a:prstGeom>
          <a:ln>
            <a:solidFill>
              <a:schemeClr val="tx1"/>
            </a:solidFill>
          </a:ln>
        </p:spPr>
        <p:txBody>
          <a:bodyPr wrap="square">
            <a:spAutoFit/>
          </a:bodyPr>
          <a:lstStyle/>
          <a:p>
            <a:pPr>
              <a:lnSpc>
                <a:spcPts val="1205"/>
              </a:lnSpc>
            </a:pPr>
            <a:endParaRPr lang="en-US" sz="2800" i="1" dirty="0">
              <a:solidFill>
                <a:srgbClr val="000000"/>
              </a:solidFill>
              <a:latin typeface="Franklin Gothic Book" pitchFamily="34" charset="0"/>
              <a:ea typeface="Calibri"/>
              <a:cs typeface="Myriad Pro Cond"/>
            </a:endParaRPr>
          </a:p>
          <a:p>
            <a:pPr>
              <a:lnSpc>
                <a:spcPts val="1205"/>
              </a:lnSpc>
            </a:pPr>
            <a:r>
              <a:rPr lang="en-US" sz="2800" i="1" dirty="0">
                <a:solidFill>
                  <a:srgbClr val="000000"/>
                </a:solidFill>
                <a:latin typeface="Franklin Gothic Book" pitchFamily="34" charset="0"/>
                <a:ea typeface="Calibri"/>
                <a:cs typeface="Myriad Pro Cond"/>
              </a:rPr>
              <a:t>• planning and preparation</a:t>
            </a:r>
          </a:p>
          <a:p>
            <a:pPr>
              <a:lnSpc>
                <a:spcPts val="1205"/>
              </a:lnSpc>
            </a:pPr>
            <a:endParaRPr lang="en-US" sz="2800" i="1" dirty="0">
              <a:solidFill>
                <a:srgbClr val="000000"/>
              </a:solidFill>
              <a:latin typeface="Franklin Gothic Book" pitchFamily="34" charset="0"/>
              <a:ea typeface="Calibri"/>
              <a:cs typeface="Myriad Pro Cond"/>
            </a:endParaRPr>
          </a:p>
          <a:p>
            <a:pPr>
              <a:lnSpc>
                <a:spcPts val="1205"/>
              </a:lnSpc>
            </a:pPr>
            <a:br>
              <a:rPr lang="en-US" sz="2800" i="1" dirty="0">
                <a:solidFill>
                  <a:srgbClr val="000000"/>
                </a:solidFill>
                <a:latin typeface="Franklin Gothic Book" pitchFamily="34" charset="0"/>
                <a:ea typeface="Calibri"/>
                <a:cs typeface="Myriad Pro Cond"/>
              </a:rPr>
            </a:br>
            <a:r>
              <a:rPr lang="en-US" sz="2800" i="1" dirty="0">
                <a:solidFill>
                  <a:srgbClr val="000000"/>
                </a:solidFill>
                <a:latin typeface="Franklin Gothic Book" pitchFamily="34" charset="0"/>
                <a:ea typeface="Calibri"/>
                <a:cs typeface="Myriad Pro Cond"/>
              </a:rPr>
              <a:t>    (e.g., researching a paper </a:t>
            </a:r>
          </a:p>
          <a:p>
            <a:pPr>
              <a:lnSpc>
                <a:spcPts val="1205"/>
              </a:lnSpc>
            </a:pPr>
            <a:br>
              <a:rPr lang="en-US" sz="2800" i="1" dirty="0">
                <a:solidFill>
                  <a:srgbClr val="000000"/>
                </a:solidFill>
                <a:latin typeface="Franklin Gothic Book" pitchFamily="34" charset="0"/>
                <a:ea typeface="Calibri"/>
                <a:cs typeface="Myriad Pro Cond"/>
              </a:rPr>
            </a:br>
            <a:endParaRPr lang="en-US" sz="2800" i="1" dirty="0">
              <a:solidFill>
                <a:srgbClr val="000000"/>
              </a:solidFill>
              <a:latin typeface="Franklin Gothic Book" pitchFamily="34" charset="0"/>
              <a:ea typeface="Calibri"/>
              <a:cs typeface="Myriad Pro Cond"/>
            </a:endParaRPr>
          </a:p>
          <a:p>
            <a:pPr>
              <a:lnSpc>
                <a:spcPts val="1205"/>
              </a:lnSpc>
            </a:pPr>
            <a:r>
              <a:rPr lang="en-US" sz="2800" i="1" dirty="0">
                <a:solidFill>
                  <a:srgbClr val="000000"/>
                </a:solidFill>
                <a:latin typeface="Franklin Gothic Book" pitchFamily="34" charset="0"/>
                <a:ea typeface="Calibri"/>
                <a:cs typeface="Myriad Pro Cond"/>
              </a:rPr>
              <a:t>    that’s due in 3 weeks)</a:t>
            </a:r>
          </a:p>
          <a:p>
            <a:pPr>
              <a:lnSpc>
                <a:spcPts val="1205"/>
              </a:lnSpc>
            </a:pPr>
            <a:endParaRPr lang="en-US" sz="2800" i="1" dirty="0">
              <a:solidFill>
                <a:srgbClr val="000000"/>
              </a:solidFill>
              <a:latin typeface="Franklin Gothic Book" pitchFamily="34" charset="0"/>
              <a:ea typeface="Calibri"/>
              <a:cs typeface="Myriad Pro Cond"/>
            </a:endParaRPr>
          </a:p>
          <a:p>
            <a:pPr>
              <a:lnSpc>
                <a:spcPts val="1205"/>
              </a:lnSpc>
            </a:pPr>
            <a:endParaRPr lang="en-US" sz="2800" i="1" dirty="0">
              <a:solidFill>
                <a:srgbClr val="000000"/>
              </a:solidFill>
              <a:latin typeface="Franklin Gothic Book" pitchFamily="34" charset="0"/>
              <a:ea typeface="Calibri"/>
              <a:cs typeface="Myriad Pro Cond"/>
            </a:endParaRPr>
          </a:p>
          <a:p>
            <a:pPr>
              <a:lnSpc>
                <a:spcPts val="1205"/>
              </a:lnSpc>
            </a:pPr>
            <a:endParaRPr lang="en-US" sz="2800" i="1" dirty="0">
              <a:solidFill>
                <a:srgbClr val="000000"/>
              </a:solidFill>
              <a:latin typeface="Franklin Gothic Book" pitchFamily="34" charset="0"/>
              <a:ea typeface="Calibri"/>
              <a:cs typeface="Myriad Pro Cond"/>
            </a:endParaRPr>
          </a:p>
          <a:p>
            <a:pPr>
              <a:lnSpc>
                <a:spcPts val="1205"/>
              </a:lnSpc>
            </a:pPr>
            <a:r>
              <a:rPr lang="en-US" sz="2800" i="1" dirty="0">
                <a:solidFill>
                  <a:srgbClr val="000000"/>
                </a:solidFill>
                <a:latin typeface="Franklin Gothic Book" pitchFamily="34" charset="0"/>
                <a:ea typeface="Calibri"/>
                <a:cs typeface="Myriad Pro Cond"/>
              </a:rPr>
              <a:t>• true recreation/relaxation</a:t>
            </a:r>
          </a:p>
          <a:p>
            <a:pPr>
              <a:lnSpc>
                <a:spcPts val="1205"/>
              </a:lnSpc>
            </a:pPr>
            <a:br>
              <a:rPr lang="en-US" sz="2800" i="1" dirty="0">
                <a:solidFill>
                  <a:srgbClr val="000000"/>
                </a:solidFill>
                <a:latin typeface="Franklin Gothic Book" pitchFamily="34" charset="0"/>
                <a:ea typeface="Calibri"/>
                <a:cs typeface="Myriad Pro Cond"/>
              </a:rPr>
            </a:br>
            <a:endParaRPr lang="en-US" sz="2800" i="1" dirty="0">
              <a:solidFill>
                <a:srgbClr val="000000"/>
              </a:solidFill>
              <a:latin typeface="Franklin Gothic Book" pitchFamily="34" charset="0"/>
              <a:ea typeface="Calibri"/>
              <a:cs typeface="Myriad Pro Cond"/>
            </a:endParaRPr>
          </a:p>
          <a:p>
            <a:pPr>
              <a:lnSpc>
                <a:spcPts val="1205"/>
              </a:lnSpc>
            </a:pPr>
            <a:r>
              <a:rPr lang="en-US" sz="2800" i="1" dirty="0">
                <a:solidFill>
                  <a:srgbClr val="000000"/>
                </a:solidFill>
                <a:latin typeface="Franklin Gothic Book" pitchFamily="34" charset="0"/>
                <a:ea typeface="Calibri"/>
                <a:cs typeface="Myriad Pro Cond"/>
              </a:rPr>
              <a:t>    (e.g., dinner with friends)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rroach\AppData\Local\Microsoft\Windows\Temporary Internet Files\Content.IE5\OM5TK6PI\MP900438570[1].jpg"/>
          <p:cNvPicPr>
            <a:picLocks noChangeAspect="1" noChangeArrowheads="1"/>
          </p:cNvPicPr>
          <p:nvPr/>
        </p:nvPicPr>
        <p:blipFill>
          <a:blip r:embed="rId3" cstate="print">
            <a:lum bright="70000" contrast="-70000"/>
          </a:blip>
          <a:srcRect/>
          <a:stretch>
            <a:fillRect/>
          </a:stretch>
        </p:blipFill>
        <p:spPr bwMode="auto">
          <a:xfrm>
            <a:off x="3657600" y="0"/>
            <a:ext cx="4595876" cy="6864396"/>
          </a:xfrm>
          <a:prstGeom prst="rect">
            <a:avLst/>
          </a:prstGeom>
          <a:ln>
            <a:noFill/>
          </a:ln>
          <a:effectLst>
            <a:softEdge rad="112500"/>
          </a:effectLst>
        </p:spPr>
      </p:pic>
      <p:sp>
        <p:nvSpPr>
          <p:cNvPr id="2" name="Title 1"/>
          <p:cNvSpPr>
            <a:spLocks noGrp="1"/>
          </p:cNvSpPr>
          <p:nvPr>
            <p:ph type="title"/>
          </p:nvPr>
        </p:nvSpPr>
        <p:spPr>
          <a:xfrm>
            <a:off x="457200" y="-152400"/>
            <a:ext cx="7239000" cy="1143000"/>
          </a:xfrm>
        </p:spPr>
        <p:txBody>
          <a:bodyPr/>
          <a:lstStyle/>
          <a:p>
            <a:r>
              <a:rPr lang="en-US" dirty="0"/>
              <a:t>Time management</a:t>
            </a:r>
          </a:p>
        </p:txBody>
      </p:sp>
      <p:pic>
        <p:nvPicPr>
          <p:cNvPr id="4" name="Picture 3" descr="186&amp;116 gorilla.eps"/>
          <p:cNvPicPr>
            <a:picLocks noChangeAspect="1"/>
          </p:cNvPicPr>
          <p:nvPr/>
        </p:nvPicPr>
        <p:blipFill>
          <a:blip r:embed="rId4" cstate="print">
            <a:duotone>
              <a:prstClr val="black"/>
              <a:srgbClr val="D9C3A5">
                <a:tint val="50000"/>
                <a:satMod val="180000"/>
              </a:srgbClr>
            </a:duotone>
          </a:blip>
          <a:stretch>
            <a:fillRect/>
          </a:stretch>
        </p:blipFill>
        <p:spPr>
          <a:xfrm>
            <a:off x="8384859" y="0"/>
            <a:ext cx="759141" cy="914400"/>
          </a:xfrm>
          <a:prstGeom prst="rect">
            <a:avLst/>
          </a:prstGeom>
        </p:spPr>
      </p:pic>
      <p:sp>
        <p:nvSpPr>
          <p:cNvPr id="1026" name="Oval 2"/>
          <p:cNvSpPr>
            <a:spLocks noChangeAspect="1" noChangeArrowheads="1"/>
          </p:cNvSpPr>
          <p:nvPr/>
        </p:nvSpPr>
        <p:spPr bwMode="auto">
          <a:xfrm>
            <a:off x="609600" y="1066800"/>
            <a:ext cx="3203579" cy="3200400"/>
          </a:xfrm>
          <a:prstGeom prst="ellipse">
            <a:avLst/>
          </a:prstGeom>
          <a:solidFill>
            <a:srgbClr val="7BA0CD"/>
          </a:solidFill>
          <a:ln w="76200">
            <a:solidFill>
              <a:srgbClr val="D3DFEE"/>
            </a:solidFill>
            <a:round/>
            <a:headEnd/>
            <a:tailEnd/>
          </a:ln>
        </p:spPr>
        <p:txBody>
          <a:bodyPr vert="horz" wrap="square" lIns="9144" tIns="9144" rIns="9144" bIns="9144" numCol="1" anchor="ctr" anchorCtr="0" compatLnSpc="1">
            <a:prstTxWarp prst="textNoShape">
              <a:avLst/>
            </a:prstTxWarp>
          </a:bodyPr>
          <a:lstStyle/>
          <a:p>
            <a:pPr lvl="0" fontAlgn="base">
              <a:spcBef>
                <a:spcPct val="0"/>
              </a:spcBef>
              <a:spcAft>
                <a:spcPct val="0"/>
              </a:spcAft>
            </a:pPr>
            <a:r>
              <a:rPr lang="en-US" sz="2800" i="1" dirty="0">
                <a:solidFill>
                  <a:srgbClr val="000000"/>
                </a:solidFill>
                <a:latin typeface="Myriad Pro" charset="0"/>
                <a:cs typeface="Arial" pitchFamily="34" charset="0"/>
              </a:rPr>
              <a:t>Spend as little time on these tasks as possible.</a:t>
            </a:r>
          </a:p>
        </p:txBody>
      </p:sp>
      <p:sp>
        <p:nvSpPr>
          <p:cNvPr id="1027" name="Text Box 3"/>
          <p:cNvSpPr txBox="1">
            <a:spLocks noChangeArrowheads="1"/>
          </p:cNvSpPr>
          <p:nvPr/>
        </p:nvSpPr>
        <p:spPr bwMode="auto">
          <a:xfrm rot="16200000">
            <a:off x="1447800" y="4953001"/>
            <a:ext cx="2819399" cy="5333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a:ln>
                  <a:noFill/>
                </a:ln>
                <a:solidFill>
                  <a:schemeClr val="tx1"/>
                </a:solidFill>
                <a:effectLst/>
                <a:latin typeface="Calibri" pitchFamily="34" charset="0"/>
                <a:cs typeface="Arial" pitchFamily="34" charset="0"/>
              </a:rPr>
              <a:t>Not  Important</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15" name="Text Box 5"/>
          <p:cNvSpPr txBox="1">
            <a:spLocks noChangeArrowheads="1"/>
          </p:cNvSpPr>
          <p:nvPr/>
        </p:nvSpPr>
        <p:spPr bwMode="auto">
          <a:xfrm>
            <a:off x="3124200" y="4073525"/>
            <a:ext cx="2057400" cy="574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2800" dirty="0">
                <a:latin typeface="Calibri" pitchFamily="34" charset="0"/>
                <a:cs typeface="Arial" pitchFamily="34" charset="0"/>
              </a:rPr>
              <a:t>Not  </a:t>
            </a:r>
            <a:r>
              <a:rPr kumimoji="0" lang="en-US" sz="2800" b="0" i="0" u="none" strike="noStrike" cap="none" normalizeH="0" baseline="0" dirty="0">
                <a:ln>
                  <a:noFill/>
                </a:ln>
                <a:solidFill>
                  <a:schemeClr val="tx1"/>
                </a:solidFill>
                <a:effectLst/>
                <a:latin typeface="Calibri" pitchFamily="34" charset="0"/>
                <a:cs typeface="Arial" pitchFamily="34" charset="0"/>
              </a:rPr>
              <a:t>Urgent</a:t>
            </a:r>
            <a:endParaRPr kumimoji="0" lang="en-US" sz="4400" b="0" i="0" u="none" strike="noStrike" cap="none" normalizeH="0" baseline="0" dirty="0">
              <a:ln>
                <a:noFill/>
              </a:ln>
              <a:solidFill>
                <a:schemeClr val="tx1"/>
              </a:solidFill>
              <a:effectLst/>
              <a:latin typeface="Arial" pitchFamily="34" charset="0"/>
              <a:cs typeface="Arial" pitchFamily="34" charset="0"/>
            </a:endParaRPr>
          </a:p>
        </p:txBody>
      </p:sp>
      <p:sp>
        <p:nvSpPr>
          <p:cNvPr id="14" name="Rectangle 13"/>
          <p:cNvSpPr/>
          <p:nvPr/>
        </p:nvSpPr>
        <p:spPr>
          <a:xfrm>
            <a:off x="3124200" y="4648200"/>
            <a:ext cx="4876800" cy="1785104"/>
          </a:xfrm>
          <a:prstGeom prst="rect">
            <a:avLst/>
          </a:prstGeom>
          <a:ln>
            <a:solidFill>
              <a:schemeClr val="tx1"/>
            </a:solidFill>
          </a:ln>
        </p:spPr>
        <p:txBody>
          <a:bodyPr wrap="square">
            <a:spAutoFit/>
          </a:bodyPr>
          <a:lstStyle/>
          <a:p>
            <a:pPr>
              <a:lnSpc>
                <a:spcPts val="1205"/>
              </a:lnSpc>
            </a:pPr>
            <a:endParaRPr lang="en-US" sz="2800" i="1" dirty="0">
              <a:solidFill>
                <a:srgbClr val="000000"/>
              </a:solidFill>
              <a:latin typeface="Franklin Gothic Book" pitchFamily="34" charset="0"/>
              <a:ea typeface="Calibri"/>
              <a:cs typeface="Myriad Pro Cond"/>
            </a:endParaRPr>
          </a:p>
          <a:p>
            <a:pPr>
              <a:lnSpc>
                <a:spcPts val="1205"/>
              </a:lnSpc>
            </a:pPr>
            <a:r>
              <a:rPr lang="en-US" sz="2800" i="1" dirty="0">
                <a:solidFill>
                  <a:srgbClr val="000000"/>
                </a:solidFill>
                <a:latin typeface="Franklin Gothic Book" pitchFamily="34" charset="0"/>
                <a:ea typeface="Calibri"/>
                <a:cs typeface="Myriad Pro Cond"/>
              </a:rPr>
              <a:t>• reading junk mail</a:t>
            </a:r>
          </a:p>
          <a:p>
            <a:pPr>
              <a:lnSpc>
                <a:spcPts val="1205"/>
              </a:lnSpc>
            </a:pPr>
            <a:endParaRPr lang="en-US" sz="2800" i="1" dirty="0">
              <a:solidFill>
                <a:srgbClr val="000000"/>
              </a:solidFill>
              <a:latin typeface="Franklin Gothic Book" pitchFamily="34" charset="0"/>
              <a:ea typeface="Calibri"/>
              <a:cs typeface="Myriad Pro Cond"/>
            </a:endParaRPr>
          </a:p>
          <a:p>
            <a:pPr>
              <a:lnSpc>
                <a:spcPts val="1205"/>
              </a:lnSpc>
            </a:pPr>
            <a:endParaRPr lang="en-US" sz="2800" i="1" dirty="0">
              <a:solidFill>
                <a:srgbClr val="000000"/>
              </a:solidFill>
              <a:latin typeface="Franklin Gothic Book" pitchFamily="34" charset="0"/>
              <a:ea typeface="Calibri"/>
              <a:cs typeface="Myriad Pro Cond"/>
            </a:endParaRPr>
          </a:p>
          <a:p>
            <a:pPr>
              <a:lnSpc>
                <a:spcPts val="1205"/>
              </a:lnSpc>
            </a:pPr>
            <a:endParaRPr lang="en-US" sz="2800" i="1" dirty="0">
              <a:solidFill>
                <a:srgbClr val="000000"/>
              </a:solidFill>
              <a:latin typeface="Franklin Gothic Book" pitchFamily="34" charset="0"/>
              <a:ea typeface="Calibri"/>
              <a:cs typeface="Myriad Pro Cond"/>
            </a:endParaRPr>
          </a:p>
          <a:p>
            <a:pPr>
              <a:lnSpc>
                <a:spcPts val="1205"/>
              </a:lnSpc>
            </a:pPr>
            <a:r>
              <a:rPr lang="en-US" sz="2800" i="1" dirty="0">
                <a:solidFill>
                  <a:srgbClr val="000000"/>
                </a:solidFill>
                <a:latin typeface="Franklin Gothic Book" pitchFamily="34" charset="0"/>
                <a:ea typeface="Calibri"/>
                <a:cs typeface="Myriad Pro Cond"/>
              </a:rPr>
              <a:t>• time-fillers</a:t>
            </a:r>
          </a:p>
          <a:p>
            <a:pPr>
              <a:lnSpc>
                <a:spcPts val="1205"/>
              </a:lnSpc>
            </a:pPr>
            <a:br>
              <a:rPr lang="en-US" sz="2800" i="1" dirty="0">
                <a:solidFill>
                  <a:srgbClr val="000000"/>
                </a:solidFill>
                <a:latin typeface="Franklin Gothic Book" pitchFamily="34" charset="0"/>
                <a:ea typeface="Calibri"/>
                <a:cs typeface="Myriad Pro Cond"/>
              </a:rPr>
            </a:br>
            <a:endParaRPr lang="en-US" sz="2800" i="1" dirty="0">
              <a:solidFill>
                <a:srgbClr val="000000"/>
              </a:solidFill>
              <a:latin typeface="Franklin Gothic Book" pitchFamily="34" charset="0"/>
              <a:ea typeface="Calibri"/>
              <a:cs typeface="Myriad Pro Cond"/>
            </a:endParaRPr>
          </a:p>
          <a:p>
            <a:pPr>
              <a:lnSpc>
                <a:spcPts val="1205"/>
              </a:lnSpc>
            </a:pPr>
            <a:r>
              <a:rPr lang="en-US" sz="2800" i="1" dirty="0">
                <a:solidFill>
                  <a:srgbClr val="000000"/>
                </a:solidFill>
                <a:latin typeface="Franklin Gothic Book" pitchFamily="34" charset="0"/>
                <a:ea typeface="Calibri"/>
                <a:cs typeface="Myriad Pro Cond"/>
              </a:rPr>
              <a:t>   (e.g., channel surfing or </a:t>
            </a:r>
          </a:p>
          <a:p>
            <a:pPr>
              <a:lnSpc>
                <a:spcPts val="1205"/>
              </a:lnSpc>
            </a:pPr>
            <a:endParaRPr lang="en-US" sz="2800" i="1" dirty="0">
              <a:solidFill>
                <a:srgbClr val="000000"/>
              </a:solidFill>
              <a:latin typeface="Franklin Gothic Book" pitchFamily="34" charset="0"/>
              <a:ea typeface="Calibri"/>
              <a:cs typeface="Myriad Pro Cond"/>
            </a:endParaRPr>
          </a:p>
          <a:p>
            <a:pPr>
              <a:lnSpc>
                <a:spcPts val="1205"/>
              </a:lnSpc>
            </a:pPr>
            <a:r>
              <a:rPr lang="en-US" sz="2800" i="1" dirty="0">
                <a:solidFill>
                  <a:srgbClr val="000000"/>
                </a:solidFill>
                <a:latin typeface="Franklin Gothic Book" pitchFamily="34" charset="0"/>
                <a:ea typeface="Calibri"/>
                <a:cs typeface="Myriad Pro Cond"/>
              </a:rPr>
              <a:t>    social networking sites…)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99"/>
            <a:ext cx="7239000" cy="1143000"/>
          </a:xfrm>
        </p:spPr>
        <p:txBody>
          <a:bodyPr/>
          <a:lstStyle/>
          <a:p>
            <a:r>
              <a:rPr lang="en-US" dirty="0"/>
              <a:t>Time Management</a:t>
            </a:r>
          </a:p>
        </p:txBody>
      </p:sp>
      <p:sp>
        <p:nvSpPr>
          <p:cNvPr id="3" name="Content Placeholder 2"/>
          <p:cNvSpPr>
            <a:spLocks noGrp="1"/>
          </p:cNvSpPr>
          <p:nvPr>
            <p:ph idx="1"/>
          </p:nvPr>
        </p:nvSpPr>
        <p:spPr>
          <a:xfrm>
            <a:off x="457200" y="1402080"/>
            <a:ext cx="7239000" cy="4846320"/>
          </a:xfrm>
        </p:spPr>
        <p:txBody>
          <a:bodyPr>
            <a:normAutofit/>
          </a:bodyPr>
          <a:lstStyle/>
          <a:p>
            <a:r>
              <a:rPr lang="en-US" sz="2800" dirty="0"/>
              <a:t>Refer to worksheet </a:t>
            </a:r>
          </a:p>
          <a:p>
            <a:pPr lvl="1"/>
            <a:r>
              <a:rPr lang="en-US" sz="2400" dirty="0">
                <a:solidFill>
                  <a:schemeClr val="tx1"/>
                </a:solidFill>
              </a:rPr>
              <a:t>‘How Are You Spending Your Time’</a:t>
            </a:r>
          </a:p>
          <a:p>
            <a:endParaRPr lang="en-US" sz="3500" dirty="0"/>
          </a:p>
          <a:p>
            <a:endParaRPr lang="en-US" sz="3500" dirty="0">
              <a:solidFill>
                <a:schemeClr val="tx1"/>
              </a:solidFill>
            </a:endParaRPr>
          </a:p>
        </p:txBody>
      </p:sp>
      <p:sp>
        <p:nvSpPr>
          <p:cNvPr id="9" name="Text Box 5"/>
          <p:cNvSpPr txBox="1">
            <a:spLocks noChangeArrowheads="1"/>
          </p:cNvSpPr>
          <p:nvPr/>
        </p:nvSpPr>
        <p:spPr bwMode="auto">
          <a:xfrm>
            <a:off x="6019800" y="2743200"/>
            <a:ext cx="22098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a:ln>
                  <a:noFill/>
                </a:ln>
                <a:solidFill>
                  <a:srgbClr val="C00000"/>
                </a:solidFill>
                <a:effectLst/>
                <a:latin typeface="Calibri" pitchFamily="34" charset="0"/>
                <a:cs typeface="Arial" pitchFamily="34" charset="0"/>
              </a:rPr>
              <a:t>Not Urgent</a:t>
            </a:r>
            <a:endParaRPr kumimoji="0" lang="en-US" sz="2000" b="1" i="0" u="none" strike="noStrike" cap="none" normalizeH="0" baseline="0" dirty="0">
              <a:ln>
                <a:noFill/>
              </a:ln>
              <a:solidFill>
                <a:srgbClr val="C00000"/>
              </a:solidFill>
              <a:effectLst/>
              <a:latin typeface="Arial" pitchFamily="34" charset="0"/>
              <a:cs typeface="Arial" pitchFamily="34" charset="0"/>
            </a:endParaRPr>
          </a:p>
        </p:txBody>
      </p:sp>
      <p:graphicFrame>
        <p:nvGraphicFramePr>
          <p:cNvPr id="10" name="Table 9"/>
          <p:cNvGraphicFramePr>
            <a:graphicFrameLocks noGrp="1"/>
          </p:cNvGraphicFramePr>
          <p:nvPr/>
        </p:nvGraphicFramePr>
        <p:xfrm>
          <a:off x="3048000" y="3124200"/>
          <a:ext cx="4953000" cy="3124200"/>
        </p:xfrm>
        <a:graphic>
          <a:graphicData uri="http://schemas.openxmlformats.org/drawingml/2006/table">
            <a:tbl>
              <a:tblPr/>
              <a:tblGrid>
                <a:gridCol w="2405743">
                  <a:extLst>
                    <a:ext uri="{9D8B030D-6E8A-4147-A177-3AD203B41FA5}">
                      <a16:colId xmlns:a16="http://schemas.microsoft.com/office/drawing/2014/main" val="20000"/>
                    </a:ext>
                  </a:extLst>
                </a:gridCol>
                <a:gridCol w="2547257">
                  <a:extLst>
                    <a:ext uri="{9D8B030D-6E8A-4147-A177-3AD203B41FA5}">
                      <a16:colId xmlns:a16="http://schemas.microsoft.com/office/drawing/2014/main" val="20001"/>
                    </a:ext>
                  </a:extLst>
                </a:gridCol>
              </a:tblGrid>
              <a:tr h="1448745">
                <a:tc>
                  <a:txBody>
                    <a:bodyPr/>
                    <a:lstStyle/>
                    <a:p>
                      <a:pPr marL="0" marR="0" indent="0" algn="l" defTabSz="914400" rtl="0" eaLnBrk="1" fontAlgn="auto" latinLnBrk="0" hangingPunct="1">
                        <a:lnSpc>
                          <a:spcPts val="1205"/>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ts val="1205"/>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75455">
                <a:tc>
                  <a:txBody>
                    <a:bodyPr/>
                    <a:lstStyle/>
                    <a:p>
                      <a:pPr marL="0" marR="0" algn="ctr">
                        <a:lnSpc>
                          <a:spcPts val="1205"/>
                        </a:lnSpc>
                        <a:spcBef>
                          <a:spcPts val="0"/>
                        </a:spcBef>
                        <a:spcAft>
                          <a:spcPts val="0"/>
                        </a:spcAft>
                      </a:pPr>
                      <a:endParaRPr lang="en-US" sz="4000" dirty="0">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4000" i="0" dirty="0">
                        <a:solidFill>
                          <a:srgbClr val="000000"/>
                        </a:solidFill>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1" name="Text Box 5"/>
          <p:cNvSpPr txBox="1">
            <a:spLocks noChangeArrowheads="1"/>
          </p:cNvSpPr>
          <p:nvPr/>
        </p:nvSpPr>
        <p:spPr bwMode="auto">
          <a:xfrm>
            <a:off x="3657600" y="2819400"/>
            <a:ext cx="1600200" cy="269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a:ln>
                  <a:noFill/>
                </a:ln>
                <a:solidFill>
                  <a:srgbClr val="C00000"/>
                </a:solidFill>
                <a:effectLst/>
                <a:latin typeface="Calibri" pitchFamily="34" charset="0"/>
                <a:cs typeface="Arial" pitchFamily="34" charset="0"/>
              </a:rPr>
              <a:t>Urgent</a:t>
            </a:r>
            <a:endParaRPr kumimoji="0" lang="en-US" sz="3600" b="1" i="0" u="none" strike="noStrike" cap="none" normalizeH="0" baseline="0" dirty="0">
              <a:ln>
                <a:noFill/>
              </a:ln>
              <a:solidFill>
                <a:srgbClr val="C00000"/>
              </a:solidFill>
              <a:effectLst/>
              <a:latin typeface="Arial" pitchFamily="34" charset="0"/>
              <a:cs typeface="Arial" pitchFamily="34" charset="0"/>
            </a:endParaRPr>
          </a:p>
        </p:txBody>
      </p:sp>
      <p:sp>
        <p:nvSpPr>
          <p:cNvPr id="12" name="Text Box 4"/>
          <p:cNvSpPr txBox="1">
            <a:spLocks noChangeArrowheads="1"/>
          </p:cNvSpPr>
          <p:nvPr/>
        </p:nvSpPr>
        <p:spPr bwMode="auto">
          <a:xfrm rot="16200000">
            <a:off x="1943102" y="5143499"/>
            <a:ext cx="1828800" cy="3810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a:ln>
                  <a:noFill/>
                </a:ln>
                <a:solidFill>
                  <a:srgbClr val="C00000"/>
                </a:solidFill>
                <a:effectLst/>
                <a:latin typeface="Calibri" pitchFamily="34" charset="0"/>
                <a:cs typeface="Arial" pitchFamily="34" charset="0"/>
              </a:rPr>
              <a:t>Not   Important</a:t>
            </a:r>
            <a:endParaRPr kumimoji="0" lang="en-US" sz="3600" b="1" i="0" u="none" strike="noStrike" cap="none" normalizeH="0" baseline="0" dirty="0">
              <a:ln>
                <a:noFill/>
              </a:ln>
              <a:solidFill>
                <a:srgbClr val="C00000"/>
              </a:solidFill>
              <a:effectLst/>
              <a:latin typeface="Arial" pitchFamily="34" charset="0"/>
              <a:cs typeface="Arial" pitchFamily="34" charset="0"/>
            </a:endParaRPr>
          </a:p>
        </p:txBody>
      </p:sp>
      <p:sp>
        <p:nvSpPr>
          <p:cNvPr id="13" name="Text Box 4"/>
          <p:cNvSpPr txBox="1">
            <a:spLocks noChangeArrowheads="1"/>
          </p:cNvSpPr>
          <p:nvPr/>
        </p:nvSpPr>
        <p:spPr bwMode="auto">
          <a:xfrm rot="16200000">
            <a:off x="2209801" y="3581399"/>
            <a:ext cx="1295400" cy="3810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a:ln>
                  <a:noFill/>
                </a:ln>
                <a:solidFill>
                  <a:srgbClr val="C00000"/>
                </a:solidFill>
                <a:effectLst/>
                <a:latin typeface="Calibri" pitchFamily="34" charset="0"/>
                <a:cs typeface="Arial" pitchFamily="34" charset="0"/>
              </a:rPr>
              <a:t>Important</a:t>
            </a:r>
            <a:endParaRPr kumimoji="0" lang="en-US" sz="3600" b="1" i="0" u="none" strike="noStrike" cap="none" normalizeH="0" baseline="0" dirty="0">
              <a:ln>
                <a:noFill/>
              </a:ln>
              <a:solidFill>
                <a:srgbClr val="C00000"/>
              </a:solidFill>
              <a:effectLst/>
              <a:latin typeface="Arial" pitchFamily="34" charset="0"/>
              <a:cs typeface="Arial" pitchFamily="34" charset="0"/>
            </a:endParaRPr>
          </a:p>
        </p:txBody>
      </p:sp>
      <p:sp>
        <p:nvSpPr>
          <p:cNvPr id="14" name="TextBox 13"/>
          <p:cNvSpPr txBox="1"/>
          <p:nvPr/>
        </p:nvSpPr>
        <p:spPr>
          <a:xfrm>
            <a:off x="304800" y="2362200"/>
            <a:ext cx="2209800" cy="5693866"/>
          </a:xfrm>
          <a:prstGeom prst="rect">
            <a:avLst/>
          </a:prstGeom>
          <a:noFill/>
        </p:spPr>
        <p:txBody>
          <a:bodyPr wrap="square" rtlCol="0">
            <a:spAutoFit/>
          </a:bodyPr>
          <a:lstStyle/>
          <a:p>
            <a:pPr>
              <a:buFontTx/>
              <a:buChar char="-"/>
            </a:pPr>
            <a:r>
              <a:rPr lang="en-US" sz="2800" dirty="0">
                <a:latin typeface="Freestyle Script" pitchFamily="66" charset="0"/>
              </a:rPr>
              <a:t> Rough draft  of </a:t>
            </a:r>
            <a:br>
              <a:rPr lang="en-US" sz="2800" dirty="0">
                <a:latin typeface="Freestyle Script" pitchFamily="66" charset="0"/>
              </a:rPr>
            </a:br>
            <a:r>
              <a:rPr lang="en-US" sz="2800" dirty="0">
                <a:latin typeface="Freestyle Script" pitchFamily="66" charset="0"/>
              </a:rPr>
              <a:t>  research paper</a:t>
            </a:r>
          </a:p>
          <a:p>
            <a:pPr>
              <a:buFontTx/>
              <a:buChar char="-"/>
            </a:pPr>
            <a:r>
              <a:rPr lang="en-US" sz="2800" dirty="0">
                <a:latin typeface="Freestyle Script" pitchFamily="66" charset="0"/>
              </a:rPr>
              <a:t> Hair cut</a:t>
            </a:r>
          </a:p>
          <a:p>
            <a:pPr>
              <a:buFontTx/>
              <a:buChar char="-"/>
            </a:pPr>
            <a:r>
              <a:rPr lang="en-US" sz="2800" dirty="0">
                <a:latin typeface="Freestyle Script" pitchFamily="66" charset="0"/>
              </a:rPr>
              <a:t> Work Out</a:t>
            </a:r>
          </a:p>
          <a:p>
            <a:pPr>
              <a:buFontTx/>
              <a:buChar char="-"/>
            </a:pPr>
            <a:r>
              <a:rPr lang="en-US" sz="2800" dirty="0">
                <a:latin typeface="Freestyle Script" pitchFamily="66" charset="0"/>
              </a:rPr>
              <a:t> Dinner w/ Friends</a:t>
            </a:r>
          </a:p>
          <a:p>
            <a:pPr>
              <a:buFontTx/>
              <a:buChar char="-"/>
            </a:pPr>
            <a:r>
              <a:rPr lang="en-US" sz="2800" dirty="0">
                <a:latin typeface="Freestyle Script" pitchFamily="66" charset="0"/>
              </a:rPr>
              <a:t> Go to Health</a:t>
            </a:r>
            <a:br>
              <a:rPr lang="en-US" sz="2800" dirty="0">
                <a:latin typeface="Freestyle Script" pitchFamily="66" charset="0"/>
              </a:rPr>
            </a:br>
            <a:r>
              <a:rPr lang="en-US" sz="2800" dirty="0">
                <a:latin typeface="Freestyle Script" pitchFamily="66" charset="0"/>
              </a:rPr>
              <a:t>  Center for </a:t>
            </a:r>
            <a:br>
              <a:rPr lang="en-US" sz="2800" dirty="0">
                <a:latin typeface="Freestyle Script" pitchFamily="66" charset="0"/>
              </a:rPr>
            </a:br>
            <a:r>
              <a:rPr lang="en-US" sz="2800" dirty="0">
                <a:latin typeface="Freestyle Script" pitchFamily="66" charset="0"/>
              </a:rPr>
              <a:t>  cough/headache</a:t>
            </a:r>
          </a:p>
        </p:txBody>
      </p:sp>
      <p:pic>
        <p:nvPicPr>
          <p:cNvPr id="15" name="Picture 14" descr="186&amp;116 gorilla.eps"/>
          <p:cNvPicPr>
            <a:picLocks noChangeAspect="1"/>
          </p:cNvPicPr>
          <p:nvPr/>
        </p:nvPicPr>
        <p:blipFill>
          <a:blip r:embed="rId3" cstate="print">
            <a:duotone>
              <a:prstClr val="black"/>
              <a:srgbClr val="D9C3A5">
                <a:tint val="50000"/>
                <a:satMod val="180000"/>
              </a:srgbClr>
            </a:duotone>
          </a:blip>
          <a:stretch>
            <a:fillRect/>
          </a:stretch>
        </p:blipFill>
        <p:spPr>
          <a:xfrm>
            <a:off x="8384859" y="0"/>
            <a:ext cx="759141"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management</a:t>
            </a:r>
          </a:p>
        </p:txBody>
      </p:sp>
      <p:sp>
        <p:nvSpPr>
          <p:cNvPr id="3" name="Content Placeholder 2"/>
          <p:cNvSpPr>
            <a:spLocks noGrp="1"/>
          </p:cNvSpPr>
          <p:nvPr>
            <p:ph idx="1"/>
          </p:nvPr>
        </p:nvSpPr>
        <p:spPr/>
        <p:txBody>
          <a:bodyPr/>
          <a:lstStyle/>
          <a:p>
            <a:r>
              <a:rPr lang="en-US" dirty="0"/>
              <a:t>Make a plan that works for you</a:t>
            </a:r>
          </a:p>
          <a:p>
            <a:pPr lvl="1"/>
            <a:r>
              <a:rPr lang="en-US" dirty="0">
                <a:solidFill>
                  <a:schemeClr val="tx1"/>
                </a:solidFill>
              </a:rPr>
              <a:t>Spend time at the beginning of each week and day to plan &amp; follow up on each day’s plan</a:t>
            </a:r>
          </a:p>
          <a:p>
            <a:endParaRPr lang="en-US" dirty="0">
              <a:solidFill>
                <a:schemeClr val="tx1"/>
              </a:solidFill>
            </a:endParaRPr>
          </a:p>
          <a:p>
            <a:r>
              <a:rPr lang="en-US" dirty="0"/>
              <a:t>Use a weekly/monthly planner to keep items in front of you </a:t>
            </a:r>
          </a:p>
          <a:p>
            <a:pPr lvl="1"/>
            <a:r>
              <a:rPr lang="en-US" dirty="0">
                <a:solidFill>
                  <a:schemeClr val="tx1"/>
                </a:solidFill>
              </a:rPr>
              <a:t>‘At A Glance’ somewhere you won’t be able to ignore</a:t>
            </a:r>
          </a:p>
          <a:p>
            <a:pPr lvl="1"/>
            <a:endParaRPr lang="en-US" dirty="0">
              <a:solidFill>
                <a:schemeClr val="tx1"/>
              </a:solidFill>
            </a:endParaRPr>
          </a:p>
          <a:p>
            <a:r>
              <a:rPr lang="en-US" dirty="0"/>
              <a:t>It’s </a:t>
            </a:r>
            <a:r>
              <a:rPr lang="en-US" sz="3200" dirty="0"/>
              <a:t>OK </a:t>
            </a:r>
            <a:r>
              <a:rPr lang="en-US" dirty="0"/>
              <a:t>to be flexible &amp; modify your plan when you need to</a:t>
            </a:r>
            <a:endParaRPr lang="en-US" dirty="0">
              <a:solidFill>
                <a:schemeClr val="tx1"/>
              </a:solidFill>
            </a:endParaRPr>
          </a:p>
        </p:txBody>
      </p:sp>
      <p:pic>
        <p:nvPicPr>
          <p:cNvPr id="4" name="Picture 3" descr="186&amp;116 gorilla.eps"/>
          <p:cNvPicPr>
            <a:picLocks noChangeAspect="1"/>
          </p:cNvPicPr>
          <p:nvPr/>
        </p:nvPicPr>
        <p:blipFill>
          <a:blip r:embed="rId3" cstate="print">
            <a:duotone>
              <a:prstClr val="black"/>
              <a:srgbClr val="D9C3A5">
                <a:tint val="50000"/>
                <a:satMod val="180000"/>
              </a:srgbClr>
            </a:duotone>
          </a:blip>
          <a:stretch>
            <a:fillRect/>
          </a:stretch>
        </p:blipFill>
        <p:spPr>
          <a:xfrm>
            <a:off x="8384859" y="0"/>
            <a:ext cx="759141"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management</a:t>
            </a:r>
          </a:p>
        </p:txBody>
      </p:sp>
      <p:sp>
        <p:nvSpPr>
          <p:cNvPr id="3" name="Content Placeholder 2"/>
          <p:cNvSpPr>
            <a:spLocks noGrp="1"/>
          </p:cNvSpPr>
          <p:nvPr>
            <p:ph idx="1"/>
          </p:nvPr>
        </p:nvSpPr>
        <p:spPr/>
        <p:txBody>
          <a:bodyPr/>
          <a:lstStyle/>
          <a:p>
            <a:pPr marL="292608" lvl="1" indent="0">
              <a:buNone/>
            </a:pPr>
            <a:endParaRPr lang="en-US" dirty="0">
              <a:solidFill>
                <a:schemeClr val="tx1"/>
              </a:solidFill>
            </a:endParaRPr>
          </a:p>
          <a:p>
            <a:r>
              <a:rPr lang="en-US" dirty="0"/>
              <a:t>Map what you’ve learned/created onto the Weekly/Monthly Planner</a:t>
            </a:r>
          </a:p>
          <a:p>
            <a:pPr lvl="1"/>
            <a:r>
              <a:rPr lang="en-US" dirty="0">
                <a:solidFill>
                  <a:schemeClr val="tx1"/>
                </a:solidFill>
              </a:rPr>
              <a:t>Monthlies: occur same day every month</a:t>
            </a:r>
          </a:p>
          <a:p>
            <a:pPr lvl="1"/>
            <a:r>
              <a:rPr lang="en-US" dirty="0">
                <a:solidFill>
                  <a:schemeClr val="tx1"/>
                </a:solidFill>
              </a:rPr>
              <a:t>Weeklies: occur same day of every week</a:t>
            </a:r>
          </a:p>
          <a:p>
            <a:pPr lvl="1"/>
            <a:r>
              <a:rPr lang="en-US" dirty="0">
                <a:solidFill>
                  <a:schemeClr val="tx1"/>
                </a:solidFill>
              </a:rPr>
              <a:t>Dailies: specifics, do not occur regularly</a:t>
            </a:r>
          </a:p>
          <a:p>
            <a:endParaRPr lang="en-US" dirty="0"/>
          </a:p>
        </p:txBody>
      </p:sp>
      <p:pic>
        <p:nvPicPr>
          <p:cNvPr id="4" name="Picture 3" descr="186&amp;116 gorilla.eps"/>
          <p:cNvPicPr>
            <a:picLocks noChangeAspect="1"/>
          </p:cNvPicPr>
          <p:nvPr/>
        </p:nvPicPr>
        <p:blipFill>
          <a:blip r:embed="rId3" cstate="print">
            <a:duotone>
              <a:prstClr val="black"/>
              <a:srgbClr val="D9C3A5">
                <a:tint val="50000"/>
                <a:satMod val="180000"/>
              </a:srgbClr>
            </a:duotone>
          </a:blip>
          <a:stretch>
            <a:fillRect/>
          </a:stretch>
        </p:blipFill>
        <p:spPr>
          <a:xfrm>
            <a:off x="8384859" y="0"/>
            <a:ext cx="759141" cy="914400"/>
          </a:xfrm>
          <a:prstGeom prst="rect">
            <a:avLst/>
          </a:prstGeom>
        </p:spPr>
      </p:pic>
      <p:sp>
        <p:nvSpPr>
          <p:cNvPr id="5" name="TextBox 4">
            <a:extLst>
              <a:ext uri="{FF2B5EF4-FFF2-40B4-BE49-F238E27FC236}">
                <a16:creationId xmlns:a16="http://schemas.microsoft.com/office/drawing/2014/main" id="{226CCC8A-484A-DF4D-91F3-7AF2DD35BD3B}"/>
              </a:ext>
            </a:extLst>
          </p:cNvPr>
          <p:cNvSpPr txBox="1"/>
          <p:nvPr/>
        </p:nvSpPr>
        <p:spPr>
          <a:xfrm>
            <a:off x="9008076" y="4522573"/>
            <a:ext cx="184731" cy="369332"/>
          </a:xfrm>
          <a:prstGeom prst="rect">
            <a:avLst/>
          </a:prstGeom>
          <a:noFill/>
        </p:spPr>
        <p:txBody>
          <a:bodyPr wrap="non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143000"/>
          </a:xfrm>
        </p:spPr>
        <p:txBody>
          <a:bodyPr>
            <a:normAutofit/>
          </a:bodyPr>
          <a:lstStyle/>
          <a:p>
            <a:r>
              <a:rPr lang="en-US" dirty="0"/>
              <a:t>Procrastination</a:t>
            </a:r>
          </a:p>
        </p:txBody>
      </p:sp>
      <p:pic>
        <p:nvPicPr>
          <p:cNvPr id="4" name="Picture 3" descr="186&amp;116 gorilla.eps"/>
          <p:cNvPicPr>
            <a:picLocks noChangeAspect="1"/>
          </p:cNvPicPr>
          <p:nvPr/>
        </p:nvPicPr>
        <p:blipFill>
          <a:blip r:embed="rId3" cstate="print">
            <a:duotone>
              <a:prstClr val="black"/>
              <a:srgbClr val="D9C3A5">
                <a:tint val="50000"/>
                <a:satMod val="180000"/>
              </a:srgbClr>
            </a:duotone>
          </a:blip>
          <a:stretch>
            <a:fillRect/>
          </a:stretch>
        </p:blipFill>
        <p:spPr>
          <a:xfrm>
            <a:off x="8384859" y="0"/>
            <a:ext cx="759141" cy="914400"/>
          </a:xfrm>
          <a:prstGeom prst="rect">
            <a:avLst/>
          </a:prstGeom>
        </p:spPr>
      </p:pic>
      <p:sp>
        <p:nvSpPr>
          <p:cNvPr id="6" name="Content Placeholder 5"/>
          <p:cNvSpPr>
            <a:spLocks noGrp="1"/>
          </p:cNvSpPr>
          <p:nvPr>
            <p:ph idx="1"/>
          </p:nvPr>
        </p:nvSpPr>
        <p:spPr/>
        <p:txBody>
          <a:bodyPr>
            <a:normAutofit/>
          </a:bodyPr>
          <a:lstStyle/>
          <a:p>
            <a:r>
              <a:rPr lang="en-US" sz="4800" dirty="0"/>
              <a:t>What is it?</a:t>
            </a:r>
          </a:p>
          <a:p>
            <a:pPr lvl="1"/>
            <a:r>
              <a:rPr lang="en-US" sz="4500" dirty="0"/>
              <a:t>Attitudes</a:t>
            </a:r>
          </a:p>
          <a:p>
            <a:pPr lvl="1"/>
            <a:r>
              <a:rPr lang="en-US" sz="4500" dirty="0"/>
              <a:t>Mental processes</a:t>
            </a:r>
          </a:p>
          <a:p>
            <a:pPr lvl="1"/>
            <a:r>
              <a:rPr lang="en-US" sz="4500" dirty="0"/>
              <a:t>Lying to yourself </a:t>
            </a:r>
            <a:r>
              <a:rPr lang="en-US" sz="3600" dirty="0"/>
              <a:t>(&amp; others)</a:t>
            </a:r>
            <a:endParaRPr lang="en-US" sz="45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1143000"/>
          </a:xfrm>
        </p:spPr>
        <p:txBody>
          <a:bodyPr/>
          <a:lstStyle/>
          <a:p>
            <a:r>
              <a:rPr lang="en-US" dirty="0"/>
              <a:t>Time management</a:t>
            </a:r>
          </a:p>
        </p:txBody>
      </p:sp>
      <p:sp>
        <p:nvSpPr>
          <p:cNvPr id="3" name="Content Placeholder 2"/>
          <p:cNvSpPr>
            <a:spLocks noGrp="1"/>
          </p:cNvSpPr>
          <p:nvPr>
            <p:ph idx="1"/>
          </p:nvPr>
        </p:nvSpPr>
        <p:spPr>
          <a:xfrm>
            <a:off x="457200" y="1524000"/>
            <a:ext cx="7467600" cy="4953000"/>
          </a:xfrm>
        </p:spPr>
        <p:txBody>
          <a:bodyPr>
            <a:noAutofit/>
          </a:bodyPr>
          <a:lstStyle/>
          <a:p>
            <a:r>
              <a:rPr lang="en-US" sz="3200" dirty="0"/>
              <a:t>Make a Plan that works for YOU:</a:t>
            </a:r>
          </a:p>
          <a:p>
            <a:pPr lvl="1"/>
            <a:endParaRPr lang="en-US" sz="1800" dirty="0">
              <a:solidFill>
                <a:schemeClr val="tx1"/>
              </a:solidFill>
            </a:endParaRPr>
          </a:p>
          <a:p>
            <a:pPr lvl="1"/>
            <a:r>
              <a:rPr lang="en-US" sz="2500" dirty="0">
                <a:solidFill>
                  <a:schemeClr val="tx1"/>
                </a:solidFill>
              </a:rPr>
              <a:t>5-10 minutes:</a:t>
            </a:r>
          </a:p>
          <a:p>
            <a:pPr lvl="2"/>
            <a:r>
              <a:rPr lang="en-US" sz="2500" dirty="0">
                <a:solidFill>
                  <a:schemeClr val="tx1"/>
                </a:solidFill>
              </a:rPr>
              <a:t>Beginning of each week - lay out a plan</a:t>
            </a:r>
          </a:p>
          <a:p>
            <a:pPr lvl="3"/>
            <a:r>
              <a:rPr lang="en-US" sz="2500" dirty="0">
                <a:solidFill>
                  <a:schemeClr val="tx1"/>
                </a:solidFill>
              </a:rPr>
              <a:t>Follow up on the plan each day</a:t>
            </a:r>
          </a:p>
          <a:p>
            <a:pPr lvl="3"/>
            <a:r>
              <a:rPr lang="en-US" sz="2500" dirty="0">
                <a:solidFill>
                  <a:schemeClr val="tx1"/>
                </a:solidFill>
              </a:rPr>
              <a:t>Modify or add activities through the week as needed</a:t>
            </a:r>
          </a:p>
          <a:p>
            <a:pPr lvl="1"/>
            <a:r>
              <a:rPr lang="en-US" sz="2800" dirty="0">
                <a:solidFill>
                  <a:schemeClr val="tx1"/>
                </a:solidFill>
              </a:rPr>
              <a:t>Reserve large blocks of time: working with complex concepts or new material</a:t>
            </a:r>
          </a:p>
          <a:p>
            <a:pPr lvl="2"/>
            <a:r>
              <a:rPr lang="en-US" sz="2800" dirty="0"/>
              <a:t>Divide large blocks of time into smaller blocks to give yourself breaks</a:t>
            </a:r>
          </a:p>
          <a:p>
            <a:pPr lvl="1"/>
            <a:endParaRPr lang="en-US" sz="2800" dirty="0">
              <a:solidFill>
                <a:schemeClr val="tx1"/>
              </a:solidFill>
            </a:endParaRPr>
          </a:p>
        </p:txBody>
      </p:sp>
      <p:pic>
        <p:nvPicPr>
          <p:cNvPr id="4" name="Picture 3" descr="186&amp;116 gorilla.eps"/>
          <p:cNvPicPr>
            <a:picLocks noChangeAspect="1"/>
          </p:cNvPicPr>
          <p:nvPr/>
        </p:nvPicPr>
        <p:blipFill>
          <a:blip r:embed="rId3" cstate="print">
            <a:duotone>
              <a:prstClr val="black"/>
              <a:srgbClr val="D9C3A5">
                <a:tint val="50000"/>
                <a:satMod val="180000"/>
              </a:srgbClr>
            </a:duotone>
          </a:blip>
          <a:stretch>
            <a:fillRect/>
          </a:stretch>
        </p:blipFill>
        <p:spPr>
          <a:xfrm>
            <a:off x="8384859" y="0"/>
            <a:ext cx="759141"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management</a:t>
            </a:r>
          </a:p>
        </p:txBody>
      </p:sp>
      <p:sp>
        <p:nvSpPr>
          <p:cNvPr id="3" name="Content Placeholder 2"/>
          <p:cNvSpPr>
            <a:spLocks noGrp="1"/>
          </p:cNvSpPr>
          <p:nvPr>
            <p:ph idx="1"/>
          </p:nvPr>
        </p:nvSpPr>
        <p:spPr>
          <a:xfrm>
            <a:off x="457200" y="1706880"/>
            <a:ext cx="7543800" cy="4846320"/>
          </a:xfrm>
        </p:spPr>
        <p:txBody>
          <a:bodyPr>
            <a:normAutofit/>
          </a:bodyPr>
          <a:lstStyle/>
          <a:p>
            <a:r>
              <a:rPr lang="en-US" sz="3200" dirty="0"/>
              <a:t>Make a Plan that works for YOU:</a:t>
            </a:r>
          </a:p>
          <a:p>
            <a:pPr>
              <a:buNone/>
            </a:pPr>
            <a:endParaRPr lang="en-US" sz="1800" dirty="0"/>
          </a:p>
          <a:p>
            <a:pPr lvl="1"/>
            <a:r>
              <a:rPr lang="en-US" sz="2800" dirty="0">
                <a:solidFill>
                  <a:schemeClr val="tx1"/>
                </a:solidFill>
              </a:rPr>
              <a:t>Leave some ‘room to breathe’ on your schedule</a:t>
            </a:r>
          </a:p>
          <a:p>
            <a:pPr lvl="1"/>
            <a:r>
              <a:rPr lang="en-US" sz="2800" dirty="0">
                <a:solidFill>
                  <a:schemeClr val="tx1"/>
                </a:solidFill>
              </a:rPr>
              <a:t>Accountability: you may need to find a friend who can ask you monthly, weekly or perhaps daily how well you’re doing!</a:t>
            </a:r>
          </a:p>
          <a:p>
            <a:pPr lvl="2"/>
            <a:r>
              <a:rPr lang="en-US" sz="2500" dirty="0">
                <a:solidFill>
                  <a:schemeClr val="tx1"/>
                </a:solidFill>
              </a:rPr>
              <a:t> Maybe you can get a friend or two to join you in your efforts to establish priorities and better manage your time!</a:t>
            </a:r>
          </a:p>
        </p:txBody>
      </p:sp>
      <p:pic>
        <p:nvPicPr>
          <p:cNvPr id="4" name="Picture 3" descr="186&amp;116 gorilla.eps"/>
          <p:cNvPicPr>
            <a:picLocks noChangeAspect="1"/>
          </p:cNvPicPr>
          <p:nvPr/>
        </p:nvPicPr>
        <p:blipFill>
          <a:blip r:embed="rId3" cstate="print">
            <a:duotone>
              <a:prstClr val="black"/>
              <a:srgbClr val="D9C3A5">
                <a:tint val="50000"/>
                <a:satMod val="180000"/>
              </a:srgbClr>
            </a:duotone>
          </a:blip>
          <a:stretch>
            <a:fillRect/>
          </a:stretch>
        </p:blipFill>
        <p:spPr>
          <a:xfrm>
            <a:off x="8384859" y="0"/>
            <a:ext cx="759141"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Don’t put this workshop off until tomorrow</a:t>
            </a:r>
          </a:p>
        </p:txBody>
      </p:sp>
      <p:sp>
        <p:nvSpPr>
          <p:cNvPr id="3" name="Subtitle 2"/>
          <p:cNvSpPr>
            <a:spLocks noGrp="1"/>
          </p:cNvSpPr>
          <p:nvPr>
            <p:ph type="subTitle" idx="1"/>
          </p:nvPr>
        </p:nvSpPr>
        <p:spPr>
          <a:xfrm>
            <a:off x="2895600" y="3539864"/>
            <a:ext cx="5562600" cy="1101248"/>
          </a:xfrm>
        </p:spPr>
        <p:txBody>
          <a:bodyPr>
            <a:normAutofit/>
          </a:bodyPr>
          <a:lstStyle/>
          <a:p>
            <a:r>
              <a:rPr lang="en-US" sz="2100" dirty="0"/>
              <a:t>@PSUSUCCESS</a:t>
            </a:r>
          </a:p>
        </p:txBody>
      </p:sp>
      <p:pic>
        <p:nvPicPr>
          <p:cNvPr id="4" name="Picture 3" descr="186&amp;116 gorilla.eps"/>
          <p:cNvPicPr>
            <a:picLocks noChangeAspect="1"/>
          </p:cNvPicPr>
          <p:nvPr/>
        </p:nvPicPr>
        <p:blipFill>
          <a:blip r:embed="rId3" cstate="print">
            <a:duotone>
              <a:prstClr val="black"/>
              <a:srgbClr val="D9C3A5">
                <a:tint val="50000"/>
                <a:satMod val="180000"/>
              </a:srgbClr>
            </a:duotone>
          </a:blip>
          <a:stretch>
            <a:fillRect/>
          </a:stretch>
        </p:blipFill>
        <p:spPr>
          <a:xfrm>
            <a:off x="8384859" y="0"/>
            <a:ext cx="759141" cy="914400"/>
          </a:xfrm>
          <a:prstGeom prst="rect">
            <a:avLst/>
          </a:prstGeom>
        </p:spPr>
      </p:pic>
      <p:sp>
        <p:nvSpPr>
          <p:cNvPr id="6" name="Subtitle 2"/>
          <p:cNvSpPr txBox="1">
            <a:spLocks/>
          </p:cNvSpPr>
          <p:nvPr/>
        </p:nvSpPr>
        <p:spPr>
          <a:xfrm>
            <a:off x="2971800" y="6248400"/>
            <a:ext cx="5943600" cy="491648"/>
          </a:xfrm>
          <a:prstGeom prst="rect">
            <a:avLst/>
          </a:prstGeom>
        </p:spPr>
        <p:txBody>
          <a:bodyPr vert="horz" lIns="45720" tIns="0" rIns="45720" bIns="0" anchor="ctr" anchorCtr="0">
            <a:normAutofit/>
          </a:bodyPr>
          <a:lstStyle/>
          <a:p>
            <a:pPr marL="0" marR="0" lvl="0" indent="0" algn="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Student Success Programs</a:t>
            </a:r>
            <a:r>
              <a:rPr kumimoji="0" lang="en-US" sz="1600" b="0" i="0" u="none" strike="noStrike" kern="1200" cap="none" spc="0" normalizeH="0" noProof="0" dirty="0">
                <a:ln>
                  <a:noFill/>
                </a:ln>
                <a:solidFill>
                  <a:srgbClr val="FFFFFF"/>
                </a:solidFill>
                <a:effectLst/>
                <a:uLnTx/>
                <a:uFillTx/>
                <a:latin typeface="+mn-lt"/>
                <a:ea typeface="+mn-ea"/>
                <a:cs typeface="+mn-cs"/>
              </a:rPr>
              <a:t> – 113 Axe Library </a:t>
            </a:r>
            <a:endParaRPr kumimoji="0" lang="en-US" sz="16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97870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r>
              <a:rPr lang="en-US" sz="1800" dirty="0"/>
              <a:t>Covey, Stephen. (accessed February 2011). </a:t>
            </a:r>
            <a:r>
              <a:rPr lang="en-US" sz="1800" i="1" dirty="0"/>
              <a:t>The Seven Habits of Highly Successful People.</a:t>
            </a:r>
            <a:r>
              <a:rPr lang="en-US" sz="1800" dirty="0"/>
              <a:t> Retrieved from </a:t>
            </a:r>
            <a:r>
              <a:rPr lang="en-US" sz="1800" dirty="0">
                <a:hlinkClick r:id="rId3"/>
              </a:rPr>
              <a:t>https://www.stephencovey.com/7habits/7habits-habit3.php</a:t>
            </a:r>
            <a:r>
              <a:rPr lang="en-US" sz="1800" dirty="0"/>
              <a:t> .</a:t>
            </a:r>
            <a:endParaRPr lang="en-US" sz="1800" u="sng" dirty="0"/>
          </a:p>
          <a:p>
            <a:r>
              <a:rPr lang="en-US" sz="1800" dirty="0"/>
              <a:t>Hazard, Laurie, 2011. “Psychology of Procrastination”, The Academic Center for Excellence, Bryant University, Smithfield, RI.</a:t>
            </a:r>
            <a:endParaRPr lang="en-US" sz="1800" u="sng" dirty="0"/>
          </a:p>
          <a:p>
            <a:r>
              <a:rPr lang="en-US" sz="1800" dirty="0"/>
              <a:t>Sanger Learning &amp; Career Center, The University of Texas at Austin. (accessed February 2011). </a:t>
            </a:r>
            <a:r>
              <a:rPr lang="en-US" sz="1800" i="1" dirty="0"/>
              <a:t>Setting Priorities: how to get the most out of your time</a:t>
            </a:r>
            <a:r>
              <a:rPr lang="en-US" sz="1800" dirty="0"/>
              <a:t>. Retrieved from </a:t>
            </a:r>
            <a:r>
              <a:rPr lang="en-US" sz="1800" dirty="0">
                <a:hlinkClick r:id="rId4"/>
              </a:rPr>
              <a:t>http://www.lifelearning.utexas.edu/handouts/setting%20priorities.pdf</a:t>
            </a:r>
            <a:r>
              <a:rPr lang="en-US" sz="1800" dirty="0"/>
              <a:t>.</a:t>
            </a:r>
          </a:p>
          <a:p>
            <a:r>
              <a:rPr lang="en-US" sz="1800" dirty="0" err="1"/>
              <a:t>Heiman</a:t>
            </a:r>
            <a:r>
              <a:rPr lang="en-US" sz="1800" dirty="0"/>
              <a:t>, M. &amp; </a:t>
            </a:r>
            <a:r>
              <a:rPr lang="en-US" sz="1800" dirty="0" err="1"/>
              <a:t>Slomianko</a:t>
            </a:r>
            <a:r>
              <a:rPr lang="en-US" sz="1800" dirty="0"/>
              <a:t>, J. (2010). </a:t>
            </a:r>
            <a:r>
              <a:rPr lang="en-US" sz="1800" i="1" dirty="0"/>
              <a:t>Learning to Learn: Thinking Skills for the 21</a:t>
            </a:r>
            <a:r>
              <a:rPr lang="en-US" sz="1800" i="1" baseline="30000" dirty="0"/>
              <a:t>st</a:t>
            </a:r>
            <a:r>
              <a:rPr lang="en-US" sz="1800" i="1" dirty="0"/>
              <a:t> Century </a:t>
            </a:r>
            <a:r>
              <a:rPr lang="en-US" sz="1800" dirty="0"/>
              <a:t>(11th Edition).  Learning to Learn, Inc. Somerville, MA. </a:t>
            </a:r>
          </a:p>
          <a:p>
            <a:endParaRPr lang="en-US" sz="1800" dirty="0"/>
          </a:p>
        </p:txBody>
      </p:sp>
      <p:pic>
        <p:nvPicPr>
          <p:cNvPr id="4" name="Picture 3" descr="186&amp;116 gorilla.eps"/>
          <p:cNvPicPr>
            <a:picLocks noChangeAspect="1"/>
          </p:cNvPicPr>
          <p:nvPr/>
        </p:nvPicPr>
        <p:blipFill>
          <a:blip r:embed="rId5" cstate="print">
            <a:duotone>
              <a:prstClr val="black"/>
              <a:srgbClr val="D9C3A5">
                <a:tint val="50000"/>
                <a:satMod val="180000"/>
              </a:srgbClr>
            </a:duotone>
          </a:blip>
          <a:stretch>
            <a:fillRect/>
          </a:stretch>
        </p:blipFill>
        <p:spPr>
          <a:xfrm>
            <a:off x="8384859" y="0"/>
            <a:ext cx="759141"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roach\AppData\Local\Microsoft\Windows\Temporary Internet Files\Content.IE5\7FLRB17H\MP900405232[1].jpg"/>
          <p:cNvPicPr>
            <a:picLocks noChangeAspect="1" noChangeArrowheads="1"/>
          </p:cNvPicPr>
          <p:nvPr/>
        </p:nvPicPr>
        <p:blipFill>
          <a:blip r:embed="rId3" cstate="print"/>
          <a:srcRect/>
          <a:stretch>
            <a:fillRect/>
          </a:stretch>
        </p:blipFill>
        <p:spPr bwMode="auto">
          <a:xfrm>
            <a:off x="1432560" y="2209800"/>
            <a:ext cx="6720840" cy="4800600"/>
          </a:xfrm>
          <a:prstGeom prst="rect">
            <a:avLst/>
          </a:prstGeom>
          <a:noFill/>
        </p:spPr>
      </p:pic>
      <p:sp>
        <p:nvSpPr>
          <p:cNvPr id="2" name="Title 1"/>
          <p:cNvSpPr>
            <a:spLocks noGrp="1"/>
          </p:cNvSpPr>
          <p:nvPr>
            <p:ph type="title"/>
          </p:nvPr>
        </p:nvSpPr>
        <p:spPr>
          <a:xfrm>
            <a:off x="457200" y="228600"/>
            <a:ext cx="7239000" cy="1143000"/>
          </a:xfrm>
        </p:spPr>
        <p:txBody>
          <a:bodyPr>
            <a:normAutofit/>
          </a:bodyPr>
          <a:lstStyle/>
          <a:p>
            <a:r>
              <a:rPr lang="en-US" dirty="0"/>
              <a:t>Procrastination</a:t>
            </a:r>
          </a:p>
        </p:txBody>
      </p:sp>
      <p:pic>
        <p:nvPicPr>
          <p:cNvPr id="4" name="Picture 3" descr="186&amp;116 gorilla.eps"/>
          <p:cNvPicPr>
            <a:picLocks noChangeAspect="1"/>
          </p:cNvPicPr>
          <p:nvPr/>
        </p:nvPicPr>
        <p:blipFill>
          <a:blip r:embed="rId4" cstate="print">
            <a:duotone>
              <a:prstClr val="black"/>
              <a:srgbClr val="D9C3A5">
                <a:tint val="50000"/>
                <a:satMod val="180000"/>
              </a:srgbClr>
            </a:duotone>
          </a:blip>
          <a:stretch>
            <a:fillRect/>
          </a:stretch>
        </p:blipFill>
        <p:spPr>
          <a:xfrm>
            <a:off x="8384859" y="0"/>
            <a:ext cx="759141" cy="914400"/>
          </a:xfrm>
          <a:prstGeom prst="rect">
            <a:avLst/>
          </a:prstGeom>
        </p:spPr>
      </p:pic>
      <p:sp>
        <p:nvSpPr>
          <p:cNvPr id="6" name="Content Placeholder 5"/>
          <p:cNvSpPr>
            <a:spLocks noGrp="1"/>
          </p:cNvSpPr>
          <p:nvPr>
            <p:ph idx="1"/>
          </p:nvPr>
        </p:nvSpPr>
        <p:spPr/>
        <p:txBody>
          <a:bodyPr>
            <a:normAutofit/>
          </a:bodyPr>
          <a:lstStyle/>
          <a:p>
            <a:r>
              <a:rPr lang="en-US" sz="4800" dirty="0"/>
              <a:t>Rationalization</a:t>
            </a:r>
          </a:p>
        </p:txBody>
      </p:sp>
      <p:sp>
        <p:nvSpPr>
          <p:cNvPr id="7" name="TextBox 6"/>
          <p:cNvSpPr txBox="1"/>
          <p:nvPr/>
        </p:nvSpPr>
        <p:spPr>
          <a:xfrm>
            <a:off x="2209800" y="4812268"/>
            <a:ext cx="12954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Anxiety</a:t>
            </a:r>
          </a:p>
        </p:txBody>
      </p:sp>
      <p:sp>
        <p:nvSpPr>
          <p:cNvPr id="8" name="TextBox 7"/>
          <p:cNvSpPr txBox="1"/>
          <p:nvPr/>
        </p:nvSpPr>
        <p:spPr>
          <a:xfrm>
            <a:off x="5715000" y="2209800"/>
            <a:ext cx="1981200" cy="646331"/>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Procrastination Activities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1143000"/>
          </a:xfrm>
        </p:spPr>
        <p:txBody>
          <a:bodyPr>
            <a:normAutofit/>
          </a:bodyPr>
          <a:lstStyle/>
          <a:p>
            <a:r>
              <a:rPr lang="en-US" dirty="0"/>
              <a:t>Procrastination</a:t>
            </a:r>
          </a:p>
        </p:txBody>
      </p:sp>
      <p:pic>
        <p:nvPicPr>
          <p:cNvPr id="4" name="Picture 3" descr="186&amp;116 gorilla.eps"/>
          <p:cNvPicPr>
            <a:picLocks noChangeAspect="1"/>
          </p:cNvPicPr>
          <p:nvPr/>
        </p:nvPicPr>
        <p:blipFill>
          <a:blip r:embed="rId3" cstate="print">
            <a:duotone>
              <a:prstClr val="black"/>
              <a:srgbClr val="D9C3A5">
                <a:tint val="50000"/>
                <a:satMod val="180000"/>
              </a:srgbClr>
            </a:duotone>
          </a:blip>
          <a:stretch>
            <a:fillRect/>
          </a:stretch>
        </p:blipFill>
        <p:spPr>
          <a:xfrm>
            <a:off x="8384859" y="0"/>
            <a:ext cx="759141" cy="914400"/>
          </a:xfrm>
          <a:prstGeom prst="rect">
            <a:avLst/>
          </a:prstGeom>
        </p:spPr>
      </p:pic>
      <p:sp>
        <p:nvSpPr>
          <p:cNvPr id="6" name="Content Placeholder 5"/>
          <p:cNvSpPr>
            <a:spLocks noGrp="1"/>
          </p:cNvSpPr>
          <p:nvPr>
            <p:ph idx="1"/>
          </p:nvPr>
        </p:nvSpPr>
        <p:spPr>
          <a:xfrm>
            <a:off x="76200" y="1524000"/>
            <a:ext cx="8001000" cy="5257800"/>
          </a:xfrm>
        </p:spPr>
        <p:txBody>
          <a:bodyPr>
            <a:normAutofit/>
          </a:bodyPr>
          <a:lstStyle/>
          <a:p>
            <a:r>
              <a:rPr lang="en-US" sz="4800" dirty="0"/>
              <a:t>Identify</a:t>
            </a:r>
          </a:p>
          <a:p>
            <a:pPr lvl="1"/>
            <a:r>
              <a:rPr lang="en-US" sz="4200" dirty="0"/>
              <a:t>Self-Check</a:t>
            </a:r>
          </a:p>
          <a:p>
            <a:pPr lvl="2"/>
            <a:r>
              <a:rPr lang="en-US" sz="4100" dirty="0"/>
              <a:t>What tasks am I currently putting off? </a:t>
            </a:r>
          </a:p>
          <a:p>
            <a:pPr lvl="2"/>
            <a:r>
              <a:rPr lang="en-US" sz="4100" dirty="0"/>
              <a:t>What tasks have I put off doing in the past?</a:t>
            </a:r>
          </a:p>
          <a:p>
            <a:pPr lvl="2"/>
            <a:endParaRPr lang="en-US" sz="4100" dirty="0"/>
          </a:p>
          <a:p>
            <a:pPr lvl="2">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sz="4800" dirty="0"/>
              <a:t>Identify</a:t>
            </a:r>
          </a:p>
          <a:p>
            <a:pPr lvl="1"/>
            <a:r>
              <a:rPr lang="en-US" sz="4200" dirty="0"/>
              <a:t>Self-Check</a:t>
            </a:r>
          </a:p>
          <a:p>
            <a:pPr lvl="2">
              <a:buNone/>
            </a:pPr>
            <a:endParaRPr lang="en-US" dirty="0"/>
          </a:p>
          <a:p>
            <a:pPr lvl="2"/>
            <a:r>
              <a:rPr lang="en-US" sz="4600" dirty="0"/>
              <a:t>Is there a pattern? Are there certain types of tasks I avoid doing until the last minute?</a:t>
            </a:r>
          </a:p>
          <a:p>
            <a:pPr lvl="2">
              <a:buNone/>
            </a:pPr>
            <a:endParaRPr lang="en-US" dirty="0"/>
          </a:p>
          <a:p>
            <a:pPr lvl="2"/>
            <a:r>
              <a:rPr lang="en-US" sz="4600" dirty="0"/>
              <a:t>How do I know when I’m procrastinating? Do I have a favorite replacement activity(</a:t>
            </a:r>
            <a:r>
              <a:rPr lang="en-US" sz="4600" dirty="0" err="1"/>
              <a:t>ies</a:t>
            </a:r>
            <a:r>
              <a:rPr lang="en-US" sz="4600" dirty="0"/>
              <a:t>)?</a:t>
            </a:r>
          </a:p>
          <a:p>
            <a:endParaRPr lang="en-US" dirty="0"/>
          </a:p>
        </p:txBody>
      </p:sp>
      <p:sp>
        <p:nvSpPr>
          <p:cNvPr id="4" name="Title 1"/>
          <p:cNvSpPr>
            <a:spLocks noGrp="1"/>
          </p:cNvSpPr>
          <p:nvPr>
            <p:ph type="title"/>
          </p:nvPr>
        </p:nvSpPr>
        <p:spPr>
          <a:xfrm>
            <a:off x="457200" y="76200"/>
            <a:ext cx="7239000" cy="1143000"/>
          </a:xfrm>
        </p:spPr>
        <p:txBody>
          <a:bodyPr>
            <a:normAutofit/>
          </a:bodyPr>
          <a:lstStyle/>
          <a:p>
            <a:r>
              <a:rPr lang="en-US" dirty="0"/>
              <a:t>Procrastination</a:t>
            </a:r>
          </a:p>
        </p:txBody>
      </p:sp>
      <p:pic>
        <p:nvPicPr>
          <p:cNvPr id="5" name="Picture 4" descr="186&amp;116 gorilla.eps"/>
          <p:cNvPicPr>
            <a:picLocks noChangeAspect="1"/>
          </p:cNvPicPr>
          <p:nvPr/>
        </p:nvPicPr>
        <p:blipFill>
          <a:blip r:embed="rId3" cstate="print">
            <a:duotone>
              <a:prstClr val="black"/>
              <a:srgbClr val="D9C3A5">
                <a:tint val="50000"/>
                <a:satMod val="180000"/>
              </a:srgbClr>
            </a:duotone>
          </a:blip>
          <a:stretch>
            <a:fillRect/>
          </a:stretch>
        </p:blipFill>
        <p:spPr>
          <a:xfrm>
            <a:off x="8384859" y="0"/>
            <a:ext cx="759141"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7620000" cy="5181600"/>
          </a:xfrm>
        </p:spPr>
        <p:txBody>
          <a:bodyPr>
            <a:normAutofit/>
          </a:bodyPr>
          <a:lstStyle/>
          <a:p>
            <a:r>
              <a:rPr lang="en-US" sz="4000" dirty="0"/>
              <a:t>Identify</a:t>
            </a:r>
          </a:p>
          <a:p>
            <a:pPr lvl="1"/>
            <a:r>
              <a:rPr lang="en-US" sz="4000" dirty="0">
                <a:solidFill>
                  <a:schemeClr val="tx1"/>
                </a:solidFill>
              </a:rPr>
              <a:t>Procrastination Survey</a:t>
            </a:r>
          </a:p>
          <a:p>
            <a:pPr lvl="1"/>
            <a:endParaRPr lang="en-US" sz="1400" dirty="0">
              <a:solidFill>
                <a:schemeClr val="tx1"/>
              </a:solidFill>
            </a:endParaRPr>
          </a:p>
          <a:p>
            <a:r>
              <a:rPr lang="en-US" sz="3200" dirty="0"/>
              <a:t>Think about your answers – are you a YES to some of these ‘occasionally’ or ‘more often than not’?</a:t>
            </a:r>
          </a:p>
          <a:p>
            <a:r>
              <a:rPr lang="en-US" sz="3200" dirty="0"/>
              <a:t>Did you answer Always to 5 or more questions?</a:t>
            </a:r>
          </a:p>
          <a:p>
            <a:pPr lvl="1"/>
            <a:r>
              <a:rPr lang="en-US" sz="3000" dirty="0">
                <a:solidFill>
                  <a:schemeClr val="tx1"/>
                </a:solidFill>
              </a:rPr>
              <a:t>You may be a Die Hard Procrastinator</a:t>
            </a:r>
          </a:p>
          <a:p>
            <a:pPr lvl="1"/>
            <a:endParaRPr lang="en-US" sz="4000" dirty="0">
              <a:solidFill>
                <a:schemeClr val="tx1"/>
              </a:solidFill>
            </a:endParaRPr>
          </a:p>
          <a:p>
            <a:pPr lvl="1"/>
            <a:endParaRPr lang="en-US" sz="4000" dirty="0">
              <a:solidFill>
                <a:schemeClr val="tx1"/>
              </a:solidFill>
            </a:endParaRPr>
          </a:p>
          <a:p>
            <a:pPr lvl="1"/>
            <a:endParaRPr lang="en-US" sz="4000" dirty="0">
              <a:solidFill>
                <a:schemeClr val="tx1"/>
              </a:solidFill>
            </a:endParaRPr>
          </a:p>
        </p:txBody>
      </p:sp>
      <p:sp>
        <p:nvSpPr>
          <p:cNvPr id="4" name="Title 1"/>
          <p:cNvSpPr>
            <a:spLocks noGrp="1"/>
          </p:cNvSpPr>
          <p:nvPr>
            <p:ph type="title"/>
          </p:nvPr>
        </p:nvSpPr>
        <p:spPr>
          <a:xfrm>
            <a:off x="304800" y="0"/>
            <a:ext cx="7239000" cy="1143000"/>
          </a:xfrm>
        </p:spPr>
        <p:txBody>
          <a:bodyPr>
            <a:normAutofit/>
          </a:bodyPr>
          <a:lstStyle/>
          <a:p>
            <a:r>
              <a:rPr lang="en-US" dirty="0"/>
              <a:t>Procrastination</a:t>
            </a:r>
          </a:p>
        </p:txBody>
      </p:sp>
      <p:pic>
        <p:nvPicPr>
          <p:cNvPr id="5" name="Picture 4" descr="186&amp;116 gorilla.eps"/>
          <p:cNvPicPr>
            <a:picLocks noChangeAspect="1"/>
          </p:cNvPicPr>
          <p:nvPr/>
        </p:nvPicPr>
        <p:blipFill>
          <a:blip r:embed="rId3" cstate="print">
            <a:duotone>
              <a:prstClr val="black"/>
              <a:srgbClr val="D9C3A5">
                <a:tint val="50000"/>
                <a:satMod val="180000"/>
              </a:srgbClr>
            </a:duotone>
          </a:blip>
          <a:stretch>
            <a:fillRect/>
          </a:stretch>
        </p:blipFill>
        <p:spPr>
          <a:xfrm>
            <a:off x="8384859" y="0"/>
            <a:ext cx="759141"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1143000"/>
          </a:xfrm>
        </p:spPr>
        <p:txBody>
          <a:bodyPr>
            <a:normAutofit/>
          </a:bodyPr>
          <a:lstStyle/>
          <a:p>
            <a:r>
              <a:rPr lang="en-US" dirty="0"/>
              <a:t>Procrastination</a:t>
            </a:r>
          </a:p>
        </p:txBody>
      </p:sp>
      <p:pic>
        <p:nvPicPr>
          <p:cNvPr id="4" name="Picture 3" descr="186&amp;116 gorilla.eps"/>
          <p:cNvPicPr>
            <a:picLocks noChangeAspect="1"/>
          </p:cNvPicPr>
          <p:nvPr/>
        </p:nvPicPr>
        <p:blipFill>
          <a:blip r:embed="rId3" cstate="print">
            <a:duotone>
              <a:prstClr val="black"/>
              <a:srgbClr val="D9C3A5">
                <a:tint val="50000"/>
                <a:satMod val="180000"/>
              </a:srgbClr>
            </a:duotone>
          </a:blip>
          <a:stretch>
            <a:fillRect/>
          </a:stretch>
        </p:blipFill>
        <p:spPr>
          <a:xfrm>
            <a:off x="8384859" y="0"/>
            <a:ext cx="759141" cy="914400"/>
          </a:xfrm>
          <a:prstGeom prst="rect">
            <a:avLst/>
          </a:prstGeom>
        </p:spPr>
      </p:pic>
      <p:sp>
        <p:nvSpPr>
          <p:cNvPr id="6" name="Content Placeholder 5"/>
          <p:cNvSpPr>
            <a:spLocks noGrp="1"/>
          </p:cNvSpPr>
          <p:nvPr>
            <p:ph idx="1"/>
          </p:nvPr>
        </p:nvSpPr>
        <p:spPr>
          <a:xfrm>
            <a:off x="304800" y="1600200"/>
            <a:ext cx="7467600" cy="4943784"/>
          </a:xfrm>
        </p:spPr>
        <p:txBody>
          <a:bodyPr>
            <a:normAutofit/>
          </a:bodyPr>
          <a:lstStyle/>
          <a:p>
            <a:r>
              <a:rPr lang="en-US" sz="4800" dirty="0"/>
              <a:t>Take Action</a:t>
            </a:r>
          </a:p>
          <a:p>
            <a:pPr lvl="2"/>
            <a:r>
              <a:rPr lang="en-US" sz="3000" dirty="0"/>
              <a:t>Identify </a:t>
            </a:r>
            <a:r>
              <a:rPr lang="en-US" sz="3200" i="1" dirty="0"/>
              <a:t>productive</a:t>
            </a:r>
            <a:r>
              <a:rPr lang="en-US" sz="3000" dirty="0"/>
              <a:t> </a:t>
            </a:r>
            <a:r>
              <a:rPr lang="en-US" sz="3000" i="1" dirty="0"/>
              <a:t>replacement</a:t>
            </a:r>
            <a:r>
              <a:rPr lang="en-US" sz="3000" dirty="0"/>
              <a:t> activities you find yourself doing when you procrastinate: activities you need to do but are not a priority.</a:t>
            </a:r>
          </a:p>
          <a:p>
            <a:pPr lvl="2">
              <a:buNone/>
            </a:pPr>
            <a:endParaRPr lang="en-US" sz="1400" dirty="0"/>
          </a:p>
          <a:p>
            <a:pPr lvl="2"/>
            <a:r>
              <a:rPr lang="en-US" sz="3000" dirty="0"/>
              <a:t>Consider </a:t>
            </a:r>
            <a:r>
              <a:rPr lang="en-US" sz="3200" i="1" dirty="0"/>
              <a:t>time-wasting</a:t>
            </a:r>
            <a:r>
              <a:rPr lang="en-US" sz="3000" dirty="0"/>
              <a:t> replacement activities you find yourself doing when you procrastinate: activities you do not need to do.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C:\Users\rroach\AppData\Local\Microsoft\Windows\Temporary Internet Files\Content.IE5\OM5TK6PI\MP900422533[1].jpg"/>
          <p:cNvPicPr>
            <a:picLocks noChangeAspect="1" noChangeArrowheads="1"/>
          </p:cNvPicPr>
          <p:nvPr/>
        </p:nvPicPr>
        <p:blipFill>
          <a:blip r:embed="rId3" cstate="print"/>
          <a:srcRect/>
          <a:stretch>
            <a:fillRect/>
          </a:stretch>
        </p:blipFill>
        <p:spPr bwMode="auto">
          <a:xfrm>
            <a:off x="2514600" y="1295400"/>
            <a:ext cx="5410200" cy="5410200"/>
          </a:xfrm>
          <a:prstGeom prst="rect">
            <a:avLst/>
          </a:prstGeom>
          <a:ln>
            <a:noFill/>
          </a:ln>
          <a:effectLst>
            <a:softEdge rad="112500"/>
          </a:effectLst>
        </p:spPr>
      </p:pic>
      <p:sp>
        <p:nvSpPr>
          <p:cNvPr id="2" name="Title 1"/>
          <p:cNvSpPr>
            <a:spLocks noGrp="1"/>
          </p:cNvSpPr>
          <p:nvPr>
            <p:ph type="title"/>
          </p:nvPr>
        </p:nvSpPr>
        <p:spPr>
          <a:xfrm>
            <a:off x="457200" y="152400"/>
            <a:ext cx="7239000" cy="1143000"/>
          </a:xfrm>
        </p:spPr>
        <p:txBody>
          <a:bodyPr>
            <a:normAutofit/>
          </a:bodyPr>
          <a:lstStyle/>
          <a:p>
            <a:r>
              <a:rPr lang="en-US" dirty="0"/>
              <a:t>Procrastination</a:t>
            </a:r>
          </a:p>
        </p:txBody>
      </p:sp>
      <p:pic>
        <p:nvPicPr>
          <p:cNvPr id="4" name="Picture 3" descr="186&amp;116 gorilla.eps"/>
          <p:cNvPicPr>
            <a:picLocks noChangeAspect="1"/>
          </p:cNvPicPr>
          <p:nvPr/>
        </p:nvPicPr>
        <p:blipFill>
          <a:blip r:embed="rId4" cstate="print">
            <a:duotone>
              <a:prstClr val="black"/>
              <a:srgbClr val="D9C3A5">
                <a:tint val="50000"/>
                <a:satMod val="180000"/>
              </a:srgbClr>
            </a:duotone>
          </a:blip>
          <a:stretch>
            <a:fillRect/>
          </a:stretch>
        </p:blipFill>
        <p:spPr>
          <a:xfrm>
            <a:off x="8384859" y="0"/>
            <a:ext cx="759141"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143000"/>
          </a:xfrm>
        </p:spPr>
        <p:txBody>
          <a:bodyPr>
            <a:normAutofit/>
          </a:bodyPr>
          <a:lstStyle/>
          <a:p>
            <a:r>
              <a:rPr lang="en-US" dirty="0"/>
              <a:t>Time management</a:t>
            </a:r>
          </a:p>
        </p:txBody>
      </p:sp>
      <p:pic>
        <p:nvPicPr>
          <p:cNvPr id="4" name="Picture 3" descr="186&amp;116 gorilla.eps"/>
          <p:cNvPicPr>
            <a:picLocks noChangeAspect="1"/>
          </p:cNvPicPr>
          <p:nvPr/>
        </p:nvPicPr>
        <p:blipFill>
          <a:blip r:embed="rId3" cstate="print">
            <a:duotone>
              <a:prstClr val="black"/>
              <a:srgbClr val="D9C3A5">
                <a:tint val="50000"/>
                <a:satMod val="180000"/>
              </a:srgbClr>
            </a:duotone>
          </a:blip>
          <a:stretch>
            <a:fillRect/>
          </a:stretch>
        </p:blipFill>
        <p:spPr>
          <a:xfrm>
            <a:off x="8384859" y="0"/>
            <a:ext cx="759141" cy="914400"/>
          </a:xfrm>
          <a:prstGeom prst="rect">
            <a:avLst/>
          </a:prstGeom>
        </p:spPr>
      </p:pic>
      <p:sp>
        <p:nvSpPr>
          <p:cNvPr id="6" name="Content Placeholder 5"/>
          <p:cNvSpPr>
            <a:spLocks noGrp="1"/>
          </p:cNvSpPr>
          <p:nvPr>
            <p:ph idx="1"/>
          </p:nvPr>
        </p:nvSpPr>
        <p:spPr/>
        <p:txBody>
          <a:bodyPr>
            <a:normAutofit/>
          </a:bodyPr>
          <a:lstStyle/>
          <a:p>
            <a:r>
              <a:rPr lang="en-US" sz="4400" dirty="0"/>
              <a:t>How Are You Spending Your Time? </a:t>
            </a:r>
          </a:p>
          <a:p>
            <a:endParaRPr lang="en-US" sz="1800" dirty="0"/>
          </a:p>
          <a:p>
            <a:r>
              <a:rPr lang="en-US" sz="4400" dirty="0"/>
              <a:t>Prioritize!</a:t>
            </a:r>
          </a:p>
          <a:p>
            <a:endParaRPr lang="en-US" sz="1800" dirty="0"/>
          </a:p>
          <a:p>
            <a:r>
              <a:rPr lang="en-US" sz="4400" dirty="0"/>
              <a:t>Make A Plan!</a:t>
            </a:r>
          </a:p>
          <a:p>
            <a:endParaRPr lang="en-US" sz="4400" dirty="0"/>
          </a:p>
        </p:txBody>
      </p:sp>
      <p:sp>
        <p:nvSpPr>
          <p:cNvPr id="5" name="TextBox 4"/>
          <p:cNvSpPr txBox="1"/>
          <p:nvPr/>
        </p:nvSpPr>
        <p:spPr>
          <a:xfrm>
            <a:off x="457200" y="5486400"/>
            <a:ext cx="7696200" cy="1107996"/>
          </a:xfrm>
          <a:prstGeom prst="rect">
            <a:avLst/>
          </a:prstGeom>
          <a:noFill/>
        </p:spPr>
        <p:txBody>
          <a:bodyPr wrap="square" rtlCol="0">
            <a:spAutoFit/>
          </a:bodyPr>
          <a:lstStyle/>
          <a:p>
            <a:pPr algn="r"/>
            <a:r>
              <a:rPr lang="en-US" sz="2200" dirty="0">
                <a:latin typeface="Arabic Typesetting" pitchFamily="66" charset="-78"/>
                <a:cs typeface="Arabic Typesetting" pitchFamily="66" charset="-78"/>
              </a:rPr>
              <a:t>“The future is something which everyone reaches at the rate of sixty minutes an hour, whatever he does, whoever he is.” </a:t>
            </a:r>
          </a:p>
          <a:p>
            <a:pPr algn="r"/>
            <a:r>
              <a:rPr lang="en-US" sz="2200" dirty="0">
                <a:latin typeface="Arabic Typesetting" pitchFamily="66" charset="-78"/>
                <a:cs typeface="Arabic Typesetting" pitchFamily="66" charset="-78"/>
              </a:rPr>
              <a:t>~C.S. Lewis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8858</TotalTime>
  <Words>4385</Words>
  <Application>Microsoft Macintosh PowerPoint</Application>
  <PresentationFormat>On-screen Show (4:3)</PresentationFormat>
  <Paragraphs>457</Paragraphs>
  <Slides>23</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Arabic Typesetting</vt:lpstr>
      <vt:lpstr>Arial</vt:lpstr>
      <vt:lpstr>Calibri</vt:lpstr>
      <vt:lpstr>Franklin Gothic Book</vt:lpstr>
      <vt:lpstr>Freestyle Script</vt:lpstr>
      <vt:lpstr>Myriad Pro</vt:lpstr>
      <vt:lpstr>Myriad Pro Cond</vt:lpstr>
      <vt:lpstr>Times New Roman</vt:lpstr>
      <vt:lpstr>Trebuchet MS</vt:lpstr>
      <vt:lpstr>Wingdings</vt:lpstr>
      <vt:lpstr>Wingdings 2</vt:lpstr>
      <vt:lpstr>Opulent</vt:lpstr>
      <vt:lpstr>Don’t put this workshop off until tomorrow</vt:lpstr>
      <vt:lpstr>Procrastination</vt:lpstr>
      <vt:lpstr>Procrastination</vt:lpstr>
      <vt:lpstr>Procrastination</vt:lpstr>
      <vt:lpstr>Procrastination</vt:lpstr>
      <vt:lpstr>Procrastination</vt:lpstr>
      <vt:lpstr>Procrastination</vt:lpstr>
      <vt:lpstr>Procrastination</vt:lpstr>
      <vt:lpstr>Time management</vt:lpstr>
      <vt:lpstr>Time management</vt:lpstr>
      <vt:lpstr>Time management</vt:lpstr>
      <vt:lpstr>Time management</vt:lpstr>
      <vt:lpstr>Time management</vt:lpstr>
      <vt:lpstr>Time management</vt:lpstr>
      <vt:lpstr>Time management</vt:lpstr>
      <vt:lpstr>Time management</vt:lpstr>
      <vt:lpstr>Time Management</vt:lpstr>
      <vt:lpstr>Time management</vt:lpstr>
      <vt:lpstr>Time management</vt:lpstr>
      <vt:lpstr>Time management</vt:lpstr>
      <vt:lpstr>Time management</vt:lpstr>
      <vt:lpstr>Don’t put this workshop off until tomorrow</vt:lpstr>
      <vt:lpstr>References</vt:lpstr>
    </vt:vector>
  </TitlesOfParts>
  <Company>Pittsburg State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put this workshop off until tomorrow</dc:title>
  <dc:creator>Rebecca Roach</dc:creator>
  <cp:lastModifiedBy>Nikole Cook</cp:lastModifiedBy>
  <cp:revision>260</cp:revision>
  <dcterms:created xsi:type="dcterms:W3CDTF">2011-02-07T19:54:05Z</dcterms:created>
  <dcterms:modified xsi:type="dcterms:W3CDTF">2020-04-26T18:31:36Z</dcterms:modified>
</cp:coreProperties>
</file>