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0"/>
  </p:notesMasterIdLst>
  <p:sldIdLst>
    <p:sldId id="283" r:id="rId2"/>
    <p:sldId id="257" r:id="rId3"/>
    <p:sldId id="259" r:id="rId4"/>
    <p:sldId id="286" r:id="rId5"/>
    <p:sldId id="260" r:id="rId6"/>
    <p:sldId id="287" r:id="rId7"/>
    <p:sldId id="263" r:id="rId8"/>
    <p:sldId id="268" r:id="rId9"/>
    <p:sldId id="269" r:id="rId10"/>
    <p:sldId id="266" r:id="rId11"/>
    <p:sldId id="285" r:id="rId12"/>
    <p:sldId id="265" r:id="rId13"/>
    <p:sldId id="275" r:id="rId14"/>
    <p:sldId id="279" r:id="rId15"/>
    <p:sldId id="280" r:id="rId16"/>
    <p:sldId id="281" r:id="rId17"/>
    <p:sldId id="282" r:id="rId18"/>
    <p:sldId id="272" r:id="rId1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9">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978" autoAdjust="0"/>
    <p:restoredTop sz="45122" autoAdjust="0"/>
  </p:normalViewPr>
  <p:slideViewPr>
    <p:cSldViewPr>
      <p:cViewPr varScale="1">
        <p:scale>
          <a:sx n="54" d="100"/>
          <a:sy n="54" d="100"/>
        </p:scale>
        <p:origin x="1680" y="19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1" d="100"/>
          <a:sy n="101" d="100"/>
        </p:scale>
        <p:origin x="-1602" y="636"/>
      </p:cViewPr>
      <p:guideLst>
        <p:guide orient="horz" pos="2928"/>
        <p:guide pos="220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E3B3D05-D8E6-4AC6-9271-2A1AD2E19D7D}"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en-US"/>
        </a:p>
      </dgm:t>
    </dgm:pt>
    <dgm:pt modelId="{878499AF-CB45-461F-A13B-FA038E06E19E}">
      <dgm:prSet phldrT="[Text]"/>
      <dgm:spPr/>
      <dgm:t>
        <a:bodyPr/>
        <a:lstStyle/>
        <a:p>
          <a:r>
            <a:rPr lang="en-US" dirty="0"/>
            <a:t>Preview</a:t>
          </a:r>
        </a:p>
      </dgm:t>
    </dgm:pt>
    <dgm:pt modelId="{98A3D7BF-80EB-4B01-9C08-B46D1D98B745}" type="parTrans" cxnId="{03D58250-6819-47C6-B797-A1F8D08F867C}">
      <dgm:prSet/>
      <dgm:spPr/>
      <dgm:t>
        <a:bodyPr/>
        <a:lstStyle/>
        <a:p>
          <a:endParaRPr lang="en-US"/>
        </a:p>
      </dgm:t>
    </dgm:pt>
    <dgm:pt modelId="{B7CEAE1E-A85B-4A3F-8EF0-0AB3056B5DA8}" type="sibTrans" cxnId="{03D58250-6819-47C6-B797-A1F8D08F867C}">
      <dgm:prSet/>
      <dgm:spPr/>
      <dgm:t>
        <a:bodyPr/>
        <a:lstStyle/>
        <a:p>
          <a:endParaRPr lang="en-US"/>
        </a:p>
      </dgm:t>
    </dgm:pt>
    <dgm:pt modelId="{E8BD0B45-3B53-4932-A26C-02313D757BE6}">
      <dgm:prSet phldrT="[Text]"/>
      <dgm:spPr/>
      <dgm:t>
        <a:bodyPr/>
        <a:lstStyle/>
        <a:p>
          <a:r>
            <a:rPr lang="en-US" dirty="0"/>
            <a:t>Attend</a:t>
          </a:r>
        </a:p>
      </dgm:t>
    </dgm:pt>
    <dgm:pt modelId="{2715A835-A8B1-49E4-BC0E-5EFBFDCABCFE}" type="parTrans" cxnId="{92E355E2-F49F-48C7-A6D4-D4032E69BEF8}">
      <dgm:prSet/>
      <dgm:spPr/>
      <dgm:t>
        <a:bodyPr/>
        <a:lstStyle/>
        <a:p>
          <a:endParaRPr lang="en-US"/>
        </a:p>
      </dgm:t>
    </dgm:pt>
    <dgm:pt modelId="{19419339-E0DB-4C4E-83EB-735D11EC4FB1}" type="sibTrans" cxnId="{92E355E2-F49F-48C7-A6D4-D4032E69BEF8}">
      <dgm:prSet/>
      <dgm:spPr/>
      <dgm:t>
        <a:bodyPr/>
        <a:lstStyle/>
        <a:p>
          <a:endParaRPr lang="en-US"/>
        </a:p>
      </dgm:t>
    </dgm:pt>
    <dgm:pt modelId="{58C10AC0-7417-4A79-8CF1-457FC30669D6}">
      <dgm:prSet phldrT="[Text]"/>
      <dgm:spPr/>
      <dgm:t>
        <a:bodyPr/>
        <a:lstStyle/>
        <a:p>
          <a:r>
            <a:rPr lang="en-US" dirty="0"/>
            <a:t>Review</a:t>
          </a:r>
        </a:p>
      </dgm:t>
    </dgm:pt>
    <dgm:pt modelId="{8F0EFB1B-5008-472C-BD51-46D138213369}" type="parTrans" cxnId="{647FB0B1-C216-4332-AEE1-8DB98183C14C}">
      <dgm:prSet/>
      <dgm:spPr/>
      <dgm:t>
        <a:bodyPr/>
        <a:lstStyle/>
        <a:p>
          <a:endParaRPr lang="en-US"/>
        </a:p>
      </dgm:t>
    </dgm:pt>
    <dgm:pt modelId="{D6067D6B-1D06-4F17-BA51-5313E1BD86A7}" type="sibTrans" cxnId="{647FB0B1-C216-4332-AEE1-8DB98183C14C}">
      <dgm:prSet/>
      <dgm:spPr/>
      <dgm:t>
        <a:bodyPr/>
        <a:lstStyle/>
        <a:p>
          <a:endParaRPr lang="en-US"/>
        </a:p>
      </dgm:t>
    </dgm:pt>
    <dgm:pt modelId="{F3DA836A-DAD5-4170-ADC2-530F47A6AC74}">
      <dgm:prSet phldrT="[Text]"/>
      <dgm:spPr/>
      <dgm:t>
        <a:bodyPr/>
        <a:lstStyle/>
        <a:p>
          <a:r>
            <a:rPr lang="en-US" dirty="0"/>
            <a:t>Study</a:t>
          </a:r>
        </a:p>
      </dgm:t>
    </dgm:pt>
    <dgm:pt modelId="{285AC6C9-552F-43DA-957B-4FB6C4977126}" type="parTrans" cxnId="{CFBEBAAD-43D7-41EA-B056-1F8E462E8D29}">
      <dgm:prSet/>
      <dgm:spPr/>
      <dgm:t>
        <a:bodyPr/>
        <a:lstStyle/>
        <a:p>
          <a:endParaRPr lang="en-US"/>
        </a:p>
      </dgm:t>
    </dgm:pt>
    <dgm:pt modelId="{64B65ED4-BEF6-4A2D-AB0C-2354F13E38D8}" type="sibTrans" cxnId="{CFBEBAAD-43D7-41EA-B056-1F8E462E8D29}">
      <dgm:prSet/>
      <dgm:spPr/>
      <dgm:t>
        <a:bodyPr/>
        <a:lstStyle/>
        <a:p>
          <a:endParaRPr lang="en-US"/>
        </a:p>
      </dgm:t>
    </dgm:pt>
    <dgm:pt modelId="{76DC622E-1D74-4FE3-A146-F6A9D59A2BA3}">
      <dgm:prSet phldrT="[Text]"/>
      <dgm:spPr/>
      <dgm:t>
        <a:bodyPr/>
        <a:lstStyle/>
        <a:p>
          <a:r>
            <a:rPr lang="en-US" dirty="0"/>
            <a:t>Assess</a:t>
          </a:r>
        </a:p>
      </dgm:t>
    </dgm:pt>
    <dgm:pt modelId="{9069FB88-0FA2-4782-959A-BAFC4DCA4CAB}" type="parTrans" cxnId="{EFF7CD75-7B56-4EF6-974C-AE6AEE092E9D}">
      <dgm:prSet/>
      <dgm:spPr/>
      <dgm:t>
        <a:bodyPr/>
        <a:lstStyle/>
        <a:p>
          <a:endParaRPr lang="en-US"/>
        </a:p>
      </dgm:t>
    </dgm:pt>
    <dgm:pt modelId="{0111B850-6E5C-4382-87FC-FAB4ADD7860F}" type="sibTrans" cxnId="{EFF7CD75-7B56-4EF6-974C-AE6AEE092E9D}">
      <dgm:prSet/>
      <dgm:spPr/>
      <dgm:t>
        <a:bodyPr/>
        <a:lstStyle/>
        <a:p>
          <a:endParaRPr lang="en-US"/>
        </a:p>
      </dgm:t>
    </dgm:pt>
    <dgm:pt modelId="{E9B74223-23FB-413C-860E-470B79A7B38E}" type="pres">
      <dgm:prSet presAssocID="{6E3B3D05-D8E6-4AC6-9271-2A1AD2E19D7D}" presName="cycle" presStyleCnt="0">
        <dgm:presLayoutVars>
          <dgm:dir/>
          <dgm:resizeHandles val="exact"/>
        </dgm:presLayoutVars>
      </dgm:prSet>
      <dgm:spPr/>
    </dgm:pt>
    <dgm:pt modelId="{FAB19227-8D81-4C27-8F4A-C8A247B256F2}" type="pres">
      <dgm:prSet presAssocID="{878499AF-CB45-461F-A13B-FA038E06E19E}" presName="node" presStyleLbl="node1" presStyleIdx="0" presStyleCnt="5">
        <dgm:presLayoutVars>
          <dgm:bulletEnabled val="1"/>
        </dgm:presLayoutVars>
      </dgm:prSet>
      <dgm:spPr/>
    </dgm:pt>
    <dgm:pt modelId="{B8B30625-3594-4484-9C2D-05BBB7232417}" type="pres">
      <dgm:prSet presAssocID="{B7CEAE1E-A85B-4A3F-8EF0-0AB3056B5DA8}" presName="sibTrans" presStyleLbl="sibTrans2D1" presStyleIdx="0" presStyleCnt="5"/>
      <dgm:spPr/>
    </dgm:pt>
    <dgm:pt modelId="{47CCA6F6-12F1-4517-BA28-3C2A693BB92D}" type="pres">
      <dgm:prSet presAssocID="{B7CEAE1E-A85B-4A3F-8EF0-0AB3056B5DA8}" presName="connectorText" presStyleLbl="sibTrans2D1" presStyleIdx="0" presStyleCnt="5"/>
      <dgm:spPr/>
    </dgm:pt>
    <dgm:pt modelId="{17B103E1-A73F-416B-899C-CE69BC14DABF}" type="pres">
      <dgm:prSet presAssocID="{E8BD0B45-3B53-4932-A26C-02313D757BE6}" presName="node" presStyleLbl="node1" presStyleIdx="1" presStyleCnt="5">
        <dgm:presLayoutVars>
          <dgm:bulletEnabled val="1"/>
        </dgm:presLayoutVars>
      </dgm:prSet>
      <dgm:spPr/>
    </dgm:pt>
    <dgm:pt modelId="{B256B9B3-CCE0-4CF8-9896-CD5AFBE18CB4}" type="pres">
      <dgm:prSet presAssocID="{19419339-E0DB-4C4E-83EB-735D11EC4FB1}" presName="sibTrans" presStyleLbl="sibTrans2D1" presStyleIdx="1" presStyleCnt="5"/>
      <dgm:spPr/>
    </dgm:pt>
    <dgm:pt modelId="{32D9B1D9-7AAF-43DA-9467-9C6F36B27FB5}" type="pres">
      <dgm:prSet presAssocID="{19419339-E0DB-4C4E-83EB-735D11EC4FB1}" presName="connectorText" presStyleLbl="sibTrans2D1" presStyleIdx="1" presStyleCnt="5"/>
      <dgm:spPr/>
    </dgm:pt>
    <dgm:pt modelId="{47B9AE3B-939E-46B1-9FE1-F1CD4A8C3DFF}" type="pres">
      <dgm:prSet presAssocID="{58C10AC0-7417-4A79-8CF1-457FC30669D6}" presName="node" presStyleLbl="node1" presStyleIdx="2" presStyleCnt="5">
        <dgm:presLayoutVars>
          <dgm:bulletEnabled val="1"/>
        </dgm:presLayoutVars>
      </dgm:prSet>
      <dgm:spPr/>
    </dgm:pt>
    <dgm:pt modelId="{FBB537FB-9CF7-4084-980B-8AC766CAB0D0}" type="pres">
      <dgm:prSet presAssocID="{D6067D6B-1D06-4F17-BA51-5313E1BD86A7}" presName="sibTrans" presStyleLbl="sibTrans2D1" presStyleIdx="2" presStyleCnt="5"/>
      <dgm:spPr/>
    </dgm:pt>
    <dgm:pt modelId="{622A0892-64A6-410F-BCC2-D29A0DA0D16A}" type="pres">
      <dgm:prSet presAssocID="{D6067D6B-1D06-4F17-BA51-5313E1BD86A7}" presName="connectorText" presStyleLbl="sibTrans2D1" presStyleIdx="2" presStyleCnt="5"/>
      <dgm:spPr/>
    </dgm:pt>
    <dgm:pt modelId="{11518F76-F386-430B-820B-918819479D99}" type="pres">
      <dgm:prSet presAssocID="{F3DA836A-DAD5-4170-ADC2-530F47A6AC74}" presName="node" presStyleLbl="node1" presStyleIdx="3" presStyleCnt="5">
        <dgm:presLayoutVars>
          <dgm:bulletEnabled val="1"/>
        </dgm:presLayoutVars>
      </dgm:prSet>
      <dgm:spPr/>
    </dgm:pt>
    <dgm:pt modelId="{F0E85273-5952-448F-B3C0-B9546544AF17}" type="pres">
      <dgm:prSet presAssocID="{64B65ED4-BEF6-4A2D-AB0C-2354F13E38D8}" presName="sibTrans" presStyleLbl="sibTrans2D1" presStyleIdx="3" presStyleCnt="5"/>
      <dgm:spPr/>
    </dgm:pt>
    <dgm:pt modelId="{F0CE184B-6F5F-4AE6-8DD9-A051ADA73794}" type="pres">
      <dgm:prSet presAssocID="{64B65ED4-BEF6-4A2D-AB0C-2354F13E38D8}" presName="connectorText" presStyleLbl="sibTrans2D1" presStyleIdx="3" presStyleCnt="5"/>
      <dgm:spPr/>
    </dgm:pt>
    <dgm:pt modelId="{2F674605-9F75-4061-8D2D-8BC51FEC258A}" type="pres">
      <dgm:prSet presAssocID="{76DC622E-1D74-4FE3-A146-F6A9D59A2BA3}" presName="node" presStyleLbl="node1" presStyleIdx="4" presStyleCnt="5">
        <dgm:presLayoutVars>
          <dgm:bulletEnabled val="1"/>
        </dgm:presLayoutVars>
      </dgm:prSet>
      <dgm:spPr/>
    </dgm:pt>
    <dgm:pt modelId="{99438334-285E-4B8A-B5FE-7FBF22CD857F}" type="pres">
      <dgm:prSet presAssocID="{0111B850-6E5C-4382-87FC-FAB4ADD7860F}" presName="sibTrans" presStyleLbl="sibTrans2D1" presStyleIdx="4" presStyleCnt="5"/>
      <dgm:spPr/>
    </dgm:pt>
    <dgm:pt modelId="{FF05F802-1007-4D82-9F22-90BEA8658B53}" type="pres">
      <dgm:prSet presAssocID="{0111B850-6E5C-4382-87FC-FAB4ADD7860F}" presName="connectorText" presStyleLbl="sibTrans2D1" presStyleIdx="4" presStyleCnt="5"/>
      <dgm:spPr/>
    </dgm:pt>
  </dgm:ptLst>
  <dgm:cxnLst>
    <dgm:cxn modelId="{37AE0F07-050B-46CA-9114-FADC6FFAA0F4}" type="presOf" srcId="{64B65ED4-BEF6-4A2D-AB0C-2354F13E38D8}" destId="{F0E85273-5952-448F-B3C0-B9546544AF17}" srcOrd="0" destOrd="0" presId="urn:microsoft.com/office/officeart/2005/8/layout/cycle2"/>
    <dgm:cxn modelId="{1F60960D-35EA-4F1F-9F55-11B49A1599CC}" type="presOf" srcId="{58C10AC0-7417-4A79-8CF1-457FC30669D6}" destId="{47B9AE3B-939E-46B1-9FE1-F1CD4A8C3DFF}" srcOrd="0" destOrd="0" presId="urn:microsoft.com/office/officeart/2005/8/layout/cycle2"/>
    <dgm:cxn modelId="{AD425D26-D4E5-453D-AEA8-72E8B96F40A9}" type="presOf" srcId="{76DC622E-1D74-4FE3-A146-F6A9D59A2BA3}" destId="{2F674605-9F75-4061-8D2D-8BC51FEC258A}" srcOrd="0" destOrd="0" presId="urn:microsoft.com/office/officeart/2005/8/layout/cycle2"/>
    <dgm:cxn modelId="{F75DBC2B-CFFC-43BA-AF68-EC9BC332BFE9}" type="presOf" srcId="{B7CEAE1E-A85B-4A3F-8EF0-0AB3056B5DA8}" destId="{47CCA6F6-12F1-4517-BA28-3C2A693BB92D}" srcOrd="1" destOrd="0" presId="urn:microsoft.com/office/officeart/2005/8/layout/cycle2"/>
    <dgm:cxn modelId="{B993452F-8B98-4B48-90F0-7878D0AC65FA}" type="presOf" srcId="{E8BD0B45-3B53-4932-A26C-02313D757BE6}" destId="{17B103E1-A73F-416B-899C-CE69BC14DABF}" srcOrd="0" destOrd="0" presId="urn:microsoft.com/office/officeart/2005/8/layout/cycle2"/>
    <dgm:cxn modelId="{EDF7CF3A-B461-4428-8F88-4390CCF08CF9}" type="presOf" srcId="{0111B850-6E5C-4382-87FC-FAB4ADD7860F}" destId="{FF05F802-1007-4D82-9F22-90BEA8658B53}" srcOrd="1" destOrd="0" presId="urn:microsoft.com/office/officeart/2005/8/layout/cycle2"/>
    <dgm:cxn modelId="{092F7247-AB22-4757-B18E-41911FA82BEA}" type="presOf" srcId="{F3DA836A-DAD5-4170-ADC2-530F47A6AC74}" destId="{11518F76-F386-430B-820B-918819479D99}" srcOrd="0" destOrd="0" presId="urn:microsoft.com/office/officeart/2005/8/layout/cycle2"/>
    <dgm:cxn modelId="{03D58250-6819-47C6-B797-A1F8D08F867C}" srcId="{6E3B3D05-D8E6-4AC6-9271-2A1AD2E19D7D}" destId="{878499AF-CB45-461F-A13B-FA038E06E19E}" srcOrd="0" destOrd="0" parTransId="{98A3D7BF-80EB-4B01-9C08-B46D1D98B745}" sibTransId="{B7CEAE1E-A85B-4A3F-8EF0-0AB3056B5DA8}"/>
    <dgm:cxn modelId="{0E164E53-EBDA-48F4-8E1E-DF48B82E46E3}" type="presOf" srcId="{B7CEAE1E-A85B-4A3F-8EF0-0AB3056B5DA8}" destId="{B8B30625-3594-4484-9C2D-05BBB7232417}" srcOrd="0" destOrd="0" presId="urn:microsoft.com/office/officeart/2005/8/layout/cycle2"/>
    <dgm:cxn modelId="{AF92275D-69D8-463F-8179-08A16D2634D4}" type="presOf" srcId="{0111B850-6E5C-4382-87FC-FAB4ADD7860F}" destId="{99438334-285E-4B8A-B5FE-7FBF22CD857F}" srcOrd="0" destOrd="0" presId="urn:microsoft.com/office/officeart/2005/8/layout/cycle2"/>
    <dgm:cxn modelId="{5491496C-B2C3-4A4D-AC38-EA1D3A792455}" type="presOf" srcId="{6E3B3D05-D8E6-4AC6-9271-2A1AD2E19D7D}" destId="{E9B74223-23FB-413C-860E-470B79A7B38E}" srcOrd="0" destOrd="0" presId="urn:microsoft.com/office/officeart/2005/8/layout/cycle2"/>
    <dgm:cxn modelId="{EFF7CD75-7B56-4EF6-974C-AE6AEE092E9D}" srcId="{6E3B3D05-D8E6-4AC6-9271-2A1AD2E19D7D}" destId="{76DC622E-1D74-4FE3-A146-F6A9D59A2BA3}" srcOrd="4" destOrd="0" parTransId="{9069FB88-0FA2-4782-959A-BAFC4DCA4CAB}" sibTransId="{0111B850-6E5C-4382-87FC-FAB4ADD7860F}"/>
    <dgm:cxn modelId="{C63F3B7C-8C70-4EBF-942C-8D3370542384}" type="presOf" srcId="{19419339-E0DB-4C4E-83EB-735D11EC4FB1}" destId="{B256B9B3-CCE0-4CF8-9896-CD5AFBE18CB4}" srcOrd="0" destOrd="0" presId="urn:microsoft.com/office/officeart/2005/8/layout/cycle2"/>
    <dgm:cxn modelId="{54FBF782-5308-4D4D-AD5A-DFD8731B4C35}" type="presOf" srcId="{878499AF-CB45-461F-A13B-FA038E06E19E}" destId="{FAB19227-8D81-4C27-8F4A-C8A247B256F2}" srcOrd="0" destOrd="0" presId="urn:microsoft.com/office/officeart/2005/8/layout/cycle2"/>
    <dgm:cxn modelId="{55EE5185-DF64-4D91-8D0D-62AB74191257}" type="presOf" srcId="{19419339-E0DB-4C4E-83EB-735D11EC4FB1}" destId="{32D9B1D9-7AAF-43DA-9467-9C6F36B27FB5}" srcOrd="1" destOrd="0" presId="urn:microsoft.com/office/officeart/2005/8/layout/cycle2"/>
    <dgm:cxn modelId="{CFBEBAAD-43D7-41EA-B056-1F8E462E8D29}" srcId="{6E3B3D05-D8E6-4AC6-9271-2A1AD2E19D7D}" destId="{F3DA836A-DAD5-4170-ADC2-530F47A6AC74}" srcOrd="3" destOrd="0" parTransId="{285AC6C9-552F-43DA-957B-4FB6C4977126}" sibTransId="{64B65ED4-BEF6-4A2D-AB0C-2354F13E38D8}"/>
    <dgm:cxn modelId="{647FB0B1-C216-4332-AEE1-8DB98183C14C}" srcId="{6E3B3D05-D8E6-4AC6-9271-2A1AD2E19D7D}" destId="{58C10AC0-7417-4A79-8CF1-457FC30669D6}" srcOrd="2" destOrd="0" parTransId="{8F0EFB1B-5008-472C-BD51-46D138213369}" sibTransId="{D6067D6B-1D06-4F17-BA51-5313E1BD86A7}"/>
    <dgm:cxn modelId="{CC49E6BF-140B-4884-BAA8-FB331905AC82}" type="presOf" srcId="{64B65ED4-BEF6-4A2D-AB0C-2354F13E38D8}" destId="{F0CE184B-6F5F-4AE6-8DD9-A051ADA73794}" srcOrd="1" destOrd="0" presId="urn:microsoft.com/office/officeart/2005/8/layout/cycle2"/>
    <dgm:cxn modelId="{07C458D9-0743-4C10-9ACC-338942612067}" type="presOf" srcId="{D6067D6B-1D06-4F17-BA51-5313E1BD86A7}" destId="{FBB537FB-9CF7-4084-980B-8AC766CAB0D0}" srcOrd="0" destOrd="0" presId="urn:microsoft.com/office/officeart/2005/8/layout/cycle2"/>
    <dgm:cxn modelId="{92E355E2-F49F-48C7-A6D4-D4032E69BEF8}" srcId="{6E3B3D05-D8E6-4AC6-9271-2A1AD2E19D7D}" destId="{E8BD0B45-3B53-4932-A26C-02313D757BE6}" srcOrd="1" destOrd="0" parTransId="{2715A835-A8B1-49E4-BC0E-5EFBFDCABCFE}" sibTransId="{19419339-E0DB-4C4E-83EB-735D11EC4FB1}"/>
    <dgm:cxn modelId="{5B30ADE3-CD9E-44EB-B4E9-E04676C20C9F}" type="presOf" srcId="{D6067D6B-1D06-4F17-BA51-5313E1BD86A7}" destId="{622A0892-64A6-410F-BCC2-D29A0DA0D16A}" srcOrd="1" destOrd="0" presId="urn:microsoft.com/office/officeart/2005/8/layout/cycle2"/>
    <dgm:cxn modelId="{796F0E82-B141-414A-959E-7F8451C76C66}" type="presParOf" srcId="{E9B74223-23FB-413C-860E-470B79A7B38E}" destId="{FAB19227-8D81-4C27-8F4A-C8A247B256F2}" srcOrd="0" destOrd="0" presId="urn:microsoft.com/office/officeart/2005/8/layout/cycle2"/>
    <dgm:cxn modelId="{F9040A13-9603-42DA-952C-675CEC9868B0}" type="presParOf" srcId="{E9B74223-23FB-413C-860E-470B79A7B38E}" destId="{B8B30625-3594-4484-9C2D-05BBB7232417}" srcOrd="1" destOrd="0" presId="urn:microsoft.com/office/officeart/2005/8/layout/cycle2"/>
    <dgm:cxn modelId="{DCE96E9D-4A66-4FAE-8254-F20574761D48}" type="presParOf" srcId="{B8B30625-3594-4484-9C2D-05BBB7232417}" destId="{47CCA6F6-12F1-4517-BA28-3C2A693BB92D}" srcOrd="0" destOrd="0" presId="urn:microsoft.com/office/officeart/2005/8/layout/cycle2"/>
    <dgm:cxn modelId="{000BEE04-FC6B-49EA-A379-549C0B3E4B2B}" type="presParOf" srcId="{E9B74223-23FB-413C-860E-470B79A7B38E}" destId="{17B103E1-A73F-416B-899C-CE69BC14DABF}" srcOrd="2" destOrd="0" presId="urn:microsoft.com/office/officeart/2005/8/layout/cycle2"/>
    <dgm:cxn modelId="{D6477D61-DD6C-41FD-9A8B-6844F9602FB0}" type="presParOf" srcId="{E9B74223-23FB-413C-860E-470B79A7B38E}" destId="{B256B9B3-CCE0-4CF8-9896-CD5AFBE18CB4}" srcOrd="3" destOrd="0" presId="urn:microsoft.com/office/officeart/2005/8/layout/cycle2"/>
    <dgm:cxn modelId="{01DFD61E-6BEA-4910-ABB0-99DCD65D4BED}" type="presParOf" srcId="{B256B9B3-CCE0-4CF8-9896-CD5AFBE18CB4}" destId="{32D9B1D9-7AAF-43DA-9467-9C6F36B27FB5}" srcOrd="0" destOrd="0" presId="urn:microsoft.com/office/officeart/2005/8/layout/cycle2"/>
    <dgm:cxn modelId="{3D2558E8-7801-430E-A637-A0742FE4E67A}" type="presParOf" srcId="{E9B74223-23FB-413C-860E-470B79A7B38E}" destId="{47B9AE3B-939E-46B1-9FE1-F1CD4A8C3DFF}" srcOrd="4" destOrd="0" presId="urn:microsoft.com/office/officeart/2005/8/layout/cycle2"/>
    <dgm:cxn modelId="{B01CE374-4ABC-4B41-9C07-01BE592A3999}" type="presParOf" srcId="{E9B74223-23FB-413C-860E-470B79A7B38E}" destId="{FBB537FB-9CF7-4084-980B-8AC766CAB0D0}" srcOrd="5" destOrd="0" presId="urn:microsoft.com/office/officeart/2005/8/layout/cycle2"/>
    <dgm:cxn modelId="{5EE42087-AF03-42BB-8BD3-92338DFCDDF1}" type="presParOf" srcId="{FBB537FB-9CF7-4084-980B-8AC766CAB0D0}" destId="{622A0892-64A6-410F-BCC2-D29A0DA0D16A}" srcOrd="0" destOrd="0" presId="urn:microsoft.com/office/officeart/2005/8/layout/cycle2"/>
    <dgm:cxn modelId="{8E6F7730-B584-49DD-9854-C5386F08AD65}" type="presParOf" srcId="{E9B74223-23FB-413C-860E-470B79A7B38E}" destId="{11518F76-F386-430B-820B-918819479D99}" srcOrd="6" destOrd="0" presId="urn:microsoft.com/office/officeart/2005/8/layout/cycle2"/>
    <dgm:cxn modelId="{B5C7304D-E31C-483F-AC76-178BCA299A96}" type="presParOf" srcId="{E9B74223-23FB-413C-860E-470B79A7B38E}" destId="{F0E85273-5952-448F-B3C0-B9546544AF17}" srcOrd="7" destOrd="0" presId="urn:microsoft.com/office/officeart/2005/8/layout/cycle2"/>
    <dgm:cxn modelId="{E0443088-F8C7-492A-9EEA-355D045CFCC3}" type="presParOf" srcId="{F0E85273-5952-448F-B3C0-B9546544AF17}" destId="{F0CE184B-6F5F-4AE6-8DD9-A051ADA73794}" srcOrd="0" destOrd="0" presId="urn:microsoft.com/office/officeart/2005/8/layout/cycle2"/>
    <dgm:cxn modelId="{EEE4B4BF-C614-472C-9B35-0BE1B55BC61F}" type="presParOf" srcId="{E9B74223-23FB-413C-860E-470B79A7B38E}" destId="{2F674605-9F75-4061-8D2D-8BC51FEC258A}" srcOrd="8" destOrd="0" presId="urn:microsoft.com/office/officeart/2005/8/layout/cycle2"/>
    <dgm:cxn modelId="{4A414864-0C8B-4F70-9EC3-55350A57D856}" type="presParOf" srcId="{E9B74223-23FB-413C-860E-470B79A7B38E}" destId="{99438334-285E-4B8A-B5FE-7FBF22CD857F}" srcOrd="9" destOrd="0" presId="urn:microsoft.com/office/officeart/2005/8/layout/cycle2"/>
    <dgm:cxn modelId="{E4EC1A6A-F098-4F7D-9BA2-087A22B2BC60}" type="presParOf" srcId="{99438334-285E-4B8A-B5FE-7FBF22CD857F}" destId="{FF05F802-1007-4D82-9F22-90BEA8658B53}" srcOrd="0" destOrd="0" presId="urn:microsoft.com/office/officeart/2005/8/layout/cycle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AB19227-8D81-4C27-8F4A-C8A247B256F2}">
      <dsp:nvSpPr>
        <dsp:cNvPr id="0" name=""/>
        <dsp:cNvSpPr/>
      </dsp:nvSpPr>
      <dsp:spPr>
        <a:xfrm>
          <a:off x="3320206" y="2152"/>
          <a:ext cx="1893986" cy="1893986"/>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1200150">
            <a:lnSpc>
              <a:spcPct val="90000"/>
            </a:lnSpc>
            <a:spcBef>
              <a:spcPct val="0"/>
            </a:spcBef>
            <a:spcAft>
              <a:spcPct val="35000"/>
            </a:spcAft>
            <a:buNone/>
          </a:pPr>
          <a:r>
            <a:rPr lang="en-US" sz="2700" kern="1200" dirty="0"/>
            <a:t>Preview</a:t>
          </a:r>
        </a:p>
      </dsp:txBody>
      <dsp:txXfrm>
        <a:off x="3597574" y="279520"/>
        <a:ext cx="1339250" cy="1339250"/>
      </dsp:txXfrm>
    </dsp:sp>
    <dsp:sp modelId="{B8B30625-3594-4484-9C2D-05BBB7232417}">
      <dsp:nvSpPr>
        <dsp:cNvPr id="0" name=""/>
        <dsp:cNvSpPr/>
      </dsp:nvSpPr>
      <dsp:spPr>
        <a:xfrm rot="2160000">
          <a:off x="5154260" y="1456812"/>
          <a:ext cx="503177" cy="63922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933450">
            <a:lnSpc>
              <a:spcPct val="90000"/>
            </a:lnSpc>
            <a:spcBef>
              <a:spcPct val="0"/>
            </a:spcBef>
            <a:spcAft>
              <a:spcPct val="35000"/>
            </a:spcAft>
            <a:buNone/>
          </a:pPr>
          <a:endParaRPr lang="en-US" sz="2100" kern="1200"/>
        </a:p>
      </dsp:txBody>
      <dsp:txXfrm>
        <a:off x="5168675" y="1540292"/>
        <a:ext cx="352224" cy="383532"/>
      </dsp:txXfrm>
    </dsp:sp>
    <dsp:sp modelId="{17B103E1-A73F-416B-899C-CE69BC14DABF}">
      <dsp:nvSpPr>
        <dsp:cNvPr id="0" name=""/>
        <dsp:cNvSpPr/>
      </dsp:nvSpPr>
      <dsp:spPr>
        <a:xfrm>
          <a:off x="5620547" y="1673447"/>
          <a:ext cx="1893986" cy="1893986"/>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1200150">
            <a:lnSpc>
              <a:spcPct val="90000"/>
            </a:lnSpc>
            <a:spcBef>
              <a:spcPct val="0"/>
            </a:spcBef>
            <a:spcAft>
              <a:spcPct val="35000"/>
            </a:spcAft>
            <a:buNone/>
          </a:pPr>
          <a:r>
            <a:rPr lang="en-US" sz="2700" kern="1200" dirty="0"/>
            <a:t>Attend</a:t>
          </a:r>
        </a:p>
      </dsp:txBody>
      <dsp:txXfrm>
        <a:off x="5897915" y="1950815"/>
        <a:ext cx="1339250" cy="1339250"/>
      </dsp:txXfrm>
    </dsp:sp>
    <dsp:sp modelId="{B256B9B3-CCE0-4CF8-9896-CD5AFBE18CB4}">
      <dsp:nvSpPr>
        <dsp:cNvPr id="0" name=""/>
        <dsp:cNvSpPr/>
      </dsp:nvSpPr>
      <dsp:spPr>
        <a:xfrm rot="6480000">
          <a:off x="5881026" y="3639393"/>
          <a:ext cx="503177" cy="63922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933450">
            <a:lnSpc>
              <a:spcPct val="90000"/>
            </a:lnSpc>
            <a:spcBef>
              <a:spcPct val="0"/>
            </a:spcBef>
            <a:spcAft>
              <a:spcPct val="35000"/>
            </a:spcAft>
            <a:buNone/>
          </a:pPr>
          <a:endParaRPr lang="en-US" sz="2100" kern="1200"/>
        </a:p>
      </dsp:txBody>
      <dsp:txXfrm rot="10800000">
        <a:off x="5979826" y="3695455"/>
        <a:ext cx="352224" cy="383532"/>
      </dsp:txXfrm>
    </dsp:sp>
    <dsp:sp modelId="{47B9AE3B-939E-46B1-9FE1-F1CD4A8C3DFF}">
      <dsp:nvSpPr>
        <dsp:cNvPr id="0" name=""/>
        <dsp:cNvSpPr/>
      </dsp:nvSpPr>
      <dsp:spPr>
        <a:xfrm>
          <a:off x="4741895" y="4377660"/>
          <a:ext cx="1893986" cy="1893986"/>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1200150">
            <a:lnSpc>
              <a:spcPct val="90000"/>
            </a:lnSpc>
            <a:spcBef>
              <a:spcPct val="0"/>
            </a:spcBef>
            <a:spcAft>
              <a:spcPct val="35000"/>
            </a:spcAft>
            <a:buNone/>
          </a:pPr>
          <a:r>
            <a:rPr lang="en-US" sz="2700" kern="1200" dirty="0"/>
            <a:t>Review</a:t>
          </a:r>
        </a:p>
      </dsp:txBody>
      <dsp:txXfrm>
        <a:off x="5019263" y="4655028"/>
        <a:ext cx="1339250" cy="1339250"/>
      </dsp:txXfrm>
    </dsp:sp>
    <dsp:sp modelId="{FBB537FB-9CF7-4084-980B-8AC766CAB0D0}">
      <dsp:nvSpPr>
        <dsp:cNvPr id="0" name=""/>
        <dsp:cNvSpPr/>
      </dsp:nvSpPr>
      <dsp:spPr>
        <a:xfrm rot="10800000">
          <a:off x="4029852" y="5005043"/>
          <a:ext cx="503177" cy="63922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933450">
            <a:lnSpc>
              <a:spcPct val="90000"/>
            </a:lnSpc>
            <a:spcBef>
              <a:spcPct val="0"/>
            </a:spcBef>
            <a:spcAft>
              <a:spcPct val="35000"/>
            </a:spcAft>
            <a:buNone/>
          </a:pPr>
          <a:endParaRPr lang="en-US" sz="2100" kern="1200"/>
        </a:p>
      </dsp:txBody>
      <dsp:txXfrm rot="10800000">
        <a:off x="4180805" y="5132887"/>
        <a:ext cx="352224" cy="383532"/>
      </dsp:txXfrm>
    </dsp:sp>
    <dsp:sp modelId="{11518F76-F386-430B-820B-918819479D99}">
      <dsp:nvSpPr>
        <dsp:cNvPr id="0" name=""/>
        <dsp:cNvSpPr/>
      </dsp:nvSpPr>
      <dsp:spPr>
        <a:xfrm>
          <a:off x="1898517" y="4377660"/>
          <a:ext cx="1893986" cy="1893986"/>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1200150">
            <a:lnSpc>
              <a:spcPct val="90000"/>
            </a:lnSpc>
            <a:spcBef>
              <a:spcPct val="0"/>
            </a:spcBef>
            <a:spcAft>
              <a:spcPct val="35000"/>
            </a:spcAft>
            <a:buNone/>
          </a:pPr>
          <a:r>
            <a:rPr lang="en-US" sz="2700" kern="1200" dirty="0"/>
            <a:t>Study</a:t>
          </a:r>
        </a:p>
      </dsp:txBody>
      <dsp:txXfrm>
        <a:off x="2175885" y="4655028"/>
        <a:ext cx="1339250" cy="1339250"/>
      </dsp:txXfrm>
    </dsp:sp>
    <dsp:sp modelId="{F0E85273-5952-448F-B3C0-B9546544AF17}">
      <dsp:nvSpPr>
        <dsp:cNvPr id="0" name=""/>
        <dsp:cNvSpPr/>
      </dsp:nvSpPr>
      <dsp:spPr>
        <a:xfrm rot="15120000">
          <a:off x="2158997" y="3666481"/>
          <a:ext cx="503177" cy="63922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933450">
            <a:lnSpc>
              <a:spcPct val="90000"/>
            </a:lnSpc>
            <a:spcBef>
              <a:spcPct val="0"/>
            </a:spcBef>
            <a:spcAft>
              <a:spcPct val="35000"/>
            </a:spcAft>
            <a:buNone/>
          </a:pPr>
          <a:endParaRPr lang="en-US" sz="2100" kern="1200"/>
        </a:p>
      </dsp:txBody>
      <dsp:txXfrm rot="10800000">
        <a:off x="2257797" y="3866107"/>
        <a:ext cx="352224" cy="383532"/>
      </dsp:txXfrm>
    </dsp:sp>
    <dsp:sp modelId="{2F674605-9F75-4061-8D2D-8BC51FEC258A}">
      <dsp:nvSpPr>
        <dsp:cNvPr id="0" name=""/>
        <dsp:cNvSpPr/>
      </dsp:nvSpPr>
      <dsp:spPr>
        <a:xfrm>
          <a:off x="1019865" y="1673447"/>
          <a:ext cx="1893986" cy="1893986"/>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1200150">
            <a:lnSpc>
              <a:spcPct val="90000"/>
            </a:lnSpc>
            <a:spcBef>
              <a:spcPct val="0"/>
            </a:spcBef>
            <a:spcAft>
              <a:spcPct val="35000"/>
            </a:spcAft>
            <a:buNone/>
          </a:pPr>
          <a:r>
            <a:rPr lang="en-US" sz="2700" kern="1200" dirty="0"/>
            <a:t>Assess</a:t>
          </a:r>
        </a:p>
      </dsp:txBody>
      <dsp:txXfrm>
        <a:off x="1297233" y="1950815"/>
        <a:ext cx="1339250" cy="1339250"/>
      </dsp:txXfrm>
    </dsp:sp>
    <dsp:sp modelId="{99438334-285E-4B8A-B5FE-7FBF22CD857F}">
      <dsp:nvSpPr>
        <dsp:cNvPr id="0" name=""/>
        <dsp:cNvSpPr/>
      </dsp:nvSpPr>
      <dsp:spPr>
        <a:xfrm rot="19440000">
          <a:off x="2853919" y="1473553"/>
          <a:ext cx="503177" cy="63922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933450">
            <a:lnSpc>
              <a:spcPct val="90000"/>
            </a:lnSpc>
            <a:spcBef>
              <a:spcPct val="0"/>
            </a:spcBef>
            <a:spcAft>
              <a:spcPct val="35000"/>
            </a:spcAft>
            <a:buNone/>
          </a:pPr>
          <a:endParaRPr lang="en-US" sz="2100" kern="1200"/>
        </a:p>
      </dsp:txBody>
      <dsp:txXfrm>
        <a:off x="2868334" y="1645761"/>
        <a:ext cx="352224" cy="383532"/>
      </dsp:txXfrm>
    </dsp:sp>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2446" tIns="46223" rIns="92446" bIns="46223" rtlCol="0"/>
          <a:lstStyle>
            <a:lvl1pPr algn="l">
              <a:defRPr sz="1200"/>
            </a:lvl1pPr>
          </a:lstStyle>
          <a:p>
            <a:endParaRPr lang="en-US"/>
          </a:p>
        </p:txBody>
      </p:sp>
      <p:sp>
        <p:nvSpPr>
          <p:cNvPr id="3" name="Date Placeholder 2"/>
          <p:cNvSpPr>
            <a:spLocks noGrp="1"/>
          </p:cNvSpPr>
          <p:nvPr>
            <p:ph type="dt" idx="1"/>
          </p:nvPr>
        </p:nvSpPr>
        <p:spPr>
          <a:xfrm>
            <a:off x="3970939" y="0"/>
            <a:ext cx="3037840" cy="464820"/>
          </a:xfrm>
          <a:prstGeom prst="rect">
            <a:avLst/>
          </a:prstGeom>
        </p:spPr>
        <p:txBody>
          <a:bodyPr vert="horz" lIns="92446" tIns="46223" rIns="92446" bIns="46223" rtlCol="0"/>
          <a:lstStyle>
            <a:lvl1pPr algn="r">
              <a:defRPr sz="1200"/>
            </a:lvl1pPr>
          </a:lstStyle>
          <a:p>
            <a:fld id="{F7B78D74-646B-42BD-9594-E76DD2C2672F}" type="datetimeFigureOut">
              <a:rPr lang="en-US" smtClean="0"/>
              <a:pPr/>
              <a:t>4/28/20</a:t>
            </a:fld>
            <a:endParaRPr lang="en-US"/>
          </a:p>
        </p:txBody>
      </p:sp>
      <p:sp>
        <p:nvSpPr>
          <p:cNvPr id="4" name="Slide Image Placeholder 3"/>
          <p:cNvSpPr>
            <a:spLocks noGrp="1" noRot="1" noChangeAspect="1"/>
          </p:cNvSpPr>
          <p:nvPr>
            <p:ph type="sldImg" idx="2"/>
          </p:nvPr>
        </p:nvSpPr>
        <p:spPr>
          <a:xfrm>
            <a:off x="1181100" y="696913"/>
            <a:ext cx="4649788" cy="3486150"/>
          </a:xfrm>
          <a:prstGeom prst="rect">
            <a:avLst/>
          </a:prstGeom>
          <a:noFill/>
          <a:ln w="12700">
            <a:solidFill>
              <a:prstClr val="black"/>
            </a:solidFill>
          </a:ln>
        </p:spPr>
        <p:txBody>
          <a:bodyPr vert="horz" lIns="92446" tIns="46223" rIns="92446" bIns="46223" rtlCol="0" anchor="ctr"/>
          <a:lstStyle/>
          <a:p>
            <a:endParaRPr lang="en-US"/>
          </a:p>
        </p:txBody>
      </p:sp>
      <p:sp>
        <p:nvSpPr>
          <p:cNvPr id="5" name="Notes Placeholder 4"/>
          <p:cNvSpPr>
            <a:spLocks noGrp="1"/>
          </p:cNvSpPr>
          <p:nvPr>
            <p:ph type="body" sz="quarter" idx="3"/>
          </p:nvPr>
        </p:nvSpPr>
        <p:spPr>
          <a:xfrm>
            <a:off x="701041" y="4415790"/>
            <a:ext cx="5608320" cy="4183380"/>
          </a:xfrm>
          <a:prstGeom prst="rect">
            <a:avLst/>
          </a:prstGeom>
        </p:spPr>
        <p:txBody>
          <a:bodyPr vert="horz" lIns="92446" tIns="46223" rIns="92446" bIns="46223"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829967"/>
            <a:ext cx="3037840" cy="464820"/>
          </a:xfrm>
          <a:prstGeom prst="rect">
            <a:avLst/>
          </a:prstGeom>
        </p:spPr>
        <p:txBody>
          <a:bodyPr vert="horz" lIns="92446" tIns="46223" rIns="92446" bIns="46223" rtlCol="0" anchor="b"/>
          <a:lstStyle>
            <a:lvl1pPr algn="l">
              <a:defRPr sz="1200"/>
            </a:lvl1pPr>
          </a:lstStyle>
          <a:p>
            <a:endParaRPr lang="en-US"/>
          </a:p>
        </p:txBody>
      </p:sp>
      <p:sp>
        <p:nvSpPr>
          <p:cNvPr id="7" name="Slide Number Placeholder 6"/>
          <p:cNvSpPr>
            <a:spLocks noGrp="1"/>
          </p:cNvSpPr>
          <p:nvPr>
            <p:ph type="sldNum" sz="quarter" idx="5"/>
          </p:nvPr>
        </p:nvSpPr>
        <p:spPr>
          <a:xfrm>
            <a:off x="3970939" y="8829967"/>
            <a:ext cx="3037840" cy="464820"/>
          </a:xfrm>
          <a:prstGeom prst="rect">
            <a:avLst/>
          </a:prstGeom>
        </p:spPr>
        <p:txBody>
          <a:bodyPr vert="horz" lIns="92446" tIns="46223" rIns="92446" bIns="46223" rtlCol="0" anchor="b"/>
          <a:lstStyle>
            <a:lvl1pPr algn="r">
              <a:defRPr sz="1200"/>
            </a:lvl1pPr>
          </a:lstStyle>
          <a:p>
            <a:fld id="{9845761A-24ED-433A-8048-C508DA0E1149}" type="slidenum">
              <a:rPr lang="en-US" smtClean="0"/>
              <a:pPr/>
              <a:t>‹#›</a:t>
            </a:fld>
            <a:endParaRPr lang="en-US"/>
          </a:p>
        </p:txBody>
      </p:sp>
    </p:spTree>
    <p:extLst>
      <p:ext uri="{BB962C8B-B14F-4D97-AF65-F5344CB8AC3E}">
        <p14:creationId xmlns:p14="http://schemas.microsoft.com/office/powerpoint/2010/main" val="23175106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Hello! Welcome to our Academic Success Workshop Surviving Mid-Terms.</a:t>
            </a:r>
          </a:p>
          <a:p>
            <a:endParaRPr lang="en-US" dirty="0"/>
          </a:p>
          <a:p>
            <a:r>
              <a:rPr lang="en-US" dirty="0"/>
              <a:t>Today, we’re going to Talk about Strategies for Test Prep and Testing taking for your upcoming midterms. </a:t>
            </a:r>
          </a:p>
          <a:p>
            <a:endParaRPr lang="en-US" dirty="0"/>
          </a:p>
          <a:p>
            <a:r>
              <a:rPr lang="en-US" dirty="0"/>
              <a:t>First off, you might be asking yourself, “What is a mid-term?”</a:t>
            </a:r>
          </a:p>
          <a:p>
            <a:endParaRPr lang="en-US" dirty="0"/>
          </a:p>
          <a:p>
            <a:r>
              <a:rPr lang="en-US" baseline="0" dirty="0"/>
              <a:t>A mid-term is quiz or test at the middle of the semester; not necessarily worth more in your grade but an important check-in to know how you are doing in the class (this is important so that you have information as the withdraw date is quickly approaching)</a:t>
            </a:r>
          </a:p>
          <a:p>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**The presenter notes on each slide serve as a guide for you to read, as if a presenter was speaking with you in person! Let’s get started!</a:t>
            </a:r>
          </a:p>
          <a:p>
            <a:endParaRPr lang="en-US" dirty="0"/>
          </a:p>
        </p:txBody>
      </p:sp>
      <p:sp>
        <p:nvSpPr>
          <p:cNvPr id="4" name="Slide Number Placeholder 3"/>
          <p:cNvSpPr>
            <a:spLocks noGrp="1"/>
          </p:cNvSpPr>
          <p:nvPr>
            <p:ph type="sldNum" sz="quarter" idx="10"/>
          </p:nvPr>
        </p:nvSpPr>
        <p:spPr/>
        <p:txBody>
          <a:bodyPr/>
          <a:lstStyle/>
          <a:p>
            <a:fld id="{9845761A-24ED-433A-8048-C508DA0E1149}" type="slidenum">
              <a:rPr lang="en-US" smtClean="0"/>
              <a:pPr/>
              <a:t>1</a:t>
            </a:fld>
            <a:endParaRPr lang="en-US"/>
          </a:p>
        </p:txBody>
      </p:sp>
    </p:spTree>
    <p:extLst>
      <p:ext uri="{BB962C8B-B14F-4D97-AF65-F5344CB8AC3E}">
        <p14:creationId xmlns:p14="http://schemas.microsoft.com/office/powerpoint/2010/main" val="34090000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Intense Study Sessions are typically anywhere from 30-50 minutes. We recommend these 30-50 minute study sessions over the course of a semester because it allows you to learn over time, rather than try to cram it</a:t>
            </a:r>
            <a:r>
              <a:rPr lang="en-US" baseline="0" dirty="0"/>
              <a:t> all in before a test.</a:t>
            </a:r>
          </a:p>
          <a:p>
            <a:pPr>
              <a:buFontTx/>
              <a:buNone/>
            </a:pPr>
            <a:r>
              <a:rPr lang="en-US" dirty="0"/>
              <a:t> </a:t>
            </a:r>
          </a:p>
          <a:p>
            <a:pPr>
              <a:buFontTx/>
              <a:buNone/>
            </a:pPr>
            <a:r>
              <a:rPr lang="en-US" dirty="0"/>
              <a:t>First, when you are in a study session, set a goal for yourself. What do you want to accomplish in your study session? </a:t>
            </a:r>
          </a:p>
          <a:p>
            <a:pPr>
              <a:buFontTx/>
              <a:buNone/>
            </a:pPr>
            <a:r>
              <a:rPr lang="en-US" i="1" dirty="0"/>
              <a:t>Example: I want to look over the phases of the cell cycle today. Be able to remember all of the phases.</a:t>
            </a:r>
          </a:p>
          <a:p>
            <a:pPr>
              <a:buFontTx/>
              <a:buNone/>
            </a:pPr>
            <a:endParaRPr lang="en-US" dirty="0"/>
          </a:p>
          <a:p>
            <a:pPr>
              <a:buFontTx/>
              <a:buNone/>
            </a:pPr>
            <a:r>
              <a:rPr lang="en-US" dirty="0"/>
              <a:t>Then, study with a focus for 30 to 50 minutes.</a:t>
            </a:r>
          </a:p>
          <a:p>
            <a:pPr>
              <a:buFontTx/>
              <a:buNone/>
            </a:pPr>
            <a:r>
              <a:rPr lang="en-US" dirty="0"/>
              <a:t>While you are studying, interact with the material, make a concept map, rewrite things, summarize. Basically engage in the material in any way that helps you remember it (everyone has a different learning style… what works for someone else, might not work for you or vice versa). Try to find what works best for you!</a:t>
            </a:r>
          </a:p>
          <a:p>
            <a:pPr>
              <a:buFontTx/>
              <a:buNone/>
            </a:pPr>
            <a:endParaRPr lang="en-US" baseline="0" dirty="0"/>
          </a:p>
          <a:p>
            <a:pPr>
              <a:buFontTx/>
              <a:buNone/>
            </a:pPr>
            <a:r>
              <a:rPr lang="en-US" baseline="0" dirty="0"/>
              <a:t>These intense study sessions help you learn content over the course of the semester, make connections, enjoy learning &amp; your college experience more!</a:t>
            </a:r>
          </a:p>
        </p:txBody>
      </p:sp>
      <p:sp>
        <p:nvSpPr>
          <p:cNvPr id="4" name="Slide Number Placeholder 3"/>
          <p:cNvSpPr>
            <a:spLocks noGrp="1"/>
          </p:cNvSpPr>
          <p:nvPr>
            <p:ph type="sldNum" sz="quarter" idx="10"/>
          </p:nvPr>
        </p:nvSpPr>
        <p:spPr/>
        <p:txBody>
          <a:bodyPr/>
          <a:lstStyle/>
          <a:p>
            <a:fld id="{9845761A-24ED-433A-8048-C508DA0E1149}" type="slidenum">
              <a:rPr lang="en-US" smtClean="0"/>
              <a:pPr/>
              <a:t>10</a:t>
            </a:fld>
            <a:endParaRPr lang="en-US"/>
          </a:p>
        </p:txBody>
      </p:sp>
    </p:spTree>
    <p:extLst>
      <p:ext uri="{BB962C8B-B14F-4D97-AF65-F5344CB8AC3E}">
        <p14:creationId xmlns:p14="http://schemas.microsoft.com/office/powerpoint/2010/main" val="14446551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Tx/>
              <a:buNone/>
            </a:pPr>
            <a:r>
              <a:rPr lang="en-US" baseline="0" dirty="0"/>
              <a:t>It’s also important that you reward yourself when you’ve hit that 30 to 50 minute mark. You can do this by taking a break. </a:t>
            </a:r>
          </a:p>
          <a:p>
            <a:pPr>
              <a:buFontTx/>
              <a:buNone/>
            </a:pPr>
            <a:endParaRPr lang="en-US" baseline="0" dirty="0"/>
          </a:p>
          <a:p>
            <a:pPr>
              <a:buFontTx/>
              <a:buNone/>
            </a:pPr>
            <a:r>
              <a:rPr lang="en-US" i="1" baseline="0" dirty="0"/>
              <a:t>Example: call a friend, play a game or go make a snack.</a:t>
            </a:r>
          </a:p>
          <a:p>
            <a:pPr>
              <a:buFontTx/>
              <a:buNone/>
            </a:pPr>
            <a:br>
              <a:rPr lang="en-US" i="1" baseline="0" dirty="0"/>
            </a:br>
            <a:r>
              <a:rPr lang="en-US" i="1" baseline="0" dirty="0"/>
              <a:t>Your yourself a brain break!</a:t>
            </a:r>
          </a:p>
          <a:p>
            <a:pPr>
              <a:buFontTx/>
              <a:buNone/>
            </a:pPr>
            <a:endParaRPr lang="en-US" baseline="0" dirty="0"/>
          </a:p>
          <a:p>
            <a:pPr>
              <a:buFontTx/>
              <a:buNone/>
            </a:pPr>
            <a:r>
              <a:rPr lang="en-US" baseline="0" dirty="0"/>
              <a:t>Once you rewarded yourself, go back and do a quick five minute review. Read back over what you just studied or be able to summarize things to yourself. Plan to work on anything that you still aren’t confident about. You can plan to meet with a tutor if necessary!</a:t>
            </a:r>
          </a:p>
        </p:txBody>
      </p:sp>
      <p:sp>
        <p:nvSpPr>
          <p:cNvPr id="4" name="Slide Number Placeholder 3"/>
          <p:cNvSpPr>
            <a:spLocks noGrp="1"/>
          </p:cNvSpPr>
          <p:nvPr>
            <p:ph type="sldNum" sz="quarter" idx="10"/>
          </p:nvPr>
        </p:nvSpPr>
        <p:spPr/>
        <p:txBody>
          <a:bodyPr/>
          <a:lstStyle/>
          <a:p>
            <a:fld id="{9845761A-24ED-433A-8048-C508DA0E1149}" type="slidenum">
              <a:rPr lang="en-US" smtClean="0"/>
              <a:pPr/>
              <a:t>11</a:t>
            </a:fld>
            <a:endParaRPr lang="en-US"/>
          </a:p>
        </p:txBody>
      </p:sp>
    </p:spTree>
    <p:extLst>
      <p:ext uri="{BB962C8B-B14F-4D97-AF65-F5344CB8AC3E}">
        <p14:creationId xmlns:p14="http://schemas.microsoft.com/office/powerpoint/2010/main" val="19220238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r>
              <a:rPr lang="en-US" dirty="0"/>
              <a:t>General Tips for Good Test Taking Strategies:</a:t>
            </a:r>
          </a:p>
          <a:p>
            <a:endParaRPr lang="en-US" dirty="0"/>
          </a:p>
          <a:p>
            <a:pPr>
              <a:buFontTx/>
              <a:buChar char="-"/>
            </a:pPr>
            <a:r>
              <a:rPr lang="en-US" sz="1200" dirty="0"/>
              <a:t>Before the test, double check the time and location. </a:t>
            </a:r>
          </a:p>
          <a:p>
            <a:pPr marL="628650" lvl="1" indent="-171450">
              <a:buFont typeface="Arial" panose="020B0604020202020204" pitchFamily="34" charset="0"/>
              <a:buChar char="•"/>
            </a:pPr>
            <a:r>
              <a:rPr lang="en-US" sz="1200" i="1" dirty="0"/>
              <a:t>Nothing gives you more anxiety than to realize you missed your test or you’re in the wrong place.</a:t>
            </a:r>
          </a:p>
          <a:p>
            <a:pPr marL="628650" lvl="1" indent="-171450">
              <a:buFont typeface="Arial" panose="020B0604020202020204" pitchFamily="34" charset="0"/>
              <a:buChar char="•"/>
            </a:pPr>
            <a:r>
              <a:rPr lang="en-US" sz="1200" i="1" dirty="0"/>
              <a:t>If you are an online student: check what time the test is open and the date.</a:t>
            </a:r>
          </a:p>
          <a:p>
            <a:pPr>
              <a:buFontTx/>
              <a:buChar char="-"/>
            </a:pPr>
            <a:r>
              <a:rPr lang="en-US" sz="1200" dirty="0"/>
              <a:t>Bring needed materials with you to the test. </a:t>
            </a:r>
            <a:endParaRPr lang="en-US" sz="1200" i="0" dirty="0"/>
          </a:p>
          <a:p>
            <a:pPr marL="628650" lvl="1" indent="-171450">
              <a:buFont typeface="Arial" panose="020B0604020202020204" pitchFamily="34" charset="0"/>
              <a:buChar char="•"/>
            </a:pPr>
            <a:r>
              <a:rPr lang="en-US" sz="1200" i="1" dirty="0"/>
              <a:t>Do you need a calculator? Do you get a 3x5 notecard for the test? Don’t forget a pencil or a pen</a:t>
            </a:r>
          </a:p>
          <a:p>
            <a:pPr marL="628650" lvl="1" indent="-171450">
              <a:buFont typeface="Arial" panose="020B0604020202020204" pitchFamily="34" charset="0"/>
              <a:buChar char="•"/>
            </a:pPr>
            <a:r>
              <a:rPr lang="en-US" sz="1200" i="1" dirty="0"/>
              <a:t>If you are an online student: Do you need a lockdown browser? Is it open note or open book?</a:t>
            </a:r>
          </a:p>
          <a:p>
            <a:pPr>
              <a:buFontTx/>
              <a:buChar char="-"/>
            </a:pPr>
            <a:r>
              <a:rPr lang="en-US" sz="1200" dirty="0"/>
              <a:t>Arrive on time for tests. </a:t>
            </a:r>
          </a:p>
          <a:p>
            <a:pPr marL="628650" lvl="1" indent="-171450">
              <a:buFont typeface="Arial" panose="020B0604020202020204" pitchFamily="34" charset="0"/>
              <a:buChar char="•"/>
            </a:pPr>
            <a:r>
              <a:rPr lang="en-US" sz="1200" i="1" dirty="0"/>
              <a:t>(Early is on time!) Give yourself some time to be in class and review your notes before the test</a:t>
            </a:r>
          </a:p>
          <a:p>
            <a:pPr lvl="0">
              <a:buFontTx/>
              <a:buNone/>
            </a:pPr>
            <a:r>
              <a:rPr lang="en-US" sz="1200" i="0" dirty="0"/>
              <a:t>Preview the test before I begin &amp; I review my answers before turning in the test. </a:t>
            </a:r>
          </a:p>
          <a:p>
            <a:pPr marL="628650" lvl="1" indent="-171450">
              <a:buFont typeface="Arial" panose="020B0604020202020204" pitchFamily="34" charset="0"/>
              <a:buChar char="•"/>
            </a:pPr>
            <a:r>
              <a:rPr lang="en-US" sz="1200" i="1" dirty="0"/>
              <a:t>Once the professor hands out the test, preview it. See what type of test it is? Multiple choice, short answer, true/false or a combination. </a:t>
            </a:r>
          </a:p>
          <a:p>
            <a:pPr marL="628650" lvl="1" indent="-171450">
              <a:buFont typeface="Arial" panose="020B0604020202020204" pitchFamily="34" charset="0"/>
              <a:buChar char="•"/>
            </a:pPr>
            <a:r>
              <a:rPr lang="en-US" sz="1200" i="1" dirty="0"/>
              <a:t>After you have finished, review your answers, make sure you didn’t skip any on accident. Or that your scantron is filled out completely and you are not off a bubble. </a:t>
            </a:r>
          </a:p>
          <a:p>
            <a:pPr>
              <a:buFontTx/>
              <a:buChar char="-"/>
            </a:pPr>
            <a:r>
              <a:rPr lang="en-US" sz="1200" dirty="0"/>
              <a:t>Read all directions carefully &amp; read the entire question carefully before answering. </a:t>
            </a:r>
          </a:p>
          <a:p>
            <a:pPr marL="628650" lvl="1" indent="-171450">
              <a:buFont typeface="Arial" panose="020B0604020202020204" pitchFamily="34" charset="0"/>
              <a:buChar char="•"/>
            </a:pPr>
            <a:r>
              <a:rPr lang="en-US" sz="1200" i="1" dirty="0"/>
              <a:t>Think it through and process all of the details and info</a:t>
            </a:r>
          </a:p>
          <a:p>
            <a:pPr marL="628650" lvl="1" indent="-171450">
              <a:buFont typeface="Arial" panose="020B0604020202020204" pitchFamily="34" charset="0"/>
              <a:buChar char="•"/>
            </a:pPr>
            <a:r>
              <a:rPr lang="en-US" sz="1200" i="1" dirty="0"/>
              <a:t>Sometimes questions have multiple parts to them</a:t>
            </a:r>
            <a:endParaRPr lang="en-US" sz="1200" dirty="0"/>
          </a:p>
          <a:p>
            <a:endParaRPr lang="en-US" dirty="0"/>
          </a:p>
          <a:p>
            <a:r>
              <a:rPr lang="en-US" dirty="0"/>
              <a:t>The course</a:t>
            </a:r>
            <a:r>
              <a:rPr lang="en-US" baseline="0" dirty="0"/>
              <a:t> syllabus will have much of this info, but is subject to change. Be sure to check Canvas, email, and listen for announcements in class regarding test times, dates, content, etc… </a:t>
            </a:r>
          </a:p>
          <a:p>
            <a:endParaRPr lang="en-US" baseline="0" dirty="0"/>
          </a:p>
          <a:p>
            <a:r>
              <a:rPr lang="en-US" baseline="0" dirty="0"/>
              <a:t>At the end of the day, the responsibility rests on you, the student, to be aware of and manage this information! Be proactive!</a:t>
            </a:r>
            <a:endParaRPr lang="en-US" dirty="0"/>
          </a:p>
        </p:txBody>
      </p:sp>
      <p:sp>
        <p:nvSpPr>
          <p:cNvPr id="4" name="Slide Number Placeholder 3"/>
          <p:cNvSpPr>
            <a:spLocks noGrp="1"/>
          </p:cNvSpPr>
          <p:nvPr>
            <p:ph type="sldNum" sz="quarter" idx="10"/>
          </p:nvPr>
        </p:nvSpPr>
        <p:spPr/>
        <p:txBody>
          <a:bodyPr/>
          <a:lstStyle/>
          <a:p>
            <a:fld id="{9845761A-24ED-433A-8048-C508DA0E1149}" type="slidenum">
              <a:rPr lang="en-US" smtClean="0"/>
              <a:pPr/>
              <a:t>12</a:t>
            </a:fld>
            <a:endParaRPr lang="en-US"/>
          </a:p>
        </p:txBody>
      </p:sp>
    </p:spTree>
    <p:extLst>
      <p:ext uri="{BB962C8B-B14F-4D97-AF65-F5344CB8AC3E}">
        <p14:creationId xmlns:p14="http://schemas.microsoft.com/office/powerpoint/2010/main" val="280211834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r>
              <a:rPr lang="en-US" dirty="0"/>
              <a:t>General Tips for Good Test Taking Strategies:</a:t>
            </a:r>
          </a:p>
          <a:p>
            <a:pPr>
              <a:buFontTx/>
              <a:buNone/>
            </a:pPr>
            <a:endParaRPr lang="en-US" dirty="0"/>
          </a:p>
          <a:p>
            <a:pPr marL="171450" indent="-171450">
              <a:buFont typeface="Arial" panose="020B0604020202020204" pitchFamily="34" charset="0"/>
              <a:buChar char="•"/>
            </a:pPr>
            <a:r>
              <a:rPr lang="en-US" dirty="0"/>
              <a:t>You don’t have to start the exam from the beginning and work to the end.</a:t>
            </a:r>
          </a:p>
          <a:p>
            <a:pPr marL="628650" lvl="1" indent="-171450">
              <a:buFont typeface="Arial" panose="020B0604020202020204" pitchFamily="34" charset="0"/>
              <a:buChar char="•"/>
            </a:pPr>
            <a:r>
              <a:rPr lang="en-US" dirty="0"/>
              <a:t>It’s ok to jump around, just</a:t>
            </a:r>
            <a:r>
              <a:rPr lang="en-US" baseline="0" dirty="0"/>
              <a:t> be sure to review/double-check your test before you turn it in to make sure you’ve answered all questions.</a:t>
            </a:r>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r>
              <a:rPr lang="en-US" dirty="0"/>
              <a:t>Cross out choices that you know are incorrect.</a:t>
            </a:r>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r>
              <a:rPr lang="en-US" dirty="0"/>
              <a:t>Attempt every question, even if I don’t know the answer make an educated guess. </a:t>
            </a:r>
          </a:p>
          <a:p>
            <a:pPr marL="628650" lvl="1" indent="-171450">
              <a:buFont typeface="Arial" panose="020B0604020202020204" pitchFamily="34" charset="0"/>
              <a:buChar char="•"/>
            </a:pPr>
            <a:r>
              <a:rPr lang="en-US" i="1" dirty="0"/>
              <a:t>Give yourself a chance. You might get it right, or get partial credit</a:t>
            </a:r>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r>
              <a:rPr lang="en-US" dirty="0"/>
              <a:t>A helpful breathing technique…6 in - 8 out:</a:t>
            </a:r>
            <a:r>
              <a:rPr lang="en-US" baseline="0" dirty="0"/>
              <a:t> inhale for 6 seconds, exhale for 8. </a:t>
            </a:r>
          </a:p>
          <a:p>
            <a:pPr marL="628650" lvl="1" indent="-171450">
              <a:buFont typeface="Arial" panose="020B0604020202020204" pitchFamily="34" charset="0"/>
              <a:buChar char="•"/>
            </a:pPr>
            <a:r>
              <a:rPr lang="en-US" i="1" baseline="0" dirty="0"/>
              <a:t>Do this 3 times before the test begins and when/if you get stuck or start to panic.</a:t>
            </a:r>
          </a:p>
          <a:p>
            <a:pPr marL="171450" indent="-171450">
              <a:buFont typeface="Arial" panose="020B0604020202020204" pitchFamily="34" charset="0"/>
              <a:buChar char="•"/>
            </a:pPr>
            <a:endParaRPr lang="en-US"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i="1" dirty="0"/>
              <a:t>You will need to the handout, “POSSE” (There is a link on the Student Success Center Website, at the same location where you found this PowerPoint)</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1" i="1" baseline="0" dirty="0"/>
              <a:t>You can also refer to the POSSE handout, specifically the second page (Specific Strategies to Improve Learning). </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a:t>The POSSE handout gives good suggestions on how to prepare for certain types of tests, depending on the material/content of the test/course. </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a:t>This a go-to reference for tips and a more detailed approach to test prep and studying that you may choose to keep on hand.</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i="1" baseline="0" dirty="0"/>
              <a:t>Note: The page on ‘Objective Tests’ refers to tips on Multiple Choice questions. (objective = multiple choice)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9845761A-24ED-433A-8048-C508DA0E1149}" type="slidenum">
              <a:rPr lang="en-US" smtClean="0"/>
              <a:pPr/>
              <a:t>13</a:t>
            </a:fld>
            <a:endParaRPr lang="en-US"/>
          </a:p>
        </p:txBody>
      </p:sp>
    </p:spTree>
    <p:extLst>
      <p:ext uri="{BB962C8B-B14F-4D97-AF65-F5344CB8AC3E}">
        <p14:creationId xmlns:p14="http://schemas.microsoft.com/office/powerpoint/2010/main" val="27378006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r>
              <a:rPr lang="en-US" dirty="0"/>
              <a:t>As a student on campus, you have access to tons of resources… do not let these go to waste!</a:t>
            </a:r>
          </a:p>
          <a:p>
            <a:endParaRPr lang="en-US" dirty="0"/>
          </a:p>
          <a:p>
            <a:r>
              <a:rPr lang="en-US" b="1" dirty="0"/>
              <a:t>Resources:</a:t>
            </a:r>
          </a:p>
          <a:p>
            <a:pPr marL="171450" indent="-171450">
              <a:buFont typeface="Arial" panose="020B0604020202020204" pitchFamily="34" charset="0"/>
              <a:buChar char="•"/>
            </a:pPr>
            <a:r>
              <a:rPr lang="en-US" b="1" dirty="0"/>
              <a:t>Office hours </a:t>
            </a:r>
            <a:r>
              <a:rPr lang="en-US" dirty="0"/>
              <a:t>for your professor. </a:t>
            </a:r>
          </a:p>
          <a:p>
            <a:pPr marL="628650" lvl="1" indent="-171450">
              <a:buFont typeface="Arial" panose="020B0604020202020204" pitchFamily="34" charset="0"/>
              <a:buChar char="•"/>
            </a:pPr>
            <a:r>
              <a:rPr lang="en-US" i="1" dirty="0"/>
              <a:t>Don’t be afraid to stop by and ask for help. They actually love when you stop by!</a:t>
            </a:r>
          </a:p>
          <a:p>
            <a:pPr marL="628650" lvl="1" indent="-171450">
              <a:buFont typeface="Arial" panose="020B0604020202020204" pitchFamily="34" charset="0"/>
              <a:buChar char="•"/>
            </a:pPr>
            <a:r>
              <a:rPr lang="en-US" i="1" dirty="0"/>
              <a:t>Keep,</a:t>
            </a:r>
            <a:r>
              <a:rPr lang="en-US" i="1" baseline="0" dirty="0"/>
              <a:t> correct &amp; review all returned quizzes, tests &amp; papers. Speak with the teacher if you are unsure of correct answers to questions you missed.</a:t>
            </a:r>
            <a:endParaRPr lang="en-US" dirty="0"/>
          </a:p>
          <a:p>
            <a:pPr marL="171450" indent="-171450">
              <a:buFont typeface="Arial" panose="020B0604020202020204" pitchFamily="34" charset="0"/>
              <a:buChar char="•"/>
            </a:pPr>
            <a:r>
              <a:rPr lang="en-US" dirty="0"/>
              <a:t>We have </a:t>
            </a:r>
            <a:r>
              <a:rPr lang="en-US" b="1" dirty="0"/>
              <a:t>tutors </a:t>
            </a:r>
            <a:r>
              <a:rPr lang="en-US" dirty="0"/>
              <a:t>here at Student Success!</a:t>
            </a:r>
          </a:p>
          <a:p>
            <a:pPr marL="628650" lvl="1" indent="-171450">
              <a:buFont typeface="Arial" panose="020B0604020202020204" pitchFamily="34" charset="0"/>
              <a:buChar char="•"/>
            </a:pPr>
            <a:r>
              <a:rPr lang="en-US" dirty="0"/>
              <a:t>If we do not have a tutor, we can try to help you find one.</a:t>
            </a:r>
          </a:p>
          <a:p>
            <a:pPr marL="628650" lvl="1" indent="-171450">
              <a:buFont typeface="Arial" panose="020B0604020202020204" pitchFamily="34" charset="0"/>
              <a:buChar char="•"/>
            </a:pPr>
            <a:r>
              <a:rPr lang="en-US" dirty="0"/>
              <a:t>Or ask your professor if they know of anyone that may be able to help.</a:t>
            </a:r>
          </a:p>
          <a:p>
            <a:pPr marL="171450" indent="-171450">
              <a:buFont typeface="Arial" panose="020B0604020202020204" pitchFamily="34" charset="0"/>
              <a:buChar char="•"/>
            </a:pPr>
            <a:r>
              <a:rPr lang="en-US" dirty="0"/>
              <a:t>We also have these </a:t>
            </a:r>
            <a:r>
              <a:rPr lang="en-US" b="1" dirty="0"/>
              <a:t>Academic Success Workshops</a:t>
            </a:r>
            <a:r>
              <a:rPr lang="en-US" dirty="0"/>
              <a:t>, all available to you online, or in person. </a:t>
            </a:r>
          </a:p>
          <a:p>
            <a:pPr marL="628650" lvl="1" indent="-171450">
              <a:buFont typeface="Arial" panose="020B0604020202020204" pitchFamily="34" charset="0"/>
              <a:buChar char="•"/>
            </a:pPr>
            <a:r>
              <a:rPr lang="en-US" dirty="0"/>
              <a:t>If the scheduled workshop time/date does not work for you, we can set up an individual time to go over a workshop. </a:t>
            </a:r>
          </a:p>
          <a:p>
            <a:pPr marL="628650" lvl="1" indent="-171450">
              <a:buFont typeface="Arial" panose="020B0604020202020204" pitchFamily="34" charset="0"/>
              <a:buChar char="•"/>
            </a:pPr>
            <a:r>
              <a:rPr lang="en-US" dirty="0"/>
              <a:t>Again, you just have to reach out and ask! </a:t>
            </a:r>
          </a:p>
          <a:p>
            <a:pPr marL="171450" indent="-171450">
              <a:buFont typeface="Arial" panose="020B0604020202020204" pitchFamily="34" charset="0"/>
              <a:buChar char="•"/>
            </a:pPr>
            <a:r>
              <a:rPr lang="en-US" b="1" dirty="0"/>
              <a:t>Take care of yourself! </a:t>
            </a:r>
          </a:p>
          <a:p>
            <a:pPr marL="628650" lvl="1" indent="-171450">
              <a:buFont typeface="Arial" panose="020B0604020202020204" pitchFamily="34" charset="0"/>
              <a:buChar char="•"/>
            </a:pPr>
            <a:r>
              <a:rPr lang="en-US" dirty="0"/>
              <a:t>Eat healthy, go exercise and do things that you enjoy.</a:t>
            </a:r>
          </a:p>
          <a:p>
            <a:pPr marL="171450" indent="-171450">
              <a:buFont typeface="Arial" panose="020B0604020202020204" pitchFamily="34" charset="0"/>
              <a:buChar char="•"/>
            </a:pPr>
            <a:r>
              <a:rPr lang="en-US" b="1" dirty="0"/>
              <a:t>Set goals!</a:t>
            </a:r>
          </a:p>
          <a:p>
            <a:pPr marL="628650" lvl="1" indent="-171450">
              <a:buFont typeface="Arial" panose="020B0604020202020204" pitchFamily="34" charset="0"/>
              <a:buChar char="•"/>
            </a:pPr>
            <a:r>
              <a:rPr lang="en-US" dirty="0"/>
              <a:t>Then, reward yourself for meeting those goals</a:t>
            </a:r>
          </a:p>
          <a:p>
            <a:pPr marL="171450" indent="-171450">
              <a:buFont typeface="Arial" panose="020B0604020202020204" pitchFamily="34" charset="0"/>
              <a:buChar char="•"/>
            </a:pPr>
            <a:r>
              <a:rPr lang="en-US" dirty="0"/>
              <a:t>Manage your time effectively.</a:t>
            </a:r>
          </a:p>
          <a:p>
            <a:pPr marL="628650" lvl="1" indent="-171450">
              <a:buFont typeface="Arial" panose="020B0604020202020204" pitchFamily="34" charset="0"/>
              <a:buChar char="•"/>
            </a:pPr>
            <a:r>
              <a:rPr lang="en-US" dirty="0"/>
              <a:t>Stick to </a:t>
            </a:r>
            <a:r>
              <a:rPr lang="en-US" b="1" dirty="0"/>
              <a:t>a planner, to do list</a:t>
            </a:r>
            <a:r>
              <a:rPr lang="en-US" dirty="0"/>
              <a:t>, anything that helps you plan out what you need to get done. </a:t>
            </a:r>
          </a:p>
          <a:p>
            <a:pPr marL="628650" lvl="1" indent="-171450">
              <a:buFont typeface="Arial" panose="020B0604020202020204" pitchFamily="34" charset="0"/>
              <a:buChar char="•"/>
            </a:pPr>
            <a:r>
              <a:rPr lang="en-US" dirty="0"/>
              <a:t>If you need help with time management, visit our time management Academic Success Workshop PowerPoint!</a:t>
            </a:r>
          </a:p>
          <a:p>
            <a:endParaRPr lang="en-US" dirty="0"/>
          </a:p>
        </p:txBody>
      </p:sp>
      <p:sp>
        <p:nvSpPr>
          <p:cNvPr id="4" name="Slide Number Placeholder 3"/>
          <p:cNvSpPr>
            <a:spLocks noGrp="1"/>
          </p:cNvSpPr>
          <p:nvPr>
            <p:ph type="sldNum" sz="quarter" idx="10"/>
          </p:nvPr>
        </p:nvSpPr>
        <p:spPr/>
        <p:txBody>
          <a:bodyPr/>
          <a:lstStyle/>
          <a:p>
            <a:fld id="{9845761A-24ED-433A-8048-C508DA0E1149}" type="slidenum">
              <a:rPr lang="en-US" smtClean="0"/>
              <a:pPr/>
              <a:t>14</a:t>
            </a:fld>
            <a:endParaRPr lang="en-US"/>
          </a:p>
        </p:txBody>
      </p:sp>
    </p:spTree>
    <p:extLst>
      <p:ext uri="{BB962C8B-B14F-4D97-AF65-F5344CB8AC3E}">
        <p14:creationId xmlns:p14="http://schemas.microsoft.com/office/powerpoint/2010/main" val="383533296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a:t>More resources include: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Student Success Center (</a:t>
            </a:r>
            <a:r>
              <a:rPr lang="en-US" baseline="0" dirty="0"/>
              <a:t>Student Success Counselors (</a:t>
            </a:r>
            <a:r>
              <a:rPr lang="en-US" baseline="0" dirty="0" err="1"/>
              <a:t>StudentSuccess@pittstate.edu</a:t>
            </a:r>
            <a:r>
              <a:rPr lang="en-US" baseline="0" dirty="0"/>
              <a:t>))</a:t>
            </a:r>
            <a:endParaRPr lang="en-US" dirty="0"/>
          </a:p>
          <a:p>
            <a:pPr marL="171450" indent="-171450">
              <a:buFont typeface="Arial" panose="020B0604020202020204" pitchFamily="34" charset="0"/>
              <a:buChar char="•"/>
            </a:pPr>
            <a:r>
              <a:rPr lang="en-US" dirty="0"/>
              <a:t>Tutors</a:t>
            </a:r>
          </a:p>
          <a:p>
            <a:pPr marL="171450" indent="-171450">
              <a:buFont typeface="Arial" panose="020B0604020202020204" pitchFamily="34" charset="0"/>
              <a:buChar char="•"/>
            </a:pPr>
            <a:r>
              <a:rPr lang="en-US" dirty="0"/>
              <a:t>Student Health Center/Anxiety</a:t>
            </a:r>
            <a:r>
              <a:rPr lang="en-US" baseline="0" dirty="0"/>
              <a:t> Counseling &amp; Tips, </a:t>
            </a:r>
          </a:p>
          <a:p>
            <a:pPr marL="171450" indent="-171450">
              <a:buFont typeface="Arial" panose="020B0604020202020204" pitchFamily="34" charset="0"/>
              <a:buChar char="•"/>
            </a:pPr>
            <a:r>
              <a:rPr lang="en-US" baseline="0" dirty="0"/>
              <a:t>Professors</a:t>
            </a:r>
          </a:p>
          <a:p>
            <a:pPr marL="171450" indent="-171450">
              <a:buFont typeface="Arial" panose="020B0604020202020204" pitchFamily="34" charset="0"/>
              <a:buChar char="•"/>
            </a:pPr>
            <a:r>
              <a:rPr lang="en-US" baseline="0" dirty="0"/>
              <a:t>RA’s</a:t>
            </a:r>
          </a:p>
          <a:p>
            <a:pPr marL="171450" indent="-171450">
              <a:buFont typeface="Arial" panose="020B0604020202020204" pitchFamily="34" charset="0"/>
              <a:buChar char="•"/>
            </a:pPr>
            <a:r>
              <a:rPr lang="en-US" baseline="0" dirty="0"/>
              <a:t>Classmates/study partners/groups</a:t>
            </a:r>
          </a:p>
          <a:p>
            <a:pPr marL="171450" indent="-171450">
              <a:buFont typeface="Arial" panose="020B0604020202020204" pitchFamily="34" charset="0"/>
              <a:buChar char="•"/>
            </a:pPr>
            <a:r>
              <a:rPr lang="en-US" baseline="0" dirty="0"/>
              <a:t>Use flashcards, keyword, or examine returned tests to get a better understanding.</a:t>
            </a:r>
          </a:p>
          <a:p>
            <a:pPr marL="171450" indent="-171450">
              <a:buFont typeface="Arial" panose="020B0604020202020204" pitchFamily="34" charset="0"/>
              <a:buChar char="•"/>
            </a:pPr>
            <a:r>
              <a:rPr lang="en-US" i="1" dirty="0"/>
              <a:t>You can use the handout, “General Test Tips &amp; Examining Returned Tests” as a resource!(There is a link on the Student Success Center Website, at the same location where you found this PowerPoint)</a:t>
            </a:r>
            <a:endParaRPr lang="en-US" b="1" i="1" baseline="0" dirty="0"/>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i="1" baseline="0" dirty="0"/>
              <a:t>Read over the handout for tips on how to review a test!</a:t>
            </a:r>
          </a:p>
        </p:txBody>
      </p:sp>
      <p:sp>
        <p:nvSpPr>
          <p:cNvPr id="4" name="Slide Number Placeholder 3"/>
          <p:cNvSpPr>
            <a:spLocks noGrp="1"/>
          </p:cNvSpPr>
          <p:nvPr>
            <p:ph type="sldNum" sz="quarter" idx="10"/>
          </p:nvPr>
        </p:nvSpPr>
        <p:spPr/>
        <p:txBody>
          <a:bodyPr/>
          <a:lstStyle/>
          <a:p>
            <a:fld id="{9845761A-24ED-433A-8048-C508DA0E1149}" type="slidenum">
              <a:rPr lang="en-US" smtClean="0"/>
              <a:pPr/>
              <a:t>15</a:t>
            </a:fld>
            <a:endParaRPr lang="en-US"/>
          </a:p>
        </p:txBody>
      </p:sp>
    </p:spTree>
    <p:extLst>
      <p:ext uri="{BB962C8B-B14F-4D97-AF65-F5344CB8AC3E}">
        <p14:creationId xmlns:p14="http://schemas.microsoft.com/office/powerpoint/2010/main" val="274191863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a:t>You will need to the handout, “Create an Action Plan” and “Keyword Bookmark” (There is a link on the Student Success Center Website, at the same location where you found this PowerPoint)</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r>
              <a:rPr lang="en-US" dirty="0"/>
              <a:t>It is now time to fill in blanks on ‘Create an Action Plan’ worksheet</a:t>
            </a:r>
            <a:r>
              <a:rPr lang="en-US" baseline="0" dirty="0"/>
              <a:t> with some of the tips shared today. This worksheet allows you to identify strategies, set goals and track your progress. We highly recommend using this in classes that you are struggling with or before a test.</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 </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Again, remember that we offer tutoring. PSU offers tutoring all across campus! Here is the link to find out which tutors are available. </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https://</a:t>
            </a:r>
            <a:r>
              <a:rPr lang="en-US" baseline="0" dirty="0" err="1"/>
              <a:t>www.pittstate.edu</a:t>
            </a:r>
            <a:r>
              <a:rPr lang="en-US" baseline="0" dirty="0"/>
              <a:t>/office/student-success-programs/tutoring.html#undefined2</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If a course does not currently have a tutor, ask your instructor if they know of anyone who would be willing to tutor. Or try to create a study group with your classmates.</a:t>
            </a:r>
          </a:p>
          <a:p>
            <a:endParaRPr lang="en-US" baseline="0" dirty="0"/>
          </a:p>
          <a:p>
            <a:r>
              <a:rPr lang="en-US" baseline="0" dirty="0"/>
              <a:t>The keyword bookmark is </a:t>
            </a:r>
            <a:r>
              <a:rPr lang="en-US" sz="1200" kern="1200" dirty="0">
                <a:solidFill>
                  <a:schemeClr val="tx1"/>
                </a:solidFill>
                <a:effectLst/>
                <a:latin typeface="+mn-lt"/>
                <a:ea typeface="+mn-ea"/>
                <a:cs typeface="+mn-cs"/>
              </a:rPr>
              <a:t>especially useful for short answer and essay questions. It helps break down essay questions and guide development of an outline for essays that is more targeted to the specific question(s) that the teacher is asking. This keeps the essay writing and thought process on-task. Can be used during a test or just as students are working to complete essay or writing assignments. Again, this is just another resource for you. </a:t>
            </a:r>
          </a:p>
        </p:txBody>
      </p:sp>
      <p:sp>
        <p:nvSpPr>
          <p:cNvPr id="4" name="Slide Number Placeholder 3"/>
          <p:cNvSpPr>
            <a:spLocks noGrp="1"/>
          </p:cNvSpPr>
          <p:nvPr>
            <p:ph type="sldNum" sz="quarter" idx="10"/>
          </p:nvPr>
        </p:nvSpPr>
        <p:spPr/>
        <p:txBody>
          <a:bodyPr/>
          <a:lstStyle/>
          <a:p>
            <a:fld id="{9845761A-24ED-433A-8048-C508DA0E1149}" type="slidenum">
              <a:rPr lang="en-US" smtClean="0"/>
              <a:pPr/>
              <a:t>16</a:t>
            </a:fld>
            <a:endParaRPr lang="en-US"/>
          </a:p>
        </p:txBody>
      </p:sp>
    </p:spTree>
    <p:extLst>
      <p:ext uri="{BB962C8B-B14F-4D97-AF65-F5344CB8AC3E}">
        <p14:creationId xmlns:p14="http://schemas.microsoft.com/office/powerpoint/2010/main" val="233946707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If you have any questions, need clarification or would like </a:t>
            </a:r>
            <a:r>
              <a:rPr lang="en-US"/>
              <a:t>an individualized plan,  </a:t>
            </a:r>
            <a:r>
              <a:rPr lang="en-US" dirty="0"/>
              <a:t>please contact Student Success Programs. </a:t>
            </a:r>
          </a:p>
          <a:p>
            <a:endParaRPr lang="en-US" dirty="0"/>
          </a:p>
          <a:p>
            <a:r>
              <a:rPr lang="en-US" dirty="0"/>
              <a:t>Student Success Programs</a:t>
            </a:r>
          </a:p>
          <a:p>
            <a:r>
              <a:rPr lang="en-US" dirty="0"/>
              <a:t>Axe Library 113</a:t>
            </a:r>
          </a:p>
          <a:p>
            <a:r>
              <a:rPr lang="en-US" dirty="0" err="1"/>
              <a:t>studentsuccess@pittstate.edu</a:t>
            </a:r>
            <a:endParaRPr lang="en-US" dirty="0"/>
          </a:p>
          <a:p>
            <a:r>
              <a:rPr lang="en-US" dirty="0"/>
              <a:t>620-235-6578</a:t>
            </a:r>
          </a:p>
          <a:p>
            <a:endParaRPr lang="en-US" dirty="0"/>
          </a:p>
          <a:p>
            <a:r>
              <a:rPr lang="en-US" sz="1200" kern="1200" dirty="0">
                <a:solidFill>
                  <a:schemeClr val="tx1"/>
                </a:solidFill>
                <a:latin typeface="+mn-lt"/>
                <a:ea typeface="+mn-ea"/>
                <a:cs typeface="+mn-cs"/>
              </a:rPr>
              <a:t>Be sure to give us a follow on our social media accounts to keep you updated on Academic Success Workshops, study tips and more!</a:t>
            </a:r>
          </a:p>
          <a:p>
            <a:endParaRPr lang="en-US" sz="1200" kern="1200" dirty="0">
              <a:solidFill>
                <a:schemeClr val="tx1"/>
              </a:solidFill>
              <a:latin typeface="+mn-lt"/>
              <a:ea typeface="+mn-ea"/>
              <a:cs typeface="+mn-cs"/>
            </a:endParaRPr>
          </a:p>
          <a:p>
            <a:r>
              <a:rPr lang="en-US" sz="1200" kern="1200" dirty="0">
                <a:solidFill>
                  <a:schemeClr val="tx1"/>
                </a:solidFill>
                <a:latin typeface="+mn-lt"/>
                <a:ea typeface="+mn-ea"/>
                <a:cs typeface="+mn-cs"/>
              </a:rPr>
              <a:t>Facebook: PSU Student Success Center</a:t>
            </a:r>
          </a:p>
          <a:p>
            <a:endParaRPr lang="en-US" sz="1200" kern="1200" dirty="0">
              <a:solidFill>
                <a:schemeClr val="tx1"/>
              </a:solidFill>
              <a:latin typeface="+mn-lt"/>
              <a:ea typeface="+mn-ea"/>
              <a:cs typeface="+mn-cs"/>
            </a:endParaRPr>
          </a:p>
          <a:p>
            <a:r>
              <a:rPr lang="en-US" sz="1200" kern="1200" dirty="0">
                <a:solidFill>
                  <a:schemeClr val="tx1"/>
                </a:solidFill>
                <a:latin typeface="+mn-lt"/>
                <a:ea typeface="+mn-ea"/>
                <a:cs typeface="+mn-cs"/>
              </a:rPr>
              <a:t>Instagram: @</a:t>
            </a:r>
            <a:r>
              <a:rPr lang="en-US" sz="1200" kern="1200" dirty="0" err="1">
                <a:solidFill>
                  <a:schemeClr val="tx1"/>
                </a:solidFill>
                <a:latin typeface="+mn-lt"/>
                <a:ea typeface="+mn-ea"/>
                <a:cs typeface="+mn-cs"/>
              </a:rPr>
              <a:t>psusuccess</a:t>
            </a:r>
            <a:endParaRPr lang="en-US" sz="1200" kern="1200" dirty="0">
              <a:solidFill>
                <a:schemeClr val="tx1"/>
              </a:solidFill>
              <a:latin typeface="+mn-lt"/>
              <a:ea typeface="+mn-ea"/>
              <a:cs typeface="+mn-cs"/>
            </a:endParaRPr>
          </a:p>
          <a:p>
            <a:endParaRPr lang="en-US" sz="1200" kern="1200" dirty="0">
              <a:solidFill>
                <a:schemeClr val="tx1"/>
              </a:solidFill>
              <a:latin typeface="+mn-lt"/>
              <a:ea typeface="+mn-ea"/>
              <a:cs typeface="+mn-cs"/>
            </a:endParaRPr>
          </a:p>
          <a:p>
            <a:r>
              <a:rPr lang="en-US" sz="1200" kern="1200" dirty="0">
                <a:solidFill>
                  <a:schemeClr val="tx1"/>
                </a:solidFill>
                <a:latin typeface="+mn-lt"/>
                <a:ea typeface="+mn-ea"/>
                <a:cs typeface="+mn-cs"/>
              </a:rPr>
              <a:t>Twitter: @</a:t>
            </a:r>
            <a:r>
              <a:rPr lang="en-US" sz="1200" kern="1200" dirty="0" err="1">
                <a:solidFill>
                  <a:schemeClr val="tx1"/>
                </a:solidFill>
                <a:latin typeface="+mn-lt"/>
                <a:ea typeface="+mn-ea"/>
                <a:cs typeface="+mn-cs"/>
              </a:rPr>
              <a:t>psusuccess</a:t>
            </a:r>
            <a:endParaRPr lang="en-US" sz="1200" kern="1200" dirty="0">
              <a:solidFill>
                <a:schemeClr val="tx1"/>
              </a:solidFill>
              <a:latin typeface="+mn-lt"/>
              <a:ea typeface="+mn-ea"/>
              <a:cs typeface="+mn-cs"/>
            </a:endParaRPr>
          </a:p>
          <a:p>
            <a:endParaRPr lang="en-US" dirty="0"/>
          </a:p>
          <a:p>
            <a:endParaRPr lang="en-US" dirty="0"/>
          </a:p>
        </p:txBody>
      </p:sp>
      <p:sp>
        <p:nvSpPr>
          <p:cNvPr id="4" name="Slide Number Placeholder 3"/>
          <p:cNvSpPr>
            <a:spLocks noGrp="1"/>
          </p:cNvSpPr>
          <p:nvPr>
            <p:ph type="sldNum" sz="quarter" idx="10"/>
          </p:nvPr>
        </p:nvSpPr>
        <p:spPr/>
        <p:txBody>
          <a:bodyPr/>
          <a:lstStyle/>
          <a:p>
            <a:fld id="{9845761A-24ED-433A-8048-C508DA0E1149}" type="slidenum">
              <a:rPr lang="en-US" smtClean="0"/>
              <a:pPr/>
              <a:t>17</a:t>
            </a:fld>
            <a:endParaRPr lang="en-US"/>
          </a:p>
        </p:txBody>
      </p:sp>
    </p:spTree>
    <p:extLst>
      <p:ext uri="{BB962C8B-B14F-4D97-AF65-F5344CB8AC3E}">
        <p14:creationId xmlns:p14="http://schemas.microsoft.com/office/powerpoint/2010/main" val="106258147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845761A-24ED-433A-8048-C508DA0E1149}" type="slidenum">
              <a:rPr lang="en-US" smtClean="0"/>
              <a:pPr/>
              <a:t>18</a:t>
            </a:fld>
            <a:endParaRPr lang="en-US"/>
          </a:p>
        </p:txBody>
      </p:sp>
    </p:spTree>
    <p:extLst>
      <p:ext uri="{BB962C8B-B14F-4D97-AF65-F5344CB8AC3E}">
        <p14:creationId xmlns:p14="http://schemas.microsoft.com/office/powerpoint/2010/main" val="29339059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These are the topics that we’re going to go over today:</a:t>
            </a:r>
          </a:p>
          <a:p>
            <a:endParaRPr lang="en-US" dirty="0"/>
          </a:p>
          <a:p>
            <a:r>
              <a:rPr lang="en-US" dirty="0"/>
              <a:t>Assess, “Where am I?”</a:t>
            </a:r>
          </a:p>
          <a:p>
            <a:endParaRPr lang="en-US" dirty="0"/>
          </a:p>
          <a:p>
            <a:r>
              <a:rPr lang="en-US" dirty="0"/>
              <a:t>Then Learn, “Where do I want to go?”</a:t>
            </a:r>
          </a:p>
          <a:p>
            <a:endParaRPr lang="en-US" dirty="0"/>
          </a:p>
          <a:p>
            <a:r>
              <a:rPr lang="en-US" dirty="0"/>
              <a:t>Lastly how to plan, “How do I get there?”</a:t>
            </a:r>
          </a:p>
        </p:txBody>
      </p:sp>
      <p:sp>
        <p:nvSpPr>
          <p:cNvPr id="4" name="Slide Number Placeholder 3"/>
          <p:cNvSpPr>
            <a:spLocks noGrp="1"/>
          </p:cNvSpPr>
          <p:nvPr>
            <p:ph type="sldNum" sz="quarter" idx="10"/>
          </p:nvPr>
        </p:nvSpPr>
        <p:spPr/>
        <p:txBody>
          <a:bodyPr/>
          <a:lstStyle/>
          <a:p>
            <a:fld id="{9845761A-24ED-433A-8048-C508DA0E1149}" type="slidenum">
              <a:rPr lang="en-US" smtClean="0"/>
              <a:pPr/>
              <a:t>2</a:t>
            </a:fld>
            <a:endParaRPr lang="en-US"/>
          </a:p>
        </p:txBody>
      </p:sp>
    </p:spTree>
    <p:extLst>
      <p:ext uri="{BB962C8B-B14F-4D97-AF65-F5344CB8AC3E}">
        <p14:creationId xmlns:p14="http://schemas.microsoft.com/office/powerpoint/2010/main" val="16375987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415790"/>
            <a:ext cx="5764107" cy="4415790"/>
          </a:xfrm>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0" baseline="0" dirty="0"/>
              <a:t>First off with Asses…</a:t>
            </a:r>
          </a:p>
          <a:p>
            <a:pPr marL="0" marR="0" indent="0" algn="l" defTabSz="914400" rtl="0" eaLnBrk="1" fontAlgn="auto" latinLnBrk="0" hangingPunct="1">
              <a:lnSpc>
                <a:spcPct val="100000"/>
              </a:lnSpc>
              <a:spcBef>
                <a:spcPts val="0"/>
              </a:spcBef>
              <a:spcAft>
                <a:spcPts val="0"/>
              </a:spcAft>
              <a:buClrTx/>
              <a:buSzTx/>
              <a:buFontTx/>
              <a:buNone/>
              <a:tabLst/>
              <a:defRPr/>
            </a:pPr>
            <a:endParaRPr lang="en-US" b="0"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US" b="0" baseline="0" dirty="0"/>
              <a:t>We want you to initiate a self check…</a:t>
            </a:r>
          </a:p>
          <a:p>
            <a:pPr marL="0" marR="0" indent="0" algn="l" defTabSz="914400" rtl="0" eaLnBrk="1" fontAlgn="auto" latinLnBrk="0" hangingPunct="1">
              <a:lnSpc>
                <a:spcPct val="100000"/>
              </a:lnSpc>
              <a:spcBef>
                <a:spcPts val="0"/>
              </a:spcBef>
              <a:spcAft>
                <a:spcPts val="0"/>
              </a:spcAft>
              <a:buClrTx/>
              <a:buSzTx/>
              <a:buFontTx/>
              <a:buNone/>
              <a:tabLst/>
              <a:defRPr/>
            </a:pPr>
            <a:endParaRPr lang="en-US" b="0" baseline="0" dirty="0"/>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baseline="0" dirty="0"/>
              <a:t>I want you to think to yourself, am I prepared for my courses?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baseline="0" dirty="0"/>
              <a:t>Do I feel confident or at least semi-confident?</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baseline="0" dirty="0"/>
              <a:t>Am I preparing well for my tests?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baseline="0" dirty="0"/>
              <a:t>Do I use good test taking strategies?</a:t>
            </a:r>
          </a:p>
          <a:p>
            <a:pPr marL="0" marR="0" indent="0" algn="l" defTabSz="914400" rtl="0" eaLnBrk="1" fontAlgn="auto" latinLnBrk="0" hangingPunct="1">
              <a:lnSpc>
                <a:spcPct val="100000"/>
              </a:lnSpc>
              <a:spcBef>
                <a:spcPts val="0"/>
              </a:spcBef>
              <a:spcAft>
                <a:spcPts val="0"/>
              </a:spcAft>
              <a:buClrTx/>
              <a:buSzTx/>
              <a:buFontTx/>
              <a:buNone/>
              <a:tabLst/>
              <a:defRPr/>
            </a:pPr>
            <a:endParaRPr lang="en-US" b="0"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US" b="0" baseline="0" dirty="0"/>
              <a:t>Think about those three questions real quick and give yourself an honest answer.</a:t>
            </a:r>
            <a:endParaRPr lang="en-US" b="0" dirty="0"/>
          </a:p>
          <a:p>
            <a:endParaRPr lang="en-US" b="0" dirty="0"/>
          </a:p>
        </p:txBody>
      </p:sp>
      <p:sp>
        <p:nvSpPr>
          <p:cNvPr id="4" name="Slide Number Placeholder 3"/>
          <p:cNvSpPr>
            <a:spLocks noGrp="1"/>
          </p:cNvSpPr>
          <p:nvPr>
            <p:ph type="sldNum" sz="quarter" idx="10"/>
          </p:nvPr>
        </p:nvSpPr>
        <p:spPr/>
        <p:txBody>
          <a:bodyPr/>
          <a:lstStyle/>
          <a:p>
            <a:fld id="{9845761A-24ED-433A-8048-C508DA0E1149}" type="slidenum">
              <a:rPr lang="en-US" smtClean="0"/>
              <a:pPr/>
              <a:t>3</a:t>
            </a:fld>
            <a:endParaRPr lang="en-US"/>
          </a:p>
        </p:txBody>
      </p:sp>
    </p:spTree>
    <p:extLst>
      <p:ext uri="{BB962C8B-B14F-4D97-AF65-F5344CB8AC3E}">
        <p14:creationId xmlns:p14="http://schemas.microsoft.com/office/powerpoint/2010/main" val="21493467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a:t>You will need to the document, “Am I preparing well for my tests?”. (There is a link on the Student Success Center Website, at the same location where you found this PowerPoint)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a:t>Take a minute or two to fill out the questionnaire and reflect on your answers.</a:t>
            </a:r>
          </a:p>
          <a:p>
            <a:endParaRPr lang="en-US" dirty="0"/>
          </a:p>
          <a:p>
            <a:r>
              <a:rPr lang="en-US" dirty="0"/>
              <a:t>On this slide, the document, “Am I preparing well for my tests” is available for you to view. You may choose to look off the slide or to print out the document for use.</a:t>
            </a:r>
          </a:p>
          <a:p>
            <a:endParaRPr lang="en-US" dirty="0"/>
          </a:p>
          <a:p>
            <a:r>
              <a:rPr lang="en-US" dirty="0"/>
              <a:t>Directions:</a:t>
            </a:r>
          </a:p>
          <a:p>
            <a:r>
              <a:rPr lang="en-US" dirty="0"/>
              <a:t>On a piece of paper, I want you to answer these questions with a 5,4,3,2,1. (5 being always and 1 being never… reference the document scale)</a:t>
            </a:r>
          </a:p>
          <a:p>
            <a:r>
              <a:rPr lang="en-US" dirty="0"/>
              <a:t>Take some time to read through each question and give yourself an honest rating.</a:t>
            </a:r>
          </a:p>
          <a:p>
            <a:r>
              <a:rPr lang="en-US" dirty="0"/>
              <a:t>Once you have finished add up your scores.</a:t>
            </a:r>
          </a:p>
          <a:p>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If your score is: </a:t>
            </a:r>
          </a:p>
          <a:p>
            <a:pPr marL="171450" indent="-171450">
              <a:buFont typeface="Arial" panose="020B0604020202020204" pitchFamily="34" charset="0"/>
              <a:buChar char="•"/>
            </a:pPr>
            <a:r>
              <a:rPr lang="en-US" sz="1200" b="0" i="0" u="none" strike="noStrike" kern="1200" baseline="0" dirty="0">
                <a:solidFill>
                  <a:schemeClr val="tx1"/>
                </a:solidFill>
                <a:latin typeface="+mn-lt"/>
                <a:ea typeface="+mn-ea"/>
                <a:cs typeface="+mn-cs"/>
              </a:rPr>
              <a:t>40-55: you are preparing well for your tests </a:t>
            </a:r>
          </a:p>
          <a:p>
            <a:pPr marL="171450" indent="-171450">
              <a:buFont typeface="Arial" panose="020B0604020202020204" pitchFamily="34" charset="0"/>
              <a:buChar char="•"/>
            </a:pPr>
            <a:r>
              <a:rPr lang="en-US" sz="1200" b="0" i="0" u="none" strike="noStrike" kern="1200" baseline="0" dirty="0">
                <a:solidFill>
                  <a:schemeClr val="tx1"/>
                </a:solidFill>
                <a:latin typeface="+mn-lt"/>
                <a:ea typeface="+mn-ea"/>
                <a:cs typeface="+mn-cs"/>
              </a:rPr>
              <a:t>15-39: you need a little tune up </a:t>
            </a:r>
          </a:p>
          <a:p>
            <a:pPr marL="171450" indent="-171450">
              <a:buFont typeface="Arial" panose="020B0604020202020204" pitchFamily="34" charset="0"/>
              <a:buChar char="•"/>
            </a:pPr>
            <a:r>
              <a:rPr lang="en-US" sz="1200" b="0" i="0" u="none" strike="noStrike" kern="1200" baseline="0" dirty="0">
                <a:solidFill>
                  <a:schemeClr val="tx1"/>
                </a:solidFill>
                <a:latin typeface="+mn-lt"/>
                <a:ea typeface="+mn-ea"/>
                <a:cs typeface="+mn-cs"/>
              </a:rPr>
              <a:t>11-14: your test preparation needs some major adjustment </a:t>
            </a:r>
          </a:p>
          <a:p>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Everyone can focus on the areas where you scored 1s &amp; 2s to improve your test preparation! Take note of this self check to see where you are currently at!</a:t>
            </a:r>
            <a:endParaRPr lang="en-US" dirty="0"/>
          </a:p>
        </p:txBody>
      </p:sp>
      <p:sp>
        <p:nvSpPr>
          <p:cNvPr id="4" name="Slide Number Placeholder 3"/>
          <p:cNvSpPr>
            <a:spLocks noGrp="1"/>
          </p:cNvSpPr>
          <p:nvPr>
            <p:ph type="sldNum" sz="quarter" idx="10"/>
          </p:nvPr>
        </p:nvSpPr>
        <p:spPr/>
        <p:txBody>
          <a:bodyPr/>
          <a:lstStyle/>
          <a:p>
            <a:fld id="{9845761A-24ED-433A-8048-C508DA0E1149}" type="slidenum">
              <a:rPr lang="en-US" smtClean="0"/>
              <a:pPr/>
              <a:t>4</a:t>
            </a:fld>
            <a:endParaRPr lang="en-US"/>
          </a:p>
        </p:txBody>
      </p:sp>
    </p:spTree>
    <p:extLst>
      <p:ext uri="{BB962C8B-B14F-4D97-AF65-F5344CB8AC3E}">
        <p14:creationId xmlns:p14="http://schemas.microsoft.com/office/powerpoint/2010/main" val="28942708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33119" y="4415790"/>
            <a:ext cx="5831487" cy="4183380"/>
          </a:xfrm>
        </p:spPr>
        <p:txBody>
          <a:bodyPr>
            <a:normAutofit/>
          </a:bodyPr>
          <a:lstStyle/>
          <a:p>
            <a:r>
              <a:rPr lang="en-US" dirty="0"/>
              <a:t>Much of the work in college is</a:t>
            </a:r>
            <a:r>
              <a:rPr lang="en-US" baseline="0" dirty="0"/>
              <a:t> done outside the classroom. Succeeding academically begins at the start of the semester, not just in the days of studying before an exam.</a:t>
            </a:r>
          </a:p>
          <a:p>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Here are some statements for you to conduct a self check. Can you answer yes to these statements?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a:p>
            <a:r>
              <a:rPr lang="en-US" b="1" dirty="0"/>
              <a:t>Am I prepared for my courses? </a:t>
            </a:r>
          </a:p>
          <a:p>
            <a:pPr marL="171450" indent="-171450">
              <a:buFont typeface="Arial" panose="020B0604020202020204" pitchFamily="34" charset="0"/>
              <a:buChar char="•"/>
            </a:pPr>
            <a:r>
              <a:rPr lang="en-US" dirty="0"/>
              <a:t>I choose to do my work at times when I am most alert.</a:t>
            </a:r>
          </a:p>
          <a:p>
            <a:pPr marL="171450" indent="-171450">
              <a:buFont typeface="Arial" panose="020B0604020202020204" pitchFamily="34" charset="0"/>
              <a:buChar char="•"/>
            </a:pPr>
            <a:r>
              <a:rPr lang="en-US" dirty="0"/>
              <a:t>I make sure that my environment is conducive to studying by being comfortable and removing distractions.</a:t>
            </a:r>
          </a:p>
          <a:p>
            <a:pPr marL="171450" indent="-171450">
              <a:buFont typeface="Arial" panose="020B0604020202020204" pitchFamily="34" charset="0"/>
              <a:buChar char="•"/>
            </a:pPr>
            <a:r>
              <a:rPr lang="en-US" dirty="0"/>
              <a:t>I preview material before class and review material after class.</a:t>
            </a:r>
          </a:p>
          <a:p>
            <a:pPr marL="171450" indent="-171450">
              <a:buFont typeface="Arial" panose="020B0604020202020204" pitchFamily="34" charset="0"/>
              <a:buChar char="•"/>
            </a:pPr>
            <a:r>
              <a:rPr lang="en-US" dirty="0"/>
              <a:t>I attend and participate in class.</a:t>
            </a:r>
          </a:p>
          <a:p>
            <a:pPr marL="171450" indent="-171450">
              <a:buFont typeface="Arial" panose="020B0604020202020204" pitchFamily="34" charset="0"/>
              <a:buChar char="•"/>
            </a:pPr>
            <a:r>
              <a:rPr lang="en-US" dirty="0"/>
              <a:t>I get enough rest, exercise and eat healthy foods.</a:t>
            </a:r>
          </a:p>
          <a:p>
            <a:pPr marL="171450" indent="-171450">
              <a:buFont typeface="Arial" panose="020B0604020202020204" pitchFamily="34" charset="0"/>
              <a:buChar char="•"/>
            </a:pPr>
            <a:r>
              <a:rPr lang="en-US" dirty="0"/>
              <a:t>I am able to balance my work, class, study, and leisure time.</a:t>
            </a:r>
          </a:p>
          <a:p>
            <a:pPr marL="171450" indent="-171450">
              <a:buFont typeface="Arial" panose="020B0604020202020204" pitchFamily="34" charset="0"/>
              <a:buChar char="•"/>
            </a:pPr>
            <a:r>
              <a:rPr lang="en-US" dirty="0"/>
              <a:t>I am aware of how I spend my time.</a:t>
            </a:r>
          </a:p>
          <a:p>
            <a:pPr marL="171450" indent="-171450">
              <a:buFont typeface="Arial" panose="020B0604020202020204" pitchFamily="34" charset="0"/>
              <a:buChar char="•"/>
            </a:pPr>
            <a:r>
              <a:rPr lang="en-US" dirty="0"/>
              <a:t>I am able to recognize my tendencies to procrastinate and use strategies to overcome these</a:t>
            </a:r>
          </a:p>
          <a:p>
            <a:pPr>
              <a:buFontTx/>
              <a:buChar char="-"/>
            </a:pPr>
            <a:endParaRPr lang="en-US" b="1" dirty="0"/>
          </a:p>
          <a:p>
            <a:pPr>
              <a:buFontTx/>
              <a:buChar char="-"/>
            </a:pPr>
            <a:r>
              <a:rPr lang="en-US" b="1" dirty="0"/>
              <a:t>These are all statements for students that are prepared for their courses!</a:t>
            </a:r>
          </a:p>
        </p:txBody>
      </p:sp>
      <p:sp>
        <p:nvSpPr>
          <p:cNvPr id="4" name="Slide Number Placeholder 3"/>
          <p:cNvSpPr>
            <a:spLocks noGrp="1"/>
          </p:cNvSpPr>
          <p:nvPr>
            <p:ph type="sldNum" sz="quarter" idx="10"/>
          </p:nvPr>
        </p:nvSpPr>
        <p:spPr/>
        <p:txBody>
          <a:bodyPr/>
          <a:lstStyle/>
          <a:p>
            <a:fld id="{9845761A-24ED-433A-8048-C508DA0E1149}" type="slidenum">
              <a:rPr lang="en-US" smtClean="0"/>
              <a:pPr/>
              <a:t>5</a:t>
            </a:fld>
            <a:endParaRPr lang="en-US"/>
          </a:p>
        </p:txBody>
      </p:sp>
    </p:spTree>
    <p:extLst>
      <p:ext uri="{BB962C8B-B14F-4D97-AF65-F5344CB8AC3E}">
        <p14:creationId xmlns:p14="http://schemas.microsoft.com/office/powerpoint/2010/main" val="35662954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r>
              <a:rPr lang="en-US" b="1" dirty="0"/>
              <a:t>So what can you do to help yourself before Midterms hit?</a:t>
            </a:r>
          </a:p>
          <a:p>
            <a:endParaRPr lang="en-US" b="1" dirty="0"/>
          </a:p>
          <a:p>
            <a:r>
              <a:rPr lang="en-US" b="1" dirty="0"/>
              <a:t>Best practices</a:t>
            </a:r>
          </a:p>
          <a:p>
            <a:pPr marL="285750" lvl="0" indent="-285750">
              <a:buFont typeface="Arial" panose="020B0604020202020204" pitchFamily="34" charset="0"/>
              <a:buChar char="•"/>
            </a:pPr>
            <a:r>
              <a:rPr lang="en-US" sz="1300" dirty="0"/>
              <a:t>Arrive: Go to class regularly</a:t>
            </a:r>
          </a:p>
          <a:p>
            <a:pPr marL="285750" lvl="0" indent="-285750">
              <a:buFont typeface="Arial" panose="020B0604020202020204" pitchFamily="34" charset="0"/>
              <a:buChar char="•"/>
            </a:pPr>
            <a:r>
              <a:rPr lang="en-US" sz="1300" dirty="0"/>
              <a:t>Arrive on time: early is on time, on time is late</a:t>
            </a:r>
          </a:p>
          <a:p>
            <a:pPr marL="742950" lvl="1" indent="-285750">
              <a:buFont typeface="Arial" panose="020B0604020202020204" pitchFamily="34" charset="0"/>
              <a:buChar char="•"/>
            </a:pPr>
            <a:r>
              <a:rPr lang="en-US" sz="1300" dirty="0"/>
              <a:t>Whether it is a Zoom meeting online or an in person class, show up early!</a:t>
            </a:r>
          </a:p>
          <a:p>
            <a:pPr marL="285750" lvl="0" indent="-285750">
              <a:buFont typeface="Arial" panose="020B0604020202020204" pitchFamily="34" charset="0"/>
              <a:buChar char="•"/>
            </a:pPr>
            <a:r>
              <a:rPr lang="en-US" sz="1300" dirty="0"/>
              <a:t>Sit near front of room to minimize distractions: </a:t>
            </a:r>
            <a:r>
              <a:rPr lang="en-US" sz="1300" i="1" dirty="0"/>
              <a:t>Who</a:t>
            </a:r>
            <a:r>
              <a:rPr lang="en-US" sz="1300" dirty="0"/>
              <a:t> you sit near/</a:t>
            </a:r>
            <a:r>
              <a:rPr lang="en-US" sz="1300" i="1" dirty="0"/>
              <a:t>Where</a:t>
            </a:r>
            <a:r>
              <a:rPr lang="en-US" sz="1300" dirty="0"/>
              <a:t> you sit</a:t>
            </a:r>
          </a:p>
          <a:p>
            <a:pPr marL="742950" lvl="1" indent="-285750">
              <a:buFont typeface="Arial" panose="020B0604020202020204" pitchFamily="34" charset="0"/>
              <a:buChar char="•"/>
            </a:pPr>
            <a:r>
              <a:rPr lang="en-US" sz="1300" dirty="0"/>
              <a:t>If you are an online student, make sure that you have a distraction free environment.</a:t>
            </a:r>
          </a:p>
          <a:p>
            <a:pPr marL="1200150" lvl="2" indent="-285750">
              <a:buFont typeface="Arial" panose="020B0604020202020204" pitchFamily="34" charset="0"/>
              <a:buChar char="•"/>
            </a:pPr>
            <a:r>
              <a:rPr lang="en-US" sz="1300" dirty="0"/>
              <a:t>Go to the library, have your desk in your room with the door shut</a:t>
            </a:r>
          </a:p>
          <a:p>
            <a:pPr marL="285750" lvl="0" indent="-285750">
              <a:buFont typeface="Arial" panose="020B0604020202020204" pitchFamily="34" charset="0"/>
              <a:buChar char="•"/>
            </a:pPr>
            <a:r>
              <a:rPr lang="en-US" sz="3200" dirty="0">
                <a:effectLst>
                  <a:outerShdw blurRad="38100" dist="38100" dir="2700000" algn="tl">
                    <a:srgbClr val="000000">
                      <a:alpha val="43137"/>
                    </a:srgbClr>
                  </a:outerShdw>
                </a:effectLst>
              </a:rPr>
              <a:t>Syllabus: Know the </a:t>
            </a:r>
            <a:r>
              <a:rPr lang="en-US" sz="2800" dirty="0">
                <a:effectLst>
                  <a:outerShdw blurRad="38100" dist="38100" dir="2700000" algn="tl">
                    <a:srgbClr val="000000">
                      <a:alpha val="43137"/>
                    </a:srgbClr>
                  </a:outerShdw>
                </a:effectLst>
              </a:rPr>
              <a:t>instructor’s name, course &amp; assignment info, the </a:t>
            </a:r>
            <a:r>
              <a:rPr lang="en-US" sz="3200" dirty="0">
                <a:effectLst>
                  <a:outerShdw blurRad="38100" dist="38100" dir="2700000" algn="tl">
                    <a:srgbClr val="000000">
                      <a:alpha val="43137"/>
                    </a:srgbClr>
                  </a:outerShdw>
                </a:effectLst>
              </a:rPr>
              <a:t>best way to contact instructor, and know when the instructor’s office hours are.</a:t>
            </a:r>
          </a:p>
          <a:p>
            <a:pPr marL="285750" lvl="0" indent="-285750">
              <a:buFont typeface="Arial" panose="020B0604020202020204" pitchFamily="34" charset="0"/>
              <a:buChar char="•"/>
            </a:pPr>
            <a:r>
              <a:rPr lang="en-US" sz="1300" dirty="0"/>
              <a:t>Take notes &amp; review them before and after class</a:t>
            </a:r>
          </a:p>
          <a:p>
            <a:pPr marL="285750" lvl="0" indent="-285750">
              <a:buFont typeface="Arial" panose="020B0604020202020204" pitchFamily="34" charset="0"/>
              <a:buChar char="•"/>
            </a:pPr>
            <a:r>
              <a:rPr lang="en-US" sz="1300" dirty="0"/>
              <a:t>Read textbook assignments (the are often listed in syllabus)</a:t>
            </a:r>
          </a:p>
          <a:p>
            <a:pPr marL="285750" lvl="0" indent="-285750">
              <a:buFont typeface="Arial" panose="020B0604020202020204" pitchFamily="34" charset="0"/>
              <a:buChar char="•"/>
            </a:pPr>
            <a:r>
              <a:rPr lang="en-US" sz="1300" dirty="0"/>
              <a:t>Examine returned homework &amp; tests</a:t>
            </a:r>
          </a:p>
          <a:p>
            <a:pPr lvl="1"/>
            <a:endParaRPr lang="en-US" sz="1100" dirty="0"/>
          </a:p>
          <a:p>
            <a:r>
              <a:rPr lang="en-US" sz="1300" dirty="0"/>
              <a:t>Think of preparing for class as a ‘mental warm-up’. Review the assigned material/reading before class, review your notes from previous class session(s) and you will feel prepared for class, quizzes and tests!</a:t>
            </a:r>
          </a:p>
          <a:p>
            <a:endParaRPr lang="en-US" dirty="0"/>
          </a:p>
        </p:txBody>
      </p:sp>
      <p:sp>
        <p:nvSpPr>
          <p:cNvPr id="4" name="Slide Number Placeholder 3"/>
          <p:cNvSpPr>
            <a:spLocks noGrp="1"/>
          </p:cNvSpPr>
          <p:nvPr>
            <p:ph type="sldNum" sz="quarter" idx="5"/>
          </p:nvPr>
        </p:nvSpPr>
        <p:spPr/>
        <p:txBody>
          <a:bodyPr/>
          <a:lstStyle/>
          <a:p>
            <a:fld id="{9845761A-24ED-433A-8048-C508DA0E1149}" type="slidenum">
              <a:rPr lang="en-US" smtClean="0"/>
              <a:pPr/>
              <a:t>6</a:t>
            </a:fld>
            <a:endParaRPr lang="en-US"/>
          </a:p>
        </p:txBody>
      </p:sp>
    </p:spTree>
    <p:extLst>
      <p:ext uri="{BB962C8B-B14F-4D97-AF65-F5344CB8AC3E}">
        <p14:creationId xmlns:p14="http://schemas.microsoft.com/office/powerpoint/2010/main" val="5515690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Test prep: </a:t>
            </a:r>
            <a:r>
              <a:rPr lang="en-US" baseline="0" dirty="0"/>
              <a:t>begins at the start of the semester, not just in the days of studying before an exam! Next we will talk about the study cycle, intense study sessions and general tips.</a:t>
            </a:r>
          </a:p>
          <a:p>
            <a:endParaRPr lang="en-US" baseline="0" dirty="0"/>
          </a:p>
          <a:p>
            <a:r>
              <a:rPr lang="en-US" baseline="0" dirty="0"/>
              <a:t>As we continue on with this presentation, think about how the following tips might help you adjust and/or improve your approach to test prep and studying, in general.</a:t>
            </a:r>
          </a:p>
          <a:p>
            <a:endParaRPr lang="en-US" baseline="0" dirty="0"/>
          </a:p>
        </p:txBody>
      </p:sp>
      <p:sp>
        <p:nvSpPr>
          <p:cNvPr id="4" name="Slide Number Placeholder 3"/>
          <p:cNvSpPr>
            <a:spLocks noGrp="1"/>
          </p:cNvSpPr>
          <p:nvPr>
            <p:ph type="sldNum" sz="quarter" idx="10"/>
          </p:nvPr>
        </p:nvSpPr>
        <p:spPr/>
        <p:txBody>
          <a:bodyPr/>
          <a:lstStyle/>
          <a:p>
            <a:fld id="{9845761A-24ED-433A-8048-C508DA0E1149}" type="slidenum">
              <a:rPr lang="en-US" smtClean="0"/>
              <a:pPr/>
              <a:t>7</a:t>
            </a:fld>
            <a:endParaRPr lang="en-US"/>
          </a:p>
        </p:txBody>
      </p:sp>
    </p:spTree>
    <p:extLst>
      <p:ext uri="{BB962C8B-B14F-4D97-AF65-F5344CB8AC3E}">
        <p14:creationId xmlns:p14="http://schemas.microsoft.com/office/powerpoint/2010/main" val="262159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a:t>The study cycle is something you do continually, from the beginning of the semester, rather than thinking of ‘studying’ as something you do right before an exam. It should be a continual process of short, regular review sessions and a habit of keeping course materials, notes, reading assignments and looking over these continuously. This approach allows you to study SMARTER, not harder!</a:t>
            </a:r>
          </a:p>
          <a:p>
            <a:endParaRPr lang="en-US" baseline="0" dirty="0"/>
          </a:p>
          <a:p>
            <a:r>
              <a:rPr lang="en-US" baseline="0" dirty="0"/>
              <a:t>A brief overview on the Study Cycle:</a:t>
            </a:r>
          </a:p>
          <a:p>
            <a:endParaRPr lang="en-US" baseline="0" dirty="0"/>
          </a:p>
          <a:p>
            <a:r>
              <a:rPr lang="en-US" b="1" baseline="0" dirty="0"/>
              <a:t>Preview: </a:t>
            </a:r>
            <a:r>
              <a:rPr lang="en-US" baseline="0" dirty="0"/>
              <a:t>identify relevant text &amp; notes </a:t>
            </a:r>
          </a:p>
          <a:p>
            <a:r>
              <a:rPr lang="en-US" i="1" baseline="0" dirty="0"/>
              <a:t>	Example: skimming/scanning your textbook before class</a:t>
            </a:r>
          </a:p>
          <a:p>
            <a:r>
              <a:rPr lang="en-US" b="1" baseline="0" dirty="0"/>
              <a:t>Attend: </a:t>
            </a:r>
            <a:r>
              <a:rPr lang="en-US" baseline="0" dirty="0"/>
              <a:t>listening &amp; reading actively; connect textbook &amp; lecture info</a:t>
            </a:r>
          </a:p>
          <a:p>
            <a:r>
              <a:rPr lang="en-US" baseline="0" dirty="0"/>
              <a:t>	</a:t>
            </a:r>
            <a:r>
              <a:rPr lang="en-US" i="1" baseline="0" dirty="0"/>
              <a:t>Example: Be an active listener, take notes, asking questions (whether that means asking questions in class or emailing the instructor through email or canvas)</a:t>
            </a:r>
          </a:p>
          <a:p>
            <a:r>
              <a:rPr lang="en-US" b="1" baseline="0" dirty="0"/>
              <a:t>Review: </a:t>
            </a:r>
            <a:r>
              <a:rPr lang="en-US" baseline="0" dirty="0"/>
              <a:t>fill in gaps (if something does make sense… ask!) meet w/ teachers, other students, tutors </a:t>
            </a:r>
            <a:r>
              <a:rPr lang="en-US" baseline="0" dirty="0" err="1"/>
              <a:t>etc</a:t>
            </a:r>
            <a:r>
              <a:rPr lang="en-US" baseline="0" dirty="0"/>
              <a:t>…, especially when items in your notes aren’t clear to you/don’t make sense.</a:t>
            </a:r>
          </a:p>
          <a:p>
            <a:pPr marL="0" marR="0" indent="0" algn="l" defTabSz="914400" rtl="0" eaLnBrk="1" fontAlgn="auto" latinLnBrk="0" hangingPunct="1">
              <a:lnSpc>
                <a:spcPct val="100000"/>
              </a:lnSpc>
              <a:spcBef>
                <a:spcPts val="0"/>
              </a:spcBef>
              <a:spcAft>
                <a:spcPts val="0"/>
              </a:spcAft>
              <a:buClrTx/>
              <a:buSzTx/>
              <a:buFontTx/>
              <a:buNone/>
              <a:tabLst/>
              <a:defRPr/>
            </a:pPr>
            <a:r>
              <a:rPr lang="en-US" b="1" baseline="0" dirty="0"/>
              <a:t>Study: </a:t>
            </a:r>
            <a:r>
              <a:rPr lang="en-US" baseline="0" dirty="0"/>
              <a:t>organize information in your notes. Study when &amp; where you are most alert and plan your time within a schedule.</a:t>
            </a:r>
          </a:p>
          <a:p>
            <a:pPr marL="0" marR="0" indent="0" algn="l" defTabSz="914400" rtl="0" eaLnBrk="1" fontAlgn="auto" latinLnBrk="0" hangingPunct="1">
              <a:lnSpc>
                <a:spcPct val="100000"/>
              </a:lnSpc>
              <a:spcBef>
                <a:spcPts val="0"/>
              </a:spcBef>
              <a:spcAft>
                <a:spcPts val="0"/>
              </a:spcAft>
              <a:buClrTx/>
              <a:buSzTx/>
              <a:buFontTx/>
              <a:buNone/>
              <a:tabLst/>
              <a:defRPr/>
            </a:pPr>
            <a:r>
              <a:rPr lang="en-US" b="1" baseline="0" dirty="0"/>
              <a:t>Assess: </a:t>
            </a:r>
            <a:r>
              <a:rPr lang="en-US" b="0" baseline="0" dirty="0"/>
              <a:t>Conduct </a:t>
            </a:r>
            <a:r>
              <a:rPr lang="en-US" baseline="0" dirty="0"/>
              <a:t>self-tests through practice tests, study guides, flashcards, etc. Make sure to put ideas in your own words! Or you might also choose to work with a study partner or group to asses your knowledge. </a:t>
            </a:r>
          </a:p>
          <a:p>
            <a:endParaRPr lang="en-US" dirty="0"/>
          </a:p>
        </p:txBody>
      </p:sp>
      <p:sp>
        <p:nvSpPr>
          <p:cNvPr id="4" name="Slide Number Placeholder 3"/>
          <p:cNvSpPr>
            <a:spLocks noGrp="1"/>
          </p:cNvSpPr>
          <p:nvPr>
            <p:ph type="sldNum" sz="quarter" idx="10"/>
          </p:nvPr>
        </p:nvSpPr>
        <p:spPr/>
        <p:txBody>
          <a:bodyPr/>
          <a:lstStyle/>
          <a:p>
            <a:fld id="{FFF4E8E7-B46C-4484-B673-D2EDA104B6E4}" type="slidenum">
              <a:rPr lang="en-US" smtClean="0"/>
              <a:pPr/>
              <a:t>8</a:t>
            </a:fld>
            <a:endParaRPr lang="en-US"/>
          </a:p>
        </p:txBody>
      </p:sp>
    </p:spTree>
    <p:extLst>
      <p:ext uri="{BB962C8B-B14F-4D97-AF65-F5344CB8AC3E}">
        <p14:creationId xmlns:p14="http://schemas.microsoft.com/office/powerpoint/2010/main" val="16595719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dirty="0"/>
              <a:t>*less</a:t>
            </a:r>
            <a:r>
              <a:rPr lang="en-US" baseline="0" dirty="0"/>
              <a:t> than 20 minutes of review each month can help keep info in the 80-100% range of recall! </a:t>
            </a:r>
          </a:p>
          <a:p>
            <a:endParaRPr lang="en-US" dirty="0"/>
          </a:p>
          <a:p>
            <a:r>
              <a:rPr lang="en-US" dirty="0"/>
              <a:t>We lose around</a:t>
            </a:r>
            <a:r>
              <a:rPr lang="en-US" baseline="0" dirty="0"/>
              <a:t> 80% of what we read unless we review it immediately and frequently. When we read our textbooks, review and organize lecture notes and frequently take 5-10 minute mini-study sessions we avoid having to essentially re-learn the material before an exam.</a:t>
            </a:r>
            <a:endParaRPr lang="en-US" dirty="0"/>
          </a:p>
          <a:p>
            <a:endParaRPr lang="en-US" dirty="0"/>
          </a:p>
          <a:p>
            <a:r>
              <a:rPr lang="en-US" dirty="0"/>
              <a:t>This</a:t>
            </a:r>
            <a:r>
              <a:rPr lang="en-US" baseline="0" dirty="0"/>
              <a:t> chart shows us our Short-Term Memory (Blue) vs. Long Term Memory (Green).</a:t>
            </a:r>
          </a:p>
          <a:p>
            <a:endParaRPr lang="en-US" baseline="0" dirty="0"/>
          </a:p>
          <a:p>
            <a:r>
              <a:rPr lang="en-US" baseline="0" dirty="0"/>
              <a:t>On Day 1, when we learn about something, we typically can remember abut 100% of what we learned. Then the next couple days, we don’t review the information, so we slowly forget what we learned. And there is no long term memory associated with it.</a:t>
            </a:r>
          </a:p>
          <a:p>
            <a:endParaRPr lang="en-US" baseline="0" dirty="0"/>
          </a:p>
          <a:p>
            <a:r>
              <a:rPr lang="en-US" baseline="0" dirty="0"/>
              <a:t>But, after the first day, if we review our notes for 10 minutes on the second day, 5 minutes on day 7 and 2-4 minutes after that.. Our long term memory kicks in and we are able to remember information. </a:t>
            </a:r>
          </a:p>
          <a:p>
            <a:endParaRPr lang="en-US" baseline="0" dirty="0"/>
          </a:p>
          <a:p>
            <a:r>
              <a:rPr lang="en-US" baseline="0" dirty="0"/>
              <a:t>So, this graph really shows you what a max of 10 minutes of reviewing and studying can do for your long term memory, which ultimately help you from spending a day or week trying to cram and relearn information before a test.</a:t>
            </a:r>
          </a:p>
          <a:p>
            <a:endParaRPr lang="en-US" baseline="0" dirty="0"/>
          </a:p>
          <a:p>
            <a:r>
              <a:rPr lang="en-US" baseline="0" dirty="0"/>
              <a:t>If you approach studying and test prep with the study cycle in mind, you will naturally develop a pattern of regular, short review sessions that allows you to retain more, study smarter/not harder, and hopefully get more from your courses and education!</a:t>
            </a:r>
          </a:p>
          <a:p>
            <a:endParaRPr lang="en-US" baseline="0" dirty="0"/>
          </a:p>
          <a:p>
            <a:r>
              <a:rPr lang="en-US" baseline="0" dirty="0"/>
              <a:t>Make sure you spend a little bit of time reviewing your notes because your future self will thank you!</a:t>
            </a:r>
            <a:endParaRPr lang="en-US" dirty="0"/>
          </a:p>
        </p:txBody>
      </p:sp>
      <p:sp>
        <p:nvSpPr>
          <p:cNvPr id="4" name="Slide Number Placeholder 3"/>
          <p:cNvSpPr>
            <a:spLocks noGrp="1"/>
          </p:cNvSpPr>
          <p:nvPr>
            <p:ph type="sldNum" sz="quarter" idx="10"/>
          </p:nvPr>
        </p:nvSpPr>
        <p:spPr/>
        <p:txBody>
          <a:bodyPr/>
          <a:lstStyle/>
          <a:p>
            <a:fld id="{9845761A-24ED-433A-8048-C508DA0E1149}" type="slidenum">
              <a:rPr lang="en-US" smtClean="0"/>
              <a:pPr/>
              <a:t>9</a:t>
            </a:fld>
            <a:endParaRPr lang="en-US"/>
          </a:p>
        </p:txBody>
      </p:sp>
    </p:spTree>
    <p:extLst>
      <p:ext uri="{BB962C8B-B14F-4D97-AF65-F5344CB8AC3E}">
        <p14:creationId xmlns:p14="http://schemas.microsoft.com/office/powerpoint/2010/main" val="28645489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a:t>Click to edit Master title style</a:t>
            </a:r>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D47E27D8-4FCA-4FAC-A880-5BF42C9ABFBE}" type="datetimeFigureOut">
              <a:rPr lang="en-US" smtClean="0"/>
              <a:pPr/>
              <a:t>4/28/20</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3D317C78-2B12-46E7-AF77-3D39C92FA096}"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spd="med">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47E27D8-4FCA-4FAC-A880-5BF42C9ABFBE}" type="datetimeFigureOut">
              <a:rPr lang="en-US" smtClean="0"/>
              <a:pPr/>
              <a:t>4/28/20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317C78-2B12-46E7-AF77-3D39C92FA096}" type="slidenum">
              <a:rPr lang="en-US" smtClean="0"/>
              <a:pPr/>
              <a:t>‹#›</a:t>
            </a:fld>
            <a:endParaRPr lang="en-US"/>
          </a:p>
        </p:txBody>
      </p:sp>
    </p:spTree>
  </p:cSld>
  <p:clrMapOvr>
    <a:masterClrMapping/>
  </p:clrMapOvr>
  <p:transition spd="med">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D47E27D8-4FCA-4FAC-A880-5BF42C9ABFBE}" type="datetimeFigureOut">
              <a:rPr lang="en-US" smtClean="0"/>
              <a:pPr/>
              <a:t>4/28/20</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3D317C78-2B12-46E7-AF77-3D39C92FA096}"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transition spd="med">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D47E27D8-4FCA-4FAC-A880-5BF42C9ABFBE}" type="datetimeFigureOut">
              <a:rPr lang="en-US" smtClean="0"/>
              <a:pPr/>
              <a:t>4/28/20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3D317C78-2B12-46E7-AF77-3D39C92FA096}"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transition spd="med">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a:t>Click to edit Master title style</a:t>
            </a:r>
          </a:p>
        </p:txBody>
      </p:sp>
      <p:sp>
        <p:nvSpPr>
          <p:cNvPr id="12" name="Date Placeholder 11"/>
          <p:cNvSpPr>
            <a:spLocks noGrp="1"/>
          </p:cNvSpPr>
          <p:nvPr>
            <p:ph type="dt" sz="half" idx="10"/>
          </p:nvPr>
        </p:nvSpPr>
        <p:spPr/>
        <p:txBody>
          <a:bodyPr/>
          <a:lstStyle/>
          <a:p>
            <a:fld id="{D47E27D8-4FCA-4FAC-A880-5BF42C9ABFBE}" type="datetimeFigureOut">
              <a:rPr lang="en-US" smtClean="0"/>
              <a:pPr/>
              <a:t>4/28/20</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3D317C78-2B12-46E7-AF77-3D39C92FA096}"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transition spd="med">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8" name="Date Placeholder 7"/>
          <p:cNvSpPr>
            <a:spLocks noGrp="1"/>
          </p:cNvSpPr>
          <p:nvPr>
            <p:ph type="dt" sz="half" idx="15"/>
          </p:nvPr>
        </p:nvSpPr>
        <p:spPr/>
        <p:txBody>
          <a:bodyPr rtlCol="0"/>
          <a:lstStyle/>
          <a:p>
            <a:fld id="{D47E27D8-4FCA-4FAC-A880-5BF42C9ABFBE}" type="datetimeFigureOut">
              <a:rPr lang="en-US" smtClean="0"/>
              <a:pPr/>
              <a:t>4/28/20</a:t>
            </a:fld>
            <a:endParaRPr lang="en-US"/>
          </a:p>
        </p:txBody>
      </p:sp>
      <p:sp>
        <p:nvSpPr>
          <p:cNvPr id="10" name="Slide Number Placeholder 9"/>
          <p:cNvSpPr>
            <a:spLocks noGrp="1"/>
          </p:cNvSpPr>
          <p:nvPr>
            <p:ph type="sldNum" sz="quarter" idx="16"/>
          </p:nvPr>
        </p:nvSpPr>
        <p:spPr/>
        <p:txBody>
          <a:bodyPr rtlCol="0"/>
          <a:lstStyle/>
          <a:p>
            <a:fld id="{3D317C78-2B12-46E7-AF77-3D39C92FA096}"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transition spd="med">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a:t>Click to edit Master title style</a:t>
            </a:r>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Date Placeholder 9"/>
          <p:cNvSpPr>
            <a:spLocks noGrp="1"/>
          </p:cNvSpPr>
          <p:nvPr>
            <p:ph type="dt" sz="half" idx="15"/>
          </p:nvPr>
        </p:nvSpPr>
        <p:spPr/>
        <p:txBody>
          <a:bodyPr rtlCol="0"/>
          <a:lstStyle/>
          <a:p>
            <a:fld id="{D47E27D8-4FCA-4FAC-A880-5BF42C9ABFBE}" type="datetimeFigureOut">
              <a:rPr lang="en-US" smtClean="0"/>
              <a:pPr/>
              <a:t>4/28/20</a:t>
            </a:fld>
            <a:endParaRPr lang="en-US"/>
          </a:p>
        </p:txBody>
      </p:sp>
      <p:sp>
        <p:nvSpPr>
          <p:cNvPr id="12" name="Slide Number Placeholder 11"/>
          <p:cNvSpPr>
            <a:spLocks noGrp="1"/>
          </p:cNvSpPr>
          <p:nvPr>
            <p:ph type="sldNum" sz="quarter" idx="16"/>
          </p:nvPr>
        </p:nvSpPr>
        <p:spPr/>
        <p:txBody>
          <a:bodyPr rtlCol="0"/>
          <a:lstStyle/>
          <a:p>
            <a:fld id="{3D317C78-2B12-46E7-AF77-3D39C92FA096}"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transition spd="med">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D47E27D8-4FCA-4FAC-A880-5BF42C9ABFBE}" type="datetimeFigureOut">
              <a:rPr lang="en-US" smtClean="0"/>
              <a:pPr/>
              <a:t>4/28/20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3D317C78-2B12-46E7-AF77-3D39C92FA096}" type="slidenum">
              <a:rPr lang="en-US" smtClean="0"/>
              <a:pPr/>
              <a:t>‹#›</a:t>
            </a:fld>
            <a:endParaRPr lang="en-US"/>
          </a:p>
        </p:txBody>
      </p:sp>
    </p:spTree>
  </p:cSld>
  <p:clrMapOvr>
    <a:masterClrMapping/>
  </p:clrMapOvr>
  <p:transition spd="med">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7E27D8-4FCA-4FAC-A880-5BF42C9ABFBE}" type="datetimeFigureOut">
              <a:rPr lang="en-US" smtClean="0"/>
              <a:pPr/>
              <a:t>4/28/20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3D317C78-2B12-46E7-AF77-3D39C92FA096}" type="slidenum">
              <a:rPr lang="en-US" smtClean="0"/>
              <a:pPr/>
              <a:t>‹#›</a:t>
            </a:fld>
            <a:endParaRPr lang="en-US"/>
          </a:p>
        </p:txBody>
      </p:sp>
    </p:spTree>
  </p:cSld>
  <p:clrMapOvr>
    <a:masterClrMapping/>
  </p:clrMapOvr>
  <p:transition spd="med">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a:t>Click to edit Master title style</a:t>
            </a:r>
          </a:p>
        </p:txBody>
      </p:sp>
      <p:sp>
        <p:nvSpPr>
          <p:cNvPr id="5" name="Date Placeholder 4"/>
          <p:cNvSpPr>
            <a:spLocks noGrp="1"/>
          </p:cNvSpPr>
          <p:nvPr>
            <p:ph type="dt" sz="half" idx="10"/>
          </p:nvPr>
        </p:nvSpPr>
        <p:spPr/>
        <p:txBody>
          <a:bodyPr/>
          <a:lstStyle/>
          <a:p>
            <a:fld id="{D47E27D8-4FCA-4FAC-A880-5BF42C9ABFBE}" type="datetimeFigureOut">
              <a:rPr lang="en-US" smtClean="0"/>
              <a:pPr/>
              <a:t>4/28/20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3D317C78-2B12-46E7-AF77-3D39C92FA096}"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transition spd="med">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a:t>Click to edit Master title style</a:t>
            </a:r>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D47E27D8-4FCA-4FAC-A880-5BF42C9ABFBE}" type="datetimeFigureOut">
              <a:rPr lang="en-US" smtClean="0"/>
              <a:pPr/>
              <a:t>4/28/20</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3D317C78-2B12-46E7-AF77-3D39C92FA096}"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transition spd="med">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D47E27D8-4FCA-4FAC-A880-5BF42C9ABFBE}" type="datetimeFigureOut">
              <a:rPr lang="en-US" smtClean="0"/>
              <a:pPr/>
              <a:t>4/28/20</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3D317C78-2B12-46E7-AF77-3D39C92FA09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spd="med">
    <p:fade thruBlk="1"/>
  </p:transition>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mailto:StudentSuccess@pittstate.edu"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microsoft.com/office/2007/relationships/hdphoto" Target="../media/hdphoto1.wdp"/></Relationships>
</file>

<file path=ppt/slides/_rels/slide1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microsoft.com/office/2007/relationships/hdphoto" Target="../media/hdphoto1.wdp"/></Relationships>
</file>

<file path=ppt/slides/_rels/slide1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hyperlink" Target="mailto:studentsucdess@pittstate.edu"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www.keene.edu/aspire/nonsense.cfm"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5" Type="http://schemas.openxmlformats.org/officeDocument/2006/relationships/image" Target="../media/image7.jpeg"/><Relationship Id="rId4" Type="http://schemas.openxmlformats.org/officeDocument/2006/relationships/hyperlink" Target="http://www.cas.lsu.edu/"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cas.lsu.edu/my-plan-success/ace-my-tests"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 Id="rId4" Type="http://schemas.openxmlformats.org/officeDocument/2006/relationships/image" Target="../media/image3.emf"/></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7.jpeg"/><Relationship Id="rId7" Type="http://schemas.openxmlformats.org/officeDocument/2006/relationships/diagramColors" Target="../diagrams/colors1.xml"/><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362200" y="6050037"/>
            <a:ext cx="6705600" cy="685800"/>
          </a:xfrm>
        </p:spPr>
        <p:txBody>
          <a:bodyPr/>
          <a:lstStyle/>
          <a:p>
            <a:r>
              <a:rPr lang="en-US" dirty="0"/>
              <a:t>Strategies for Test Prep &amp; Test Taking</a:t>
            </a:r>
          </a:p>
        </p:txBody>
      </p:sp>
      <p:pic>
        <p:nvPicPr>
          <p:cNvPr id="4" name="Picture 3" descr="186&amp;116 gorilla.eps"/>
          <p:cNvPicPr>
            <a:picLocks noChangeAspect="1"/>
          </p:cNvPicPr>
          <p:nvPr/>
        </p:nvPicPr>
        <p:blipFill>
          <a:blip r:embed="rId3" cstate="print"/>
          <a:stretch>
            <a:fillRect/>
          </a:stretch>
        </p:blipFill>
        <p:spPr>
          <a:xfrm>
            <a:off x="0" y="6047525"/>
            <a:ext cx="609600" cy="734275"/>
          </a:xfrm>
          <a:prstGeom prst="rect">
            <a:avLst/>
          </a:prstGeom>
        </p:spPr>
      </p:pic>
      <p:sp>
        <p:nvSpPr>
          <p:cNvPr id="5" name="TextBox 4"/>
          <p:cNvSpPr txBox="1"/>
          <p:nvPr/>
        </p:nvSpPr>
        <p:spPr>
          <a:xfrm>
            <a:off x="228600" y="228600"/>
            <a:ext cx="4724400" cy="923330"/>
          </a:xfrm>
          <a:prstGeom prst="rect">
            <a:avLst/>
          </a:prstGeom>
          <a:noFill/>
        </p:spPr>
        <p:txBody>
          <a:bodyPr wrap="square" rtlCol="0">
            <a:spAutoFit/>
          </a:bodyPr>
          <a:lstStyle/>
          <a:p>
            <a:r>
              <a:rPr lang="en-US" i="1" dirty="0"/>
              <a:t>Student Success Programs </a:t>
            </a:r>
          </a:p>
          <a:p>
            <a:r>
              <a:rPr lang="en-US" i="1" dirty="0">
                <a:hlinkClick r:id="rId4"/>
              </a:rPr>
              <a:t>StudentSuccess@pittstate.edu</a:t>
            </a:r>
            <a:endParaRPr lang="en-US" i="1" dirty="0"/>
          </a:p>
          <a:p>
            <a:r>
              <a:rPr lang="en-US" i="1" dirty="0"/>
              <a:t>@PSUSuccess</a:t>
            </a:r>
          </a:p>
        </p:txBody>
      </p:sp>
    </p:spTree>
  </p:cSld>
  <p:clrMapOvr>
    <a:masterClrMapping/>
  </p:clrMapOvr>
  <p:transition spd="med">
    <p:fade thruBlk="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focus.jpg"/>
          <p:cNvPicPr>
            <a:picLocks noChangeAspect="1"/>
          </p:cNvPicPr>
          <p:nvPr/>
        </p:nvPicPr>
        <p:blipFill>
          <a:blip r:embed="rId3" cstate="print">
            <a:extLst>
              <a:ext uri="{BEBA8EAE-BF5A-486C-A8C5-ECC9F3942E4B}">
                <a14:imgProps xmlns:a14="http://schemas.microsoft.com/office/drawing/2010/main">
                  <a14:imgLayer r:embed="rId4">
                    <a14:imgEffect>
                      <a14:artisticGlowDiffused/>
                    </a14:imgEffect>
                    <a14:imgEffect>
                      <a14:sharpenSoften amount="-50000"/>
                    </a14:imgEffect>
                    <a14:imgEffect>
                      <a14:brightnessContrast contrast="20000"/>
                    </a14:imgEffect>
                  </a14:imgLayer>
                </a14:imgProps>
              </a:ext>
            </a:extLst>
          </a:blip>
          <a:stretch>
            <a:fillRect/>
          </a:stretch>
        </p:blipFill>
        <p:spPr>
          <a:xfrm>
            <a:off x="0" y="1072896"/>
            <a:ext cx="9144000" cy="6089904"/>
          </a:xfrm>
          <a:prstGeom prst="rect">
            <a:avLst/>
          </a:prstGeom>
          <a:effectLst>
            <a:reflection endPos="0" dir="5400000" sy="-100000" algn="bl" rotWithShape="0"/>
          </a:effectLst>
        </p:spPr>
      </p:pic>
      <p:sp>
        <p:nvSpPr>
          <p:cNvPr id="3" name="Content Placeholder 2"/>
          <p:cNvSpPr>
            <a:spLocks noGrp="1"/>
          </p:cNvSpPr>
          <p:nvPr>
            <p:ph sz="quarter" idx="1"/>
          </p:nvPr>
        </p:nvSpPr>
        <p:spPr>
          <a:xfrm>
            <a:off x="381000" y="1600200"/>
            <a:ext cx="8385048" cy="5181600"/>
          </a:xfrm>
        </p:spPr>
        <p:txBody>
          <a:bodyPr>
            <a:normAutofit/>
          </a:bodyPr>
          <a:lstStyle/>
          <a:p>
            <a:pPr lvl="1"/>
            <a:r>
              <a:rPr lang="en-US" sz="2800" dirty="0"/>
              <a:t>Set a Goal (1‐2 min) </a:t>
            </a:r>
          </a:p>
          <a:p>
            <a:pPr lvl="2"/>
            <a:r>
              <a:rPr lang="en-US" sz="2400" dirty="0"/>
              <a:t>Decide what you want to accomplish in your study session</a:t>
            </a:r>
          </a:p>
          <a:p>
            <a:pPr marL="685800" lvl="2" indent="0">
              <a:buNone/>
            </a:pPr>
            <a:endParaRPr lang="en-US" sz="2400" dirty="0"/>
          </a:p>
          <a:p>
            <a:pPr lvl="1" algn="r"/>
            <a:r>
              <a:rPr lang="en-US" sz="2800" dirty="0"/>
              <a:t>Study with Focus (30‐50 min)</a:t>
            </a:r>
          </a:p>
          <a:p>
            <a:pPr lvl="2" algn="r"/>
            <a:r>
              <a:rPr lang="en-US" sz="2400" dirty="0"/>
              <a:t>Interact with material‐ organize, concept map, summarize, process,</a:t>
            </a:r>
          </a:p>
          <a:p>
            <a:pPr marL="685800" lvl="2" indent="0" algn="r">
              <a:buNone/>
            </a:pPr>
            <a:r>
              <a:rPr lang="en-US" sz="2400" dirty="0"/>
              <a:t>re‐read, fill‐in notes, reflect, etc.</a:t>
            </a:r>
          </a:p>
        </p:txBody>
      </p:sp>
      <p:sp>
        <p:nvSpPr>
          <p:cNvPr id="6" name="Title 1"/>
          <p:cNvSpPr>
            <a:spLocks noGrp="1"/>
          </p:cNvSpPr>
          <p:nvPr>
            <p:ph type="title"/>
          </p:nvPr>
        </p:nvSpPr>
        <p:spPr>
          <a:xfrm>
            <a:off x="533400" y="152400"/>
            <a:ext cx="8458200" cy="990600"/>
          </a:xfrm>
        </p:spPr>
        <p:txBody>
          <a:bodyPr>
            <a:normAutofit/>
          </a:bodyPr>
          <a:lstStyle/>
          <a:p>
            <a:r>
              <a:rPr lang="en-US" dirty="0"/>
              <a:t>Intense Study Sessions</a:t>
            </a:r>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2000"/>
                                        <p:tgtEl>
                                          <p:spTgt spid="3">
                                            <p:txEl>
                                              <p:pRg st="1" end="1"/>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2000"/>
                                        <p:tgtEl>
                                          <p:spTgt spid="3">
                                            <p:txEl>
                                              <p:pRg st="3" end="3"/>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2000"/>
                                        <p:tgtEl>
                                          <p:spTgt spid="3">
                                            <p:txEl>
                                              <p:pRg st="4" end="4"/>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2000"/>
                                        <p:tgtEl>
                                          <p:spTgt spid="3">
                                            <p:txEl>
                                              <p:pRg st="5" end="5"/>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xit" presetSubtype="0" fill="hold" grpId="1" nodeType="clickEffect">
                                  <p:stCondLst>
                                    <p:cond delay="0"/>
                                  </p:stCondLst>
                                  <p:childTnLst>
                                    <p:animEffect transition="out" filter="fade">
                                      <p:cBhvr>
                                        <p:cTn id="28" dur="2000"/>
                                        <p:tgtEl>
                                          <p:spTgt spid="3">
                                            <p:txEl>
                                              <p:pRg st="0" end="0"/>
                                            </p:txEl>
                                          </p:spTgt>
                                        </p:tgtEl>
                                      </p:cBhvr>
                                    </p:animEffect>
                                    <p:set>
                                      <p:cBhvr>
                                        <p:cTn id="29" dur="1" fill="hold">
                                          <p:stCondLst>
                                            <p:cond delay="1999"/>
                                          </p:stCondLst>
                                        </p:cTn>
                                        <p:tgtEl>
                                          <p:spTgt spid="3">
                                            <p:txEl>
                                              <p:pRg st="0" end="0"/>
                                            </p:txEl>
                                          </p:spTgt>
                                        </p:tgtEl>
                                        <p:attrNameLst>
                                          <p:attrName>style.visibility</p:attrName>
                                        </p:attrNameLst>
                                      </p:cBhvr>
                                      <p:to>
                                        <p:strVal val="hidden"/>
                                      </p:to>
                                    </p:set>
                                  </p:childTnLst>
                                </p:cTn>
                              </p:par>
                              <p:par>
                                <p:cTn id="30" presetID="10" presetClass="exit" presetSubtype="0" fill="hold" grpId="1" nodeType="withEffect">
                                  <p:stCondLst>
                                    <p:cond delay="0"/>
                                  </p:stCondLst>
                                  <p:childTnLst>
                                    <p:animEffect transition="out" filter="fade">
                                      <p:cBhvr>
                                        <p:cTn id="31" dur="2000"/>
                                        <p:tgtEl>
                                          <p:spTgt spid="3">
                                            <p:txEl>
                                              <p:pRg st="1" end="1"/>
                                            </p:txEl>
                                          </p:spTgt>
                                        </p:tgtEl>
                                      </p:cBhvr>
                                    </p:animEffect>
                                    <p:set>
                                      <p:cBhvr>
                                        <p:cTn id="32" dur="1" fill="hold">
                                          <p:stCondLst>
                                            <p:cond delay="1999"/>
                                          </p:stCondLst>
                                        </p:cTn>
                                        <p:tgtEl>
                                          <p:spTgt spid="3">
                                            <p:txEl>
                                              <p:pRg st="1" end="1"/>
                                            </p:txEl>
                                          </p:spTgt>
                                        </p:tgtEl>
                                        <p:attrNameLst>
                                          <p:attrName>style.visibility</p:attrName>
                                        </p:attrNameLst>
                                      </p:cBhvr>
                                      <p:to>
                                        <p:strVal val="hidden"/>
                                      </p:to>
                                    </p:set>
                                  </p:childTnLst>
                                </p:cTn>
                              </p:par>
                              <p:par>
                                <p:cTn id="33" presetID="10" presetClass="exit" presetSubtype="0" fill="hold" grpId="1" nodeType="withEffect">
                                  <p:stCondLst>
                                    <p:cond delay="0"/>
                                  </p:stCondLst>
                                  <p:childTnLst>
                                    <p:animEffect transition="out" filter="fade">
                                      <p:cBhvr>
                                        <p:cTn id="34" dur="2000"/>
                                        <p:tgtEl>
                                          <p:spTgt spid="3">
                                            <p:txEl>
                                              <p:pRg st="3" end="3"/>
                                            </p:txEl>
                                          </p:spTgt>
                                        </p:tgtEl>
                                      </p:cBhvr>
                                    </p:animEffect>
                                    <p:set>
                                      <p:cBhvr>
                                        <p:cTn id="35" dur="1" fill="hold">
                                          <p:stCondLst>
                                            <p:cond delay="1999"/>
                                          </p:stCondLst>
                                        </p:cTn>
                                        <p:tgtEl>
                                          <p:spTgt spid="3">
                                            <p:txEl>
                                              <p:pRg st="3" end="3"/>
                                            </p:txEl>
                                          </p:spTgt>
                                        </p:tgtEl>
                                        <p:attrNameLst>
                                          <p:attrName>style.visibility</p:attrName>
                                        </p:attrNameLst>
                                      </p:cBhvr>
                                      <p:to>
                                        <p:strVal val="hidden"/>
                                      </p:to>
                                    </p:set>
                                  </p:childTnLst>
                                </p:cTn>
                              </p:par>
                              <p:par>
                                <p:cTn id="36" presetID="10" presetClass="exit" presetSubtype="0" fill="hold" grpId="1" nodeType="withEffect">
                                  <p:stCondLst>
                                    <p:cond delay="0"/>
                                  </p:stCondLst>
                                  <p:childTnLst>
                                    <p:animEffect transition="out" filter="fade">
                                      <p:cBhvr>
                                        <p:cTn id="37" dur="2000"/>
                                        <p:tgtEl>
                                          <p:spTgt spid="3">
                                            <p:txEl>
                                              <p:pRg st="4" end="4"/>
                                            </p:txEl>
                                          </p:spTgt>
                                        </p:tgtEl>
                                      </p:cBhvr>
                                    </p:animEffect>
                                    <p:set>
                                      <p:cBhvr>
                                        <p:cTn id="38" dur="1" fill="hold">
                                          <p:stCondLst>
                                            <p:cond delay="1999"/>
                                          </p:stCondLst>
                                        </p:cTn>
                                        <p:tgtEl>
                                          <p:spTgt spid="3">
                                            <p:txEl>
                                              <p:pRg st="4" end="4"/>
                                            </p:txEl>
                                          </p:spTgt>
                                        </p:tgtEl>
                                        <p:attrNameLst>
                                          <p:attrName>style.visibility</p:attrName>
                                        </p:attrNameLst>
                                      </p:cBhvr>
                                      <p:to>
                                        <p:strVal val="hidden"/>
                                      </p:to>
                                    </p:set>
                                  </p:childTnLst>
                                </p:cTn>
                              </p:par>
                              <p:par>
                                <p:cTn id="39" presetID="10" presetClass="exit" presetSubtype="0" fill="hold" grpId="1" nodeType="withEffect">
                                  <p:stCondLst>
                                    <p:cond delay="0"/>
                                  </p:stCondLst>
                                  <p:childTnLst>
                                    <p:animEffect transition="out" filter="fade">
                                      <p:cBhvr>
                                        <p:cTn id="40" dur="2000"/>
                                        <p:tgtEl>
                                          <p:spTgt spid="3">
                                            <p:txEl>
                                              <p:pRg st="5" end="5"/>
                                            </p:txEl>
                                          </p:spTgt>
                                        </p:tgtEl>
                                      </p:cBhvr>
                                    </p:animEffect>
                                    <p:set>
                                      <p:cBhvr>
                                        <p:cTn id="41" dur="1" fill="hold">
                                          <p:stCondLst>
                                            <p:cond delay="1999"/>
                                          </p:stCondLst>
                                        </p:cTn>
                                        <p:tgtEl>
                                          <p:spTgt spid="3">
                                            <p:txEl>
                                              <p:pRg st="5" end="5"/>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focus.jpg"/>
          <p:cNvPicPr>
            <a:picLocks noChangeAspect="1"/>
          </p:cNvPicPr>
          <p:nvPr/>
        </p:nvPicPr>
        <p:blipFill>
          <a:blip r:embed="rId3" cstate="print">
            <a:extLst>
              <a:ext uri="{BEBA8EAE-BF5A-486C-A8C5-ECC9F3942E4B}">
                <a14:imgProps xmlns:a14="http://schemas.microsoft.com/office/drawing/2010/main">
                  <a14:imgLayer r:embed="rId4">
                    <a14:imgEffect>
                      <a14:artisticGlowDiffused/>
                    </a14:imgEffect>
                    <a14:imgEffect>
                      <a14:sharpenSoften amount="-50000"/>
                    </a14:imgEffect>
                    <a14:imgEffect>
                      <a14:brightnessContrast contrast="20000"/>
                    </a14:imgEffect>
                  </a14:imgLayer>
                </a14:imgProps>
              </a:ext>
            </a:extLst>
          </a:blip>
          <a:stretch>
            <a:fillRect/>
          </a:stretch>
        </p:blipFill>
        <p:spPr>
          <a:xfrm>
            <a:off x="0" y="1072896"/>
            <a:ext cx="9144000" cy="6089904"/>
          </a:xfrm>
          <a:prstGeom prst="rect">
            <a:avLst/>
          </a:prstGeom>
          <a:effectLst>
            <a:reflection endPos="0" dir="5400000" sy="-100000" algn="bl" rotWithShape="0"/>
          </a:effectLst>
        </p:spPr>
      </p:pic>
      <p:sp>
        <p:nvSpPr>
          <p:cNvPr id="6" name="Title 1"/>
          <p:cNvSpPr>
            <a:spLocks noGrp="1"/>
          </p:cNvSpPr>
          <p:nvPr>
            <p:ph type="title"/>
          </p:nvPr>
        </p:nvSpPr>
        <p:spPr>
          <a:xfrm>
            <a:off x="533400" y="152400"/>
            <a:ext cx="8458200" cy="990600"/>
          </a:xfrm>
        </p:spPr>
        <p:txBody>
          <a:bodyPr>
            <a:normAutofit/>
          </a:bodyPr>
          <a:lstStyle/>
          <a:p>
            <a:r>
              <a:rPr lang="en-US" dirty="0"/>
              <a:t>Intense Study Sessions</a:t>
            </a:r>
          </a:p>
        </p:txBody>
      </p:sp>
      <p:sp>
        <p:nvSpPr>
          <p:cNvPr id="7" name="Content Placeholder 2"/>
          <p:cNvSpPr txBox="1">
            <a:spLocks/>
          </p:cNvSpPr>
          <p:nvPr/>
        </p:nvSpPr>
        <p:spPr>
          <a:xfrm>
            <a:off x="495300" y="1866900"/>
            <a:ext cx="8153400" cy="2286000"/>
          </a:xfrm>
          <a:prstGeom prst="rect">
            <a:avLst/>
          </a:prstGeom>
        </p:spPr>
        <p:txBody>
          <a:bodyPr vert="horz">
            <a:normAutofit fontScale="85000" lnSpcReduction="20000"/>
          </a:bodyPr>
          <a:lstStyle/>
          <a:p>
            <a:pPr marL="640080" marR="0" lvl="1" indent="-274320" algn="l" defTabSz="914400" rtl="0" eaLnBrk="1" fontAlgn="auto" latinLnBrk="0" hangingPunct="1">
              <a:lnSpc>
                <a:spcPct val="100000"/>
              </a:lnSpc>
              <a:spcBef>
                <a:spcPts val="550"/>
              </a:spcBef>
              <a:spcAft>
                <a:spcPts val="0"/>
              </a:spcAft>
              <a:buClr>
                <a:schemeClr val="accent1"/>
              </a:buClr>
              <a:buSzPct val="70000"/>
              <a:buFont typeface="Wingdings 2"/>
              <a:buChar char=""/>
              <a:tabLst/>
              <a:defRPr/>
            </a:pPr>
            <a:r>
              <a:rPr kumimoji="0" lang="en-US" sz="2800" b="0" i="0" u="none" strike="noStrike" kern="1200" cap="none" spc="0" normalizeH="0" baseline="0" noProof="0" dirty="0">
                <a:ln>
                  <a:noFill/>
                </a:ln>
                <a:effectLst/>
                <a:uLnTx/>
                <a:uFillTx/>
                <a:latin typeface="+mn-lt"/>
                <a:ea typeface="+mn-ea"/>
                <a:cs typeface="+mn-cs"/>
              </a:rPr>
              <a:t>Reward Yourself (10‐15 min) </a:t>
            </a:r>
          </a:p>
          <a:p>
            <a:pPr marL="914400" marR="0" lvl="2" indent="-228600" algn="l" defTabSz="914400" rtl="0" eaLnBrk="1" fontAlgn="auto" latinLnBrk="0" hangingPunct="1">
              <a:lnSpc>
                <a:spcPct val="100000"/>
              </a:lnSpc>
              <a:spcBef>
                <a:spcPts val="500"/>
              </a:spcBef>
              <a:spcAft>
                <a:spcPts val="0"/>
              </a:spcAft>
              <a:buClr>
                <a:schemeClr val="accent2"/>
              </a:buClr>
              <a:buSzPct val="75000"/>
              <a:buFont typeface="Wingdings"/>
              <a:buChar char=""/>
              <a:tabLst/>
              <a:defRPr/>
            </a:pPr>
            <a:r>
              <a:rPr kumimoji="0" lang="en-US" sz="2400" b="0" i="0" u="none" strike="noStrike" kern="1200" cap="none" spc="0" normalizeH="0" baseline="0" noProof="0" dirty="0">
                <a:ln>
                  <a:noFill/>
                </a:ln>
                <a:effectLst/>
                <a:uLnTx/>
                <a:uFillTx/>
                <a:latin typeface="+mn-lt"/>
                <a:ea typeface="+mn-ea"/>
                <a:cs typeface="+mn-cs"/>
              </a:rPr>
              <a:t>Take a break – call a friend, play a short game, get a 		  healthy snack</a:t>
            </a:r>
          </a:p>
          <a:p>
            <a:pPr marL="914400" marR="0" lvl="2" indent="-228600" algn="l" defTabSz="914400" rtl="0" eaLnBrk="1" fontAlgn="auto" latinLnBrk="0" hangingPunct="1">
              <a:lnSpc>
                <a:spcPct val="100000"/>
              </a:lnSpc>
              <a:spcBef>
                <a:spcPts val="500"/>
              </a:spcBef>
              <a:spcAft>
                <a:spcPts val="0"/>
              </a:spcAft>
              <a:buClr>
                <a:schemeClr val="accent2"/>
              </a:buClr>
              <a:buSzPct val="75000"/>
              <a:buFont typeface="Wingdings"/>
              <a:buChar char=""/>
              <a:tabLst/>
              <a:defRPr/>
            </a:pPr>
            <a:endParaRPr kumimoji="0" lang="en-US" sz="2400" b="0" i="0" u="none" strike="noStrike" kern="1200" cap="none" spc="0" normalizeH="0" baseline="0" noProof="0" dirty="0">
              <a:ln>
                <a:noFill/>
              </a:ln>
              <a:effectLst/>
              <a:uLnTx/>
              <a:uFillTx/>
              <a:latin typeface="+mn-lt"/>
              <a:ea typeface="+mn-ea"/>
              <a:cs typeface="+mn-cs"/>
            </a:endParaRPr>
          </a:p>
          <a:p>
            <a:pPr marL="914400" marR="0" lvl="2" indent="-228600" algn="l" defTabSz="914400" rtl="0" eaLnBrk="1" fontAlgn="auto" latinLnBrk="0" hangingPunct="1">
              <a:lnSpc>
                <a:spcPct val="100000"/>
              </a:lnSpc>
              <a:spcBef>
                <a:spcPts val="500"/>
              </a:spcBef>
              <a:spcAft>
                <a:spcPts val="0"/>
              </a:spcAft>
              <a:buClr>
                <a:schemeClr val="accent2"/>
              </a:buClr>
              <a:buSzPct val="75000"/>
              <a:buFont typeface="Wingdings"/>
              <a:buChar char=""/>
              <a:tabLst/>
              <a:defRPr/>
            </a:pPr>
            <a:endParaRPr kumimoji="0" lang="en-US" sz="2400" b="0" i="0" u="none" strike="noStrike" kern="1200" cap="none" spc="0" normalizeH="0" baseline="0" noProof="0" dirty="0">
              <a:ln>
                <a:noFill/>
              </a:ln>
              <a:effectLst/>
              <a:uLnTx/>
              <a:uFillTx/>
              <a:latin typeface="+mn-lt"/>
              <a:ea typeface="+mn-ea"/>
              <a:cs typeface="+mn-cs"/>
            </a:endParaRPr>
          </a:p>
          <a:p>
            <a:pPr marL="640080" marR="0" lvl="1" indent="-274320" algn="r" defTabSz="914400" rtl="0" eaLnBrk="1" fontAlgn="auto" latinLnBrk="0" hangingPunct="1">
              <a:lnSpc>
                <a:spcPct val="100000"/>
              </a:lnSpc>
              <a:spcBef>
                <a:spcPts val="550"/>
              </a:spcBef>
              <a:spcAft>
                <a:spcPts val="0"/>
              </a:spcAft>
              <a:buClr>
                <a:schemeClr val="accent1"/>
              </a:buClr>
              <a:buSzPct val="70000"/>
              <a:buFont typeface="Wingdings 2"/>
              <a:buChar char=""/>
              <a:tabLst/>
              <a:defRPr/>
            </a:pPr>
            <a:r>
              <a:rPr kumimoji="0" lang="en-US" sz="2800" b="0" i="0" u="none" strike="noStrike" kern="1200" cap="none" spc="0" normalizeH="0" baseline="0" noProof="0" dirty="0">
                <a:ln>
                  <a:noFill/>
                </a:ln>
                <a:effectLst/>
                <a:uLnTx/>
                <a:uFillTx/>
                <a:latin typeface="+mn-lt"/>
                <a:ea typeface="+mn-ea"/>
                <a:cs typeface="+mn-cs"/>
              </a:rPr>
              <a:t>Review (5 min) </a:t>
            </a:r>
          </a:p>
          <a:p>
            <a:pPr marL="914400" marR="0" lvl="2" indent="-228600" algn="r" defTabSz="914400" rtl="0" eaLnBrk="1" fontAlgn="auto" latinLnBrk="0" hangingPunct="1">
              <a:lnSpc>
                <a:spcPct val="100000"/>
              </a:lnSpc>
              <a:spcBef>
                <a:spcPts val="500"/>
              </a:spcBef>
              <a:spcAft>
                <a:spcPts val="0"/>
              </a:spcAft>
              <a:buClr>
                <a:schemeClr val="accent2"/>
              </a:buClr>
              <a:buSzPct val="75000"/>
              <a:buFont typeface="Wingdings"/>
              <a:buChar char=""/>
              <a:tabLst/>
              <a:defRPr/>
            </a:pPr>
            <a:r>
              <a:rPr kumimoji="0" lang="en-US" sz="2400" b="0" i="0" u="none" strike="noStrike" kern="1200" cap="none" spc="0" normalizeH="0" baseline="0" noProof="0" dirty="0">
                <a:ln>
                  <a:noFill/>
                </a:ln>
                <a:effectLst/>
                <a:uLnTx/>
                <a:uFillTx/>
                <a:latin typeface="+mn-lt"/>
                <a:ea typeface="+mn-ea"/>
                <a:cs typeface="+mn-cs"/>
              </a:rPr>
              <a:t>Go over what you just studied</a:t>
            </a:r>
            <a:endParaRPr kumimoji="0" lang="en-US" sz="2300" b="0" i="0" u="none" strike="noStrike" kern="1200" cap="none" spc="0" normalizeH="0" baseline="0" noProof="0" dirty="0">
              <a:ln>
                <a:noFill/>
              </a:ln>
              <a:effectLst/>
              <a:uLnTx/>
              <a:uFillTx/>
              <a:latin typeface="+mn-lt"/>
              <a:ea typeface="+mn-ea"/>
              <a:cs typeface="+mn-cs"/>
            </a:endParaRPr>
          </a:p>
        </p:txBody>
      </p:sp>
    </p:spTree>
    <p:extLst>
      <p:ext uri="{BB962C8B-B14F-4D97-AF65-F5344CB8AC3E}">
        <p14:creationId xmlns:p14="http://schemas.microsoft.com/office/powerpoint/2010/main" val="2550990887"/>
      </p:ext>
    </p:extLst>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2000"/>
                                        <p:tgtEl>
                                          <p:spTgt spid="6"/>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fade">
                                      <p:cBhvr>
                                        <p:cTn id="11" dur="2000"/>
                                        <p:tgtEl>
                                          <p:spTgt spid="7">
                                            <p:txEl>
                                              <p:pRg st="0" end="0"/>
                                            </p:txEl>
                                          </p:spTgt>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7">
                                            <p:txEl>
                                              <p:pRg st="1" end="1"/>
                                            </p:txEl>
                                          </p:spTgt>
                                        </p:tgtEl>
                                        <p:attrNameLst>
                                          <p:attrName>style.visibility</p:attrName>
                                        </p:attrNameLst>
                                      </p:cBhvr>
                                      <p:to>
                                        <p:strVal val="visible"/>
                                      </p:to>
                                    </p:set>
                                    <p:animEffect transition="in" filter="fade">
                                      <p:cBhvr>
                                        <p:cTn id="14" dur="2000"/>
                                        <p:tgtEl>
                                          <p:spTgt spid="7">
                                            <p:txEl>
                                              <p:pRg st="1" end="1"/>
                                            </p:txEl>
                                          </p:spTgt>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7">
                                            <p:txEl>
                                              <p:pRg st="4" end="4"/>
                                            </p:txEl>
                                          </p:spTgt>
                                        </p:tgtEl>
                                        <p:attrNameLst>
                                          <p:attrName>style.visibility</p:attrName>
                                        </p:attrNameLst>
                                      </p:cBhvr>
                                      <p:to>
                                        <p:strVal val="visible"/>
                                      </p:to>
                                    </p:set>
                                    <p:animEffect transition="in" filter="fade">
                                      <p:cBhvr>
                                        <p:cTn id="17" dur="2000"/>
                                        <p:tgtEl>
                                          <p:spTgt spid="7">
                                            <p:txEl>
                                              <p:pRg st="4" end="4"/>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7">
                                            <p:txEl>
                                              <p:pRg st="5" end="5"/>
                                            </p:txEl>
                                          </p:spTgt>
                                        </p:tgtEl>
                                        <p:attrNameLst>
                                          <p:attrName>style.visibility</p:attrName>
                                        </p:attrNameLst>
                                      </p:cBhvr>
                                      <p:to>
                                        <p:strVal val="visible"/>
                                      </p:to>
                                    </p:set>
                                    <p:animEffect transition="in" filter="fade">
                                      <p:cBhvr>
                                        <p:cTn id="20" dur="2000"/>
                                        <p:tgtEl>
                                          <p:spTgt spid="7">
                                            <p:txEl>
                                              <p:pRg st="5" end="5"/>
                                            </p:txEl>
                                          </p:spTgt>
                                        </p:tgtEl>
                                      </p:cBhvr>
                                    </p:animEffect>
                                  </p:childTnLst>
                                </p:cTn>
                              </p:par>
                              <p:par>
                                <p:cTn id="21" presetID="10" presetClass="entr" presetSubtype="0" fill="hold" grpId="1" nodeType="withEffect">
                                  <p:stCondLst>
                                    <p:cond delay="0"/>
                                  </p:stCondLst>
                                  <p:childTnLst>
                                    <p:set>
                                      <p:cBhvr>
                                        <p:cTn id="22" dur="1" fill="hold">
                                          <p:stCondLst>
                                            <p:cond delay="0"/>
                                          </p:stCondLst>
                                        </p:cTn>
                                        <p:tgtEl>
                                          <p:spTgt spid="7">
                                            <p:txEl>
                                              <p:pRg st="1" end="1"/>
                                            </p:txEl>
                                          </p:spTgt>
                                        </p:tgtEl>
                                        <p:attrNameLst>
                                          <p:attrName>style.visibility</p:attrName>
                                        </p:attrNameLst>
                                      </p:cBhvr>
                                      <p:to>
                                        <p:strVal val="visible"/>
                                      </p:to>
                                    </p:set>
                                    <p:animEffect transition="in" filter="fade">
                                      <p:cBhvr>
                                        <p:cTn id="23" dur="2000"/>
                                        <p:tgtEl>
                                          <p:spTgt spid="7">
                                            <p:txEl>
                                              <p:pRg st="1" end="1"/>
                                            </p:txEl>
                                          </p:spTgt>
                                        </p:tgtEl>
                                      </p:cBhvr>
                                    </p:animEffect>
                                  </p:childTnLst>
                                </p:cTn>
                              </p:par>
                              <p:par>
                                <p:cTn id="24" presetID="10" presetClass="entr" presetSubtype="0" fill="hold" grpId="1" nodeType="withEffect">
                                  <p:stCondLst>
                                    <p:cond delay="0"/>
                                  </p:stCondLst>
                                  <p:childTnLst>
                                    <p:set>
                                      <p:cBhvr>
                                        <p:cTn id="25" dur="1" fill="hold">
                                          <p:stCondLst>
                                            <p:cond delay="0"/>
                                          </p:stCondLst>
                                        </p:cTn>
                                        <p:tgtEl>
                                          <p:spTgt spid="7">
                                            <p:txEl>
                                              <p:pRg st="4" end="4"/>
                                            </p:txEl>
                                          </p:spTgt>
                                        </p:tgtEl>
                                        <p:attrNameLst>
                                          <p:attrName>style.visibility</p:attrName>
                                        </p:attrNameLst>
                                      </p:cBhvr>
                                      <p:to>
                                        <p:strVal val="visible"/>
                                      </p:to>
                                    </p:set>
                                    <p:animEffect transition="in" filter="fade">
                                      <p:cBhvr>
                                        <p:cTn id="26" dur="2000"/>
                                        <p:tgtEl>
                                          <p:spTgt spid="7">
                                            <p:txEl>
                                              <p:pRg st="4" end="4"/>
                                            </p:txEl>
                                          </p:spTgt>
                                        </p:tgtEl>
                                      </p:cBhvr>
                                    </p:animEffect>
                                  </p:childTnLst>
                                </p:cTn>
                              </p:par>
                              <p:par>
                                <p:cTn id="27" presetID="10" presetClass="entr" presetSubtype="0" fill="hold" grpId="1" nodeType="withEffect">
                                  <p:stCondLst>
                                    <p:cond delay="0"/>
                                  </p:stCondLst>
                                  <p:childTnLst>
                                    <p:set>
                                      <p:cBhvr>
                                        <p:cTn id="28" dur="1" fill="hold">
                                          <p:stCondLst>
                                            <p:cond delay="0"/>
                                          </p:stCondLst>
                                        </p:cTn>
                                        <p:tgtEl>
                                          <p:spTgt spid="7">
                                            <p:txEl>
                                              <p:pRg st="5" end="5"/>
                                            </p:txEl>
                                          </p:spTgt>
                                        </p:tgtEl>
                                        <p:attrNameLst>
                                          <p:attrName>style.visibility</p:attrName>
                                        </p:attrNameLst>
                                      </p:cBhvr>
                                      <p:to>
                                        <p:strVal val="visible"/>
                                      </p:to>
                                    </p:set>
                                    <p:animEffect transition="in" filter="fade">
                                      <p:cBhvr>
                                        <p:cTn id="29" dur="2000"/>
                                        <p:tgtEl>
                                          <p:spTgt spid="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build="p"/>
      <p:bldP spid="7" grpId="1" build="allAtOnce"/>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Learn: </a:t>
            </a:r>
            <a:r>
              <a:rPr lang="en-US" sz="3600" dirty="0"/>
              <a:t>General Tips</a:t>
            </a:r>
            <a:endParaRPr lang="en-US" sz="2800" dirty="0"/>
          </a:p>
        </p:txBody>
      </p:sp>
      <p:sp>
        <p:nvSpPr>
          <p:cNvPr id="3" name="Content Placeholder 2"/>
          <p:cNvSpPr>
            <a:spLocks noGrp="1"/>
          </p:cNvSpPr>
          <p:nvPr>
            <p:ph sz="quarter" idx="1"/>
          </p:nvPr>
        </p:nvSpPr>
        <p:spPr>
          <a:xfrm>
            <a:off x="612648" y="1600200"/>
            <a:ext cx="8153400" cy="5029200"/>
          </a:xfrm>
        </p:spPr>
        <p:txBody>
          <a:bodyPr>
            <a:normAutofit/>
          </a:bodyPr>
          <a:lstStyle/>
          <a:p>
            <a:r>
              <a:rPr lang="en-US" sz="2800" b="1" dirty="0"/>
              <a:t>Do I Use Good Test-Taking Strategies? </a:t>
            </a:r>
          </a:p>
          <a:p>
            <a:pPr>
              <a:buFontTx/>
              <a:buChar char="-"/>
            </a:pPr>
            <a:r>
              <a:rPr lang="en-US" sz="2800" dirty="0"/>
              <a:t>Before the test, I double check the time and location.</a:t>
            </a:r>
          </a:p>
          <a:p>
            <a:pPr>
              <a:buFontTx/>
              <a:buChar char="-"/>
            </a:pPr>
            <a:r>
              <a:rPr lang="en-US" sz="2800" dirty="0"/>
              <a:t>I bring needed materials with me to the test.</a:t>
            </a:r>
          </a:p>
          <a:p>
            <a:pPr>
              <a:buFontTx/>
              <a:buChar char="-"/>
            </a:pPr>
            <a:r>
              <a:rPr lang="en-US" sz="2800" dirty="0"/>
              <a:t>I arrive on time for tests. (Early is on time!)</a:t>
            </a:r>
          </a:p>
          <a:p>
            <a:pPr>
              <a:buFontTx/>
              <a:buChar char="-"/>
            </a:pPr>
            <a:r>
              <a:rPr lang="en-US" sz="2800" dirty="0"/>
              <a:t>I preview the test before I begin &amp; I review my answers before turning in the test.</a:t>
            </a:r>
          </a:p>
          <a:p>
            <a:pPr>
              <a:buFontTx/>
              <a:buChar char="-"/>
            </a:pPr>
            <a:r>
              <a:rPr lang="en-US" sz="2800" dirty="0"/>
              <a:t>I read all directions carefully &amp; I read the entire question carefully before answering.</a:t>
            </a:r>
          </a:p>
        </p:txBody>
      </p:sp>
      <p:pic>
        <p:nvPicPr>
          <p:cNvPr id="4" name="Picture 3" descr="186&amp;116 gorilla.eps"/>
          <p:cNvPicPr>
            <a:picLocks noChangeAspect="1"/>
          </p:cNvPicPr>
          <p:nvPr/>
        </p:nvPicPr>
        <p:blipFill>
          <a:blip r:embed="rId3" cstate="print"/>
          <a:stretch>
            <a:fillRect/>
          </a:stretch>
        </p:blipFill>
        <p:spPr>
          <a:xfrm>
            <a:off x="0" y="1295400"/>
            <a:ext cx="178276" cy="214736"/>
          </a:xfrm>
          <a:prstGeom prst="rect">
            <a:avLst/>
          </a:prstGeom>
        </p:spPr>
      </p:pic>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20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20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20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xit" presetSubtype="0" fill="hold" grpId="1" nodeType="clickEffect">
                                  <p:stCondLst>
                                    <p:cond delay="0"/>
                                  </p:stCondLst>
                                  <p:childTnLst>
                                    <p:animEffect transition="out" filter="fade">
                                      <p:cBhvr>
                                        <p:cTn id="41" dur="2000"/>
                                        <p:tgtEl>
                                          <p:spTgt spid="3">
                                            <p:txEl>
                                              <p:pRg st="0" end="0"/>
                                            </p:txEl>
                                          </p:spTgt>
                                        </p:tgtEl>
                                      </p:cBhvr>
                                    </p:animEffect>
                                    <p:set>
                                      <p:cBhvr>
                                        <p:cTn id="42" dur="1" fill="hold">
                                          <p:stCondLst>
                                            <p:cond delay="1999"/>
                                          </p:stCondLst>
                                        </p:cTn>
                                        <p:tgtEl>
                                          <p:spTgt spid="3">
                                            <p:txEl>
                                              <p:pRg st="0" end="0"/>
                                            </p:txEl>
                                          </p:spTgt>
                                        </p:tgtEl>
                                        <p:attrNameLst>
                                          <p:attrName>style.visibility</p:attrName>
                                        </p:attrNameLst>
                                      </p:cBhvr>
                                      <p:to>
                                        <p:strVal val="hidden"/>
                                      </p:to>
                                    </p:set>
                                  </p:childTnLst>
                                </p:cTn>
                              </p:par>
                              <p:par>
                                <p:cTn id="43" presetID="10" presetClass="exit" presetSubtype="0" fill="hold" grpId="1" nodeType="withEffect">
                                  <p:stCondLst>
                                    <p:cond delay="0"/>
                                  </p:stCondLst>
                                  <p:childTnLst>
                                    <p:animEffect transition="out" filter="fade">
                                      <p:cBhvr>
                                        <p:cTn id="44" dur="2000"/>
                                        <p:tgtEl>
                                          <p:spTgt spid="3">
                                            <p:txEl>
                                              <p:pRg st="1" end="1"/>
                                            </p:txEl>
                                          </p:spTgt>
                                        </p:tgtEl>
                                      </p:cBhvr>
                                    </p:animEffect>
                                    <p:set>
                                      <p:cBhvr>
                                        <p:cTn id="45" dur="1" fill="hold">
                                          <p:stCondLst>
                                            <p:cond delay="1999"/>
                                          </p:stCondLst>
                                        </p:cTn>
                                        <p:tgtEl>
                                          <p:spTgt spid="3">
                                            <p:txEl>
                                              <p:pRg st="1" end="1"/>
                                            </p:txEl>
                                          </p:spTgt>
                                        </p:tgtEl>
                                        <p:attrNameLst>
                                          <p:attrName>style.visibility</p:attrName>
                                        </p:attrNameLst>
                                      </p:cBhvr>
                                      <p:to>
                                        <p:strVal val="hidden"/>
                                      </p:to>
                                    </p:set>
                                  </p:childTnLst>
                                </p:cTn>
                              </p:par>
                              <p:par>
                                <p:cTn id="46" presetID="10" presetClass="exit" presetSubtype="0" fill="hold" grpId="1" nodeType="withEffect">
                                  <p:stCondLst>
                                    <p:cond delay="0"/>
                                  </p:stCondLst>
                                  <p:childTnLst>
                                    <p:animEffect transition="out" filter="fade">
                                      <p:cBhvr>
                                        <p:cTn id="47" dur="2000"/>
                                        <p:tgtEl>
                                          <p:spTgt spid="3">
                                            <p:txEl>
                                              <p:pRg st="2" end="2"/>
                                            </p:txEl>
                                          </p:spTgt>
                                        </p:tgtEl>
                                      </p:cBhvr>
                                    </p:animEffect>
                                    <p:set>
                                      <p:cBhvr>
                                        <p:cTn id="48" dur="1" fill="hold">
                                          <p:stCondLst>
                                            <p:cond delay="1999"/>
                                          </p:stCondLst>
                                        </p:cTn>
                                        <p:tgtEl>
                                          <p:spTgt spid="3">
                                            <p:txEl>
                                              <p:pRg st="2" end="2"/>
                                            </p:txEl>
                                          </p:spTgt>
                                        </p:tgtEl>
                                        <p:attrNameLst>
                                          <p:attrName>style.visibility</p:attrName>
                                        </p:attrNameLst>
                                      </p:cBhvr>
                                      <p:to>
                                        <p:strVal val="hidden"/>
                                      </p:to>
                                    </p:set>
                                  </p:childTnLst>
                                </p:cTn>
                              </p:par>
                              <p:par>
                                <p:cTn id="49" presetID="10" presetClass="exit" presetSubtype="0" fill="hold" grpId="1" nodeType="withEffect">
                                  <p:stCondLst>
                                    <p:cond delay="0"/>
                                  </p:stCondLst>
                                  <p:childTnLst>
                                    <p:animEffect transition="out" filter="fade">
                                      <p:cBhvr>
                                        <p:cTn id="50" dur="2000"/>
                                        <p:tgtEl>
                                          <p:spTgt spid="3">
                                            <p:txEl>
                                              <p:pRg st="3" end="3"/>
                                            </p:txEl>
                                          </p:spTgt>
                                        </p:tgtEl>
                                      </p:cBhvr>
                                    </p:animEffect>
                                    <p:set>
                                      <p:cBhvr>
                                        <p:cTn id="51" dur="1" fill="hold">
                                          <p:stCondLst>
                                            <p:cond delay="1999"/>
                                          </p:stCondLst>
                                        </p:cTn>
                                        <p:tgtEl>
                                          <p:spTgt spid="3">
                                            <p:txEl>
                                              <p:pRg st="3" end="3"/>
                                            </p:txEl>
                                          </p:spTgt>
                                        </p:tgtEl>
                                        <p:attrNameLst>
                                          <p:attrName>style.visibility</p:attrName>
                                        </p:attrNameLst>
                                      </p:cBhvr>
                                      <p:to>
                                        <p:strVal val="hidden"/>
                                      </p:to>
                                    </p:set>
                                  </p:childTnLst>
                                </p:cTn>
                              </p:par>
                              <p:par>
                                <p:cTn id="52" presetID="10" presetClass="exit" presetSubtype="0" fill="hold" grpId="1" nodeType="withEffect">
                                  <p:stCondLst>
                                    <p:cond delay="0"/>
                                  </p:stCondLst>
                                  <p:childTnLst>
                                    <p:animEffect transition="out" filter="fade">
                                      <p:cBhvr>
                                        <p:cTn id="53" dur="2000"/>
                                        <p:tgtEl>
                                          <p:spTgt spid="3">
                                            <p:txEl>
                                              <p:pRg st="4" end="4"/>
                                            </p:txEl>
                                          </p:spTgt>
                                        </p:tgtEl>
                                      </p:cBhvr>
                                    </p:animEffect>
                                    <p:set>
                                      <p:cBhvr>
                                        <p:cTn id="54" dur="1" fill="hold">
                                          <p:stCondLst>
                                            <p:cond delay="1999"/>
                                          </p:stCondLst>
                                        </p:cTn>
                                        <p:tgtEl>
                                          <p:spTgt spid="3">
                                            <p:txEl>
                                              <p:pRg st="4" end="4"/>
                                            </p:txEl>
                                          </p:spTgt>
                                        </p:tgtEl>
                                        <p:attrNameLst>
                                          <p:attrName>style.visibility</p:attrName>
                                        </p:attrNameLst>
                                      </p:cBhvr>
                                      <p:to>
                                        <p:strVal val="hidden"/>
                                      </p:to>
                                    </p:set>
                                  </p:childTnLst>
                                </p:cTn>
                              </p:par>
                              <p:par>
                                <p:cTn id="55" presetID="10" presetClass="exit" presetSubtype="0" fill="hold" grpId="1" nodeType="withEffect">
                                  <p:stCondLst>
                                    <p:cond delay="0"/>
                                  </p:stCondLst>
                                  <p:childTnLst>
                                    <p:animEffect transition="out" filter="fade">
                                      <p:cBhvr>
                                        <p:cTn id="56" dur="2000"/>
                                        <p:tgtEl>
                                          <p:spTgt spid="3">
                                            <p:txEl>
                                              <p:pRg st="5" end="5"/>
                                            </p:txEl>
                                          </p:spTgt>
                                        </p:tgtEl>
                                      </p:cBhvr>
                                    </p:animEffect>
                                    <p:set>
                                      <p:cBhvr>
                                        <p:cTn id="57" dur="1" fill="hold">
                                          <p:stCondLst>
                                            <p:cond delay="1999"/>
                                          </p:stCondLst>
                                        </p:cTn>
                                        <p:tgtEl>
                                          <p:spTgt spid="3">
                                            <p:txEl>
                                              <p:pRg st="5" end="5"/>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3" grpId="1" build="allAtOnce"/>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Learn: </a:t>
            </a:r>
            <a:r>
              <a:rPr lang="en-US" sz="3600" dirty="0"/>
              <a:t>General Tips</a:t>
            </a:r>
          </a:p>
        </p:txBody>
      </p:sp>
      <p:sp>
        <p:nvSpPr>
          <p:cNvPr id="4" name="Content Placeholder 2"/>
          <p:cNvSpPr txBox="1">
            <a:spLocks noGrp="1"/>
          </p:cNvSpPr>
          <p:nvPr>
            <p:ph sz="quarter" idx="1"/>
          </p:nvPr>
        </p:nvSpPr>
        <p:spPr>
          <a:xfrm>
            <a:off x="612648" y="1600200"/>
            <a:ext cx="8153400" cy="5029200"/>
          </a:xfrm>
          <a:prstGeom prst="rect">
            <a:avLst/>
          </a:prstGeom>
        </p:spPr>
        <p:txBody>
          <a:bodyPr vert="horz">
            <a:normAutofit lnSpcReduction="10000"/>
          </a:bodyPr>
          <a:lstStyle/>
          <a:p>
            <a:pPr lvl="0">
              <a:buClr>
                <a:srgbClr val="C00000"/>
              </a:buClr>
            </a:pPr>
            <a:r>
              <a:rPr lang="en-US" sz="2800" b="1" dirty="0">
                <a:solidFill>
                  <a:prstClr val="black"/>
                </a:solidFill>
              </a:rPr>
              <a:t>Do I Use Good Test-Taking Strategies? </a:t>
            </a:r>
          </a:p>
          <a:p>
            <a:pPr>
              <a:buFontTx/>
              <a:buChar char="-"/>
            </a:pPr>
            <a:r>
              <a:rPr lang="en-US" sz="2800" dirty="0"/>
              <a:t>I answer the easiest questions on the test first.</a:t>
            </a:r>
          </a:p>
          <a:p>
            <a:pPr>
              <a:buFontTx/>
              <a:buChar char="-"/>
            </a:pPr>
            <a:r>
              <a:rPr lang="en-US" sz="2800" dirty="0"/>
              <a:t>Before writing an essay, I organize my thoughts with an outline.</a:t>
            </a:r>
          </a:p>
          <a:p>
            <a:pPr>
              <a:buFontTx/>
              <a:buChar char="-"/>
            </a:pPr>
            <a:r>
              <a:rPr lang="en-US" sz="2800" dirty="0"/>
              <a:t>My responses are legible and do not use abbreviations or slang words.</a:t>
            </a:r>
          </a:p>
          <a:p>
            <a:pPr>
              <a:buFontTx/>
              <a:buChar char="-"/>
            </a:pPr>
            <a:r>
              <a:rPr lang="en-US" sz="2800" dirty="0"/>
              <a:t>I cross out choices I know are incorrect</a:t>
            </a:r>
          </a:p>
          <a:p>
            <a:pPr>
              <a:buFontTx/>
              <a:buChar char="-"/>
            </a:pPr>
            <a:r>
              <a:rPr lang="en-US" sz="2800" dirty="0"/>
              <a:t>I attempt every question: If I do not know an answer, I make the best educated guess.</a:t>
            </a:r>
          </a:p>
          <a:p>
            <a:pPr>
              <a:buFontTx/>
              <a:buChar char="-"/>
            </a:pPr>
            <a:r>
              <a:rPr lang="en-US" sz="2800" dirty="0"/>
              <a:t>If I freeze on a test, I use deep breathing and positive self-talk to get through it. (</a:t>
            </a:r>
            <a:r>
              <a:rPr lang="en-US" sz="2800" b="1" dirty="0"/>
              <a:t>6 in – 8 out</a:t>
            </a:r>
            <a:r>
              <a:rPr lang="en-US" sz="2800" dirty="0"/>
              <a:t>)</a:t>
            </a:r>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Plan: </a:t>
            </a:r>
            <a:r>
              <a:rPr lang="en-US" sz="3600" dirty="0"/>
              <a:t>General Tips</a:t>
            </a:r>
            <a:endParaRPr lang="en-US" dirty="0"/>
          </a:p>
        </p:txBody>
      </p:sp>
      <p:sp>
        <p:nvSpPr>
          <p:cNvPr id="3" name="Content Placeholder 2"/>
          <p:cNvSpPr>
            <a:spLocks noGrp="1"/>
          </p:cNvSpPr>
          <p:nvPr>
            <p:ph sz="quarter" idx="1"/>
          </p:nvPr>
        </p:nvSpPr>
        <p:spPr>
          <a:xfrm>
            <a:off x="225552" y="1524000"/>
            <a:ext cx="8613648" cy="4495800"/>
          </a:xfrm>
        </p:spPr>
        <p:txBody>
          <a:bodyPr>
            <a:normAutofit/>
          </a:bodyPr>
          <a:lstStyle/>
          <a:p>
            <a:pPr lvl="1"/>
            <a:r>
              <a:rPr lang="en-US" sz="3500" dirty="0"/>
              <a:t>Access campus resources</a:t>
            </a:r>
          </a:p>
          <a:p>
            <a:pPr lvl="2"/>
            <a:r>
              <a:rPr lang="en-US" sz="2800" dirty="0"/>
              <a:t>Office hours, tutors, workshops, etc…</a:t>
            </a:r>
          </a:p>
          <a:p>
            <a:pPr lvl="1"/>
            <a:r>
              <a:rPr lang="en-US" sz="3500" dirty="0"/>
              <a:t>Take care of yourself</a:t>
            </a:r>
          </a:p>
          <a:p>
            <a:pPr lvl="1"/>
            <a:r>
              <a:rPr lang="en-US" sz="3500" dirty="0"/>
              <a:t>Get connected</a:t>
            </a:r>
          </a:p>
          <a:p>
            <a:pPr lvl="1"/>
            <a:r>
              <a:rPr lang="en-US" sz="3500" dirty="0"/>
              <a:t>Set goals</a:t>
            </a:r>
          </a:p>
          <a:p>
            <a:pPr lvl="2"/>
            <a:r>
              <a:rPr lang="en-US" sz="2800" dirty="0"/>
              <a:t>Reward yourself for meeting those goals</a:t>
            </a:r>
          </a:p>
          <a:p>
            <a:pPr lvl="1"/>
            <a:r>
              <a:rPr lang="en-US" sz="3500" dirty="0"/>
              <a:t>Manage your time effectively</a:t>
            </a:r>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20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2000"/>
                                        <p:tgtEl>
                                          <p:spTgt spid="3">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2000"/>
                                        <p:tgtEl>
                                          <p:spTgt spid="3">
                                            <p:txEl>
                                              <p:pRg st="4" end="4"/>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2000"/>
                                        <p:tgtEl>
                                          <p:spTgt spid="3">
                                            <p:txEl>
                                              <p:pRg st="5" end="5"/>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fade">
                                      <p:cBhvr>
                                        <p:cTn id="25"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12648" y="1600200"/>
            <a:ext cx="8153400" cy="4876800"/>
          </a:xfrm>
        </p:spPr>
        <p:txBody>
          <a:bodyPr>
            <a:normAutofit/>
          </a:bodyPr>
          <a:lstStyle/>
          <a:p>
            <a:r>
              <a:rPr lang="en-US" dirty="0"/>
              <a:t>Use Your Resources!</a:t>
            </a:r>
          </a:p>
          <a:p>
            <a:pPr lvl="1"/>
            <a:r>
              <a:rPr lang="en-US" dirty="0"/>
              <a:t>StudentSuccess@pittstate.edu</a:t>
            </a:r>
          </a:p>
          <a:p>
            <a:pPr lvl="1"/>
            <a:r>
              <a:rPr lang="en-US" dirty="0"/>
              <a:t>Tutoring: Search ‘tutoring’ at www.pittstate.edu</a:t>
            </a:r>
          </a:p>
          <a:p>
            <a:r>
              <a:rPr lang="en-US" dirty="0"/>
              <a:t>Flashcards</a:t>
            </a:r>
          </a:p>
          <a:p>
            <a:r>
              <a:rPr lang="en-US" dirty="0"/>
              <a:t>Keywords</a:t>
            </a:r>
          </a:p>
          <a:p>
            <a:r>
              <a:rPr lang="en-US" dirty="0"/>
              <a:t>Examine Returned Tests</a:t>
            </a:r>
          </a:p>
          <a:p>
            <a:r>
              <a:rPr lang="en-US" dirty="0"/>
              <a:t>Reducing Test Anxiety</a:t>
            </a:r>
          </a:p>
        </p:txBody>
      </p:sp>
      <p:sp>
        <p:nvSpPr>
          <p:cNvPr id="4" name="Title 1"/>
          <p:cNvSpPr>
            <a:spLocks noGrp="1"/>
          </p:cNvSpPr>
          <p:nvPr>
            <p:ph type="title"/>
          </p:nvPr>
        </p:nvSpPr>
        <p:spPr>
          <a:xfrm>
            <a:off x="612648" y="228600"/>
            <a:ext cx="8153400" cy="990600"/>
          </a:xfrm>
        </p:spPr>
        <p:txBody>
          <a:bodyPr/>
          <a:lstStyle/>
          <a:p>
            <a:r>
              <a:rPr lang="en-US" dirty="0"/>
              <a:t>Plan: </a:t>
            </a:r>
            <a:r>
              <a:rPr lang="en-US" sz="3600" dirty="0"/>
              <a:t>General Tips</a:t>
            </a:r>
            <a:endParaRPr lang="en-US" dirty="0"/>
          </a:p>
        </p:txBody>
      </p:sp>
      <p:pic>
        <p:nvPicPr>
          <p:cNvPr id="5" name="Picture 4" descr="186&amp;116 gorilla.eps"/>
          <p:cNvPicPr>
            <a:picLocks noChangeAspect="1"/>
          </p:cNvPicPr>
          <p:nvPr/>
        </p:nvPicPr>
        <p:blipFill>
          <a:blip r:embed="rId3" cstate="print"/>
          <a:stretch>
            <a:fillRect/>
          </a:stretch>
        </p:blipFill>
        <p:spPr>
          <a:xfrm>
            <a:off x="0" y="1295400"/>
            <a:ext cx="178276" cy="214736"/>
          </a:xfrm>
          <a:prstGeom prst="rect">
            <a:avLst/>
          </a:prstGeom>
        </p:spPr>
      </p:pic>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20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20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2000"/>
                                        <p:tgtEl>
                                          <p:spTgt spid="3">
                                            <p:txEl>
                                              <p:pRg st="4" end="4"/>
                                            </p:txEl>
                                          </p:spTgt>
                                        </p:tgtEl>
                                      </p:cBhvr>
                                    </p:animEffect>
                                  </p:childTnLst>
                                </p:cTn>
                              </p:par>
                            </p:childTnLst>
                          </p:cTn>
                        </p:par>
                        <p:par>
                          <p:cTn id="24" fill="hold">
                            <p:stCondLst>
                              <p:cond delay="2000"/>
                            </p:stCondLst>
                            <p:childTnLst>
                              <p:par>
                                <p:cTn id="25" presetID="10" presetClass="entr" presetSubtype="0" fill="hold" grpId="0"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20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Jumpforjoy (1).jpg"/>
          <p:cNvPicPr>
            <a:picLocks noChangeAspect="1"/>
          </p:cNvPicPr>
          <p:nvPr/>
        </p:nvPicPr>
        <p:blipFill>
          <a:blip r:embed="rId3" cstate="print"/>
          <a:stretch>
            <a:fillRect/>
          </a:stretch>
        </p:blipFill>
        <p:spPr>
          <a:xfrm>
            <a:off x="0" y="1219200"/>
            <a:ext cx="9144000" cy="5715000"/>
          </a:xfrm>
          <a:prstGeom prst="rect">
            <a:avLst/>
          </a:prstGeom>
        </p:spPr>
      </p:pic>
      <p:sp>
        <p:nvSpPr>
          <p:cNvPr id="2" name="Title 1"/>
          <p:cNvSpPr>
            <a:spLocks noGrp="1"/>
          </p:cNvSpPr>
          <p:nvPr>
            <p:ph type="title"/>
          </p:nvPr>
        </p:nvSpPr>
        <p:spPr/>
        <p:txBody>
          <a:bodyPr/>
          <a:lstStyle/>
          <a:p>
            <a:r>
              <a:rPr lang="en-US" dirty="0"/>
              <a:t>Action Plan</a:t>
            </a:r>
          </a:p>
        </p:txBody>
      </p:sp>
      <p:sp>
        <p:nvSpPr>
          <p:cNvPr id="4" name="TextBox 3"/>
          <p:cNvSpPr txBox="1"/>
          <p:nvPr/>
        </p:nvSpPr>
        <p:spPr>
          <a:xfrm>
            <a:off x="1752600" y="4114800"/>
            <a:ext cx="7162800" cy="1754326"/>
          </a:xfrm>
          <a:prstGeom prst="rect">
            <a:avLst/>
          </a:prstGeom>
          <a:noFill/>
        </p:spPr>
        <p:txBody>
          <a:bodyPr wrap="square" rtlCol="0">
            <a:spAutoFit/>
          </a:bodyPr>
          <a:lstStyle/>
          <a:p>
            <a:pPr algn="r"/>
            <a:r>
              <a:rPr lang="en-US" sz="2800" dirty="0">
                <a:effectLst>
                  <a:outerShdw blurRad="38100" dist="38100" dir="2700000" algn="tl">
                    <a:srgbClr val="000000">
                      <a:alpha val="43137"/>
                    </a:srgbClr>
                  </a:outerShdw>
                </a:effectLst>
              </a:rPr>
              <a:t>Unless you try to do something beyond what you have already mastered, </a:t>
            </a:r>
            <a:br>
              <a:rPr lang="en-US" sz="2800" dirty="0">
                <a:effectLst>
                  <a:outerShdw blurRad="38100" dist="38100" dir="2700000" algn="tl">
                    <a:srgbClr val="000000">
                      <a:alpha val="43137"/>
                    </a:srgbClr>
                  </a:outerShdw>
                </a:effectLst>
              </a:rPr>
            </a:br>
            <a:r>
              <a:rPr lang="en-US" sz="2800" dirty="0">
                <a:effectLst>
                  <a:outerShdw blurRad="38100" dist="38100" dir="2700000" algn="tl">
                    <a:srgbClr val="000000">
                      <a:alpha val="43137"/>
                    </a:srgbClr>
                  </a:outerShdw>
                </a:effectLst>
              </a:rPr>
              <a:t>you will never grow. </a:t>
            </a:r>
          </a:p>
          <a:p>
            <a:pPr algn="r"/>
            <a:r>
              <a:rPr lang="en-US" sz="2400" dirty="0">
                <a:effectLst>
                  <a:outerShdw blurRad="38100" dist="38100" dir="2700000" algn="tl">
                    <a:srgbClr val="000000">
                      <a:alpha val="43137"/>
                    </a:srgbClr>
                  </a:outerShdw>
                </a:effectLst>
              </a:rPr>
              <a:t>– Ralph Waldo Emerson</a:t>
            </a:r>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50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362200" y="6050037"/>
            <a:ext cx="6705600" cy="685800"/>
          </a:xfrm>
        </p:spPr>
        <p:txBody>
          <a:bodyPr/>
          <a:lstStyle/>
          <a:p>
            <a:r>
              <a:rPr lang="en-US" dirty="0"/>
              <a:t>Strategies for Test Prep &amp; Test Taking</a:t>
            </a:r>
          </a:p>
        </p:txBody>
      </p:sp>
      <p:pic>
        <p:nvPicPr>
          <p:cNvPr id="4" name="Picture 3" descr="186&amp;116 gorilla.eps"/>
          <p:cNvPicPr>
            <a:picLocks noChangeAspect="1"/>
          </p:cNvPicPr>
          <p:nvPr/>
        </p:nvPicPr>
        <p:blipFill>
          <a:blip r:embed="rId3" cstate="print"/>
          <a:stretch>
            <a:fillRect/>
          </a:stretch>
        </p:blipFill>
        <p:spPr>
          <a:xfrm>
            <a:off x="0" y="6047525"/>
            <a:ext cx="609600" cy="734275"/>
          </a:xfrm>
          <a:prstGeom prst="rect">
            <a:avLst/>
          </a:prstGeom>
        </p:spPr>
      </p:pic>
      <p:sp>
        <p:nvSpPr>
          <p:cNvPr id="5" name="TextBox 4"/>
          <p:cNvSpPr txBox="1"/>
          <p:nvPr/>
        </p:nvSpPr>
        <p:spPr>
          <a:xfrm>
            <a:off x="228600" y="228600"/>
            <a:ext cx="4724400" cy="646331"/>
          </a:xfrm>
          <a:prstGeom prst="rect">
            <a:avLst/>
          </a:prstGeom>
          <a:noFill/>
        </p:spPr>
        <p:txBody>
          <a:bodyPr wrap="square" rtlCol="0">
            <a:spAutoFit/>
          </a:bodyPr>
          <a:lstStyle/>
          <a:p>
            <a:r>
              <a:rPr lang="en-US" i="1" dirty="0"/>
              <a:t>First Year Programs</a:t>
            </a:r>
          </a:p>
          <a:p>
            <a:r>
              <a:rPr lang="en-US" i="1" dirty="0"/>
              <a:t>StudentSuccess@pittstate.edu</a:t>
            </a:r>
          </a:p>
        </p:txBody>
      </p:sp>
      <p:sp>
        <p:nvSpPr>
          <p:cNvPr id="2" name="TextBox 1">
            <a:extLst>
              <a:ext uri="{FF2B5EF4-FFF2-40B4-BE49-F238E27FC236}">
                <a16:creationId xmlns:a16="http://schemas.microsoft.com/office/drawing/2014/main" id="{568D04C5-1192-6E42-B37A-EDDE9D44E539}"/>
              </a:ext>
            </a:extLst>
          </p:cNvPr>
          <p:cNvSpPr txBox="1"/>
          <p:nvPr/>
        </p:nvSpPr>
        <p:spPr>
          <a:xfrm>
            <a:off x="914400" y="1449302"/>
            <a:ext cx="7162800" cy="4031873"/>
          </a:xfrm>
          <a:prstGeom prst="rect">
            <a:avLst/>
          </a:prstGeom>
          <a:noFill/>
        </p:spPr>
        <p:txBody>
          <a:bodyPr wrap="square" rtlCol="0">
            <a:spAutoFit/>
          </a:bodyPr>
          <a:lstStyle/>
          <a:p>
            <a:r>
              <a:rPr lang="en-US" sz="2000" dirty="0"/>
              <a:t>Questions??</a:t>
            </a:r>
          </a:p>
          <a:p>
            <a:endParaRPr lang="en-US" sz="2000" dirty="0"/>
          </a:p>
          <a:p>
            <a:r>
              <a:rPr lang="en-US" sz="2000" dirty="0"/>
              <a:t>Email: </a:t>
            </a:r>
            <a:r>
              <a:rPr lang="en-US" sz="2000" dirty="0">
                <a:hlinkClick r:id="rId4"/>
              </a:rPr>
              <a:t>studentsucdess@pittstate.edu</a:t>
            </a:r>
            <a:endParaRPr lang="en-US" sz="2000" dirty="0"/>
          </a:p>
          <a:p>
            <a:endParaRPr lang="en-US" sz="2000" dirty="0"/>
          </a:p>
          <a:p>
            <a:r>
              <a:rPr lang="en-US" sz="2000" dirty="0"/>
              <a:t>Follow us on Social Media:</a:t>
            </a:r>
          </a:p>
          <a:p>
            <a:endParaRPr lang="en-US" sz="2000" dirty="0"/>
          </a:p>
          <a:p>
            <a:pPr marL="285750" indent="-285750">
              <a:buFont typeface="Arial" panose="020B0604020202020204" pitchFamily="34" charset="0"/>
              <a:buChar char="•"/>
            </a:pPr>
            <a:r>
              <a:rPr lang="en-US" sz="2000" dirty="0"/>
              <a:t>Facebook: PSU Student Success Center</a:t>
            </a:r>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dirty="0"/>
              <a:t>Instagram: @</a:t>
            </a:r>
            <a:r>
              <a:rPr lang="en-US" sz="2000" dirty="0" err="1"/>
              <a:t>psusuccess</a:t>
            </a:r>
            <a:endParaRPr lang="en-US" sz="2000" dirty="0"/>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dirty="0"/>
              <a:t>Twitter: @</a:t>
            </a:r>
            <a:r>
              <a:rPr lang="en-US" sz="2000" dirty="0" err="1"/>
              <a:t>psusuccess</a:t>
            </a:r>
            <a:endParaRPr lang="en-US" sz="2000" dirty="0"/>
          </a:p>
          <a:p>
            <a:endParaRPr lang="en-US" dirty="0"/>
          </a:p>
          <a:p>
            <a:endParaRPr lang="en-US" dirty="0"/>
          </a:p>
        </p:txBody>
      </p:sp>
    </p:spTree>
  </p:cSld>
  <p:clrMapOvr>
    <a:masterClrMapping/>
  </p:clrMapOvr>
  <p:transition spd="med">
    <p:fade thruBlk="1"/>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a:xfrm>
            <a:off x="612648" y="1752600"/>
            <a:ext cx="8153400" cy="4495800"/>
          </a:xfrm>
        </p:spPr>
        <p:txBody>
          <a:bodyPr>
            <a:normAutofit/>
          </a:bodyPr>
          <a:lstStyle/>
          <a:p>
            <a:r>
              <a:rPr lang="en-US" sz="1800" dirty="0"/>
              <a:t>Aspire Program. Keene State College. (accessed October 2010).  </a:t>
            </a:r>
            <a:r>
              <a:rPr lang="en-US" sz="1800" i="1" dirty="0"/>
              <a:t>No-Nonsense Note Taking. </a:t>
            </a:r>
            <a:r>
              <a:rPr lang="en-US" sz="1800" dirty="0"/>
              <a:t>Retrieved from </a:t>
            </a:r>
            <a:r>
              <a:rPr lang="en-US" sz="1800" dirty="0">
                <a:hlinkClick r:id="rId3"/>
              </a:rPr>
              <a:t>http://www.keene.edu/aspire/nonsense.cfm</a:t>
            </a:r>
            <a:r>
              <a:rPr lang="en-US" sz="1800" dirty="0"/>
              <a:t>.</a:t>
            </a:r>
          </a:p>
          <a:p>
            <a:r>
              <a:rPr lang="en-US" sz="1800" dirty="0"/>
              <a:t>Center for Academic Success, Louisiana State University. (accessed October 2010). </a:t>
            </a:r>
            <a:r>
              <a:rPr lang="en-US" sz="1800" i="1" dirty="0"/>
              <a:t>Note Taking and Comprehension.</a:t>
            </a:r>
            <a:r>
              <a:rPr lang="en-US" sz="1800" dirty="0"/>
              <a:t> Retrieved from </a:t>
            </a:r>
            <a:r>
              <a:rPr lang="en-US" sz="1800" dirty="0">
                <a:hlinkClick r:id="rId4"/>
              </a:rPr>
              <a:t>www.cas.lsu.edu</a:t>
            </a:r>
            <a:r>
              <a:rPr lang="en-US" sz="1800" dirty="0"/>
              <a:t>.</a:t>
            </a:r>
          </a:p>
          <a:p>
            <a:r>
              <a:rPr lang="en-US" sz="1800" dirty="0"/>
              <a:t>Ellis, D.  (1997). </a:t>
            </a:r>
            <a:r>
              <a:rPr lang="en-US" sz="1800" i="1" dirty="0"/>
              <a:t>Becoming A Master Student</a:t>
            </a:r>
            <a:r>
              <a:rPr lang="en-US" sz="1800" dirty="0"/>
              <a:t>(8</a:t>
            </a:r>
            <a:r>
              <a:rPr lang="en-US" sz="1800" baseline="30000" dirty="0"/>
              <a:t>th</a:t>
            </a:r>
            <a:r>
              <a:rPr lang="en-US" sz="1800" dirty="0"/>
              <a:t> ed.). Boston, MA: Houghton Mifflin Company.</a:t>
            </a:r>
          </a:p>
          <a:p>
            <a:r>
              <a:rPr lang="en-US" sz="1800" dirty="0" err="1"/>
              <a:t>Heiman</a:t>
            </a:r>
            <a:r>
              <a:rPr lang="en-US" sz="1800" dirty="0"/>
              <a:t>, M., &amp; </a:t>
            </a:r>
            <a:r>
              <a:rPr lang="en-US" sz="1800" dirty="0" err="1"/>
              <a:t>Slomianko</a:t>
            </a:r>
            <a:r>
              <a:rPr lang="en-US" sz="1800" dirty="0"/>
              <a:t>, J. (2004). </a:t>
            </a:r>
            <a:r>
              <a:rPr lang="en-US" sz="1800" i="1" dirty="0"/>
              <a:t>Learning to Learn</a:t>
            </a:r>
            <a:r>
              <a:rPr lang="en-US" sz="1800" dirty="0"/>
              <a:t>(10</a:t>
            </a:r>
            <a:r>
              <a:rPr lang="en-US" sz="1800" baseline="30000" dirty="0"/>
              <a:t>th</a:t>
            </a:r>
            <a:r>
              <a:rPr lang="en-US" sz="1800" dirty="0"/>
              <a:t> ed.). Somerville, MA: Learning to Learn, Inc.</a:t>
            </a:r>
          </a:p>
          <a:p>
            <a:endParaRPr lang="en-US" sz="1800" dirty="0"/>
          </a:p>
          <a:p>
            <a:endParaRPr lang="en-US" sz="1800" dirty="0"/>
          </a:p>
        </p:txBody>
      </p:sp>
      <p:pic>
        <p:nvPicPr>
          <p:cNvPr id="4" name="Picture 3" descr="PittStLogo.jpg"/>
          <p:cNvPicPr>
            <a:picLocks noChangeAspect="1"/>
          </p:cNvPicPr>
          <p:nvPr/>
        </p:nvPicPr>
        <p:blipFill>
          <a:blip r:embed="rId5" cstate="print"/>
          <a:stretch>
            <a:fillRect/>
          </a:stretch>
        </p:blipFill>
        <p:spPr>
          <a:xfrm>
            <a:off x="8077200" y="304800"/>
            <a:ext cx="819150" cy="1103232"/>
          </a:xfrm>
          <a:prstGeom prst="rect">
            <a:avLst/>
          </a:prstGeom>
          <a:ln>
            <a:noFill/>
          </a:ln>
          <a:effectLst>
            <a:outerShdw blurRad="190500" algn="tl" rotWithShape="0">
              <a:srgbClr val="000000">
                <a:alpha val="70000"/>
              </a:srgbClr>
            </a:outerShdw>
          </a:effectLst>
        </p:spPr>
      </p:pic>
    </p:spTree>
  </p:cSld>
  <p:clrMapOvr>
    <a:masterClrMapping/>
  </p:clrMapOvr>
  <p:transition spd="med">
    <p:fade thruBlk="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map.jpg"/>
          <p:cNvPicPr>
            <a:picLocks noChangeAspect="1"/>
          </p:cNvPicPr>
          <p:nvPr/>
        </p:nvPicPr>
        <p:blipFill>
          <a:blip r:embed="rId3" cstate="print"/>
          <a:stretch>
            <a:fillRect/>
          </a:stretch>
        </p:blipFill>
        <p:spPr>
          <a:xfrm flipH="1">
            <a:off x="-685800" y="0"/>
            <a:ext cx="10287000" cy="6858000"/>
          </a:xfrm>
          <a:prstGeom prst="rect">
            <a:avLst/>
          </a:prstGeom>
        </p:spPr>
      </p:pic>
      <p:sp>
        <p:nvSpPr>
          <p:cNvPr id="2" name="Title 1"/>
          <p:cNvSpPr>
            <a:spLocks noGrp="1"/>
          </p:cNvSpPr>
          <p:nvPr>
            <p:ph type="title"/>
          </p:nvPr>
        </p:nvSpPr>
        <p:spPr>
          <a:xfrm>
            <a:off x="228600" y="228600"/>
            <a:ext cx="8153400" cy="990600"/>
          </a:xfrm>
        </p:spPr>
        <p:txBody>
          <a:bodyPr>
            <a:normAutofit/>
          </a:bodyPr>
          <a:lstStyle/>
          <a:p>
            <a:r>
              <a:rPr lang="en-US" sz="3900" dirty="0">
                <a:effectLst>
                  <a:outerShdw blurRad="38100" dist="38100" dir="2700000" algn="tl">
                    <a:srgbClr val="000000">
                      <a:alpha val="43137"/>
                    </a:srgbClr>
                  </a:outerShdw>
                </a:effectLst>
              </a:rPr>
              <a:t>Is This Going To Be On The Test?</a:t>
            </a:r>
          </a:p>
        </p:txBody>
      </p:sp>
      <p:sp>
        <p:nvSpPr>
          <p:cNvPr id="3" name="Content Placeholder 2"/>
          <p:cNvSpPr>
            <a:spLocks noGrp="1"/>
          </p:cNvSpPr>
          <p:nvPr>
            <p:ph sz="quarter" idx="1"/>
          </p:nvPr>
        </p:nvSpPr>
        <p:spPr>
          <a:xfrm>
            <a:off x="304800" y="1600200"/>
            <a:ext cx="8153400" cy="4495800"/>
          </a:xfrm>
          <a:solidFill>
            <a:schemeClr val="bg1">
              <a:alpha val="60000"/>
            </a:schemeClr>
          </a:solidFill>
        </p:spPr>
        <p:txBody>
          <a:bodyPr>
            <a:normAutofit/>
          </a:bodyPr>
          <a:lstStyle/>
          <a:p>
            <a:r>
              <a:rPr lang="en-US" sz="3200" b="1" dirty="0">
                <a:effectLst>
                  <a:outerShdw blurRad="38100" dist="38100" dir="2700000" algn="tl">
                    <a:srgbClr val="000000">
                      <a:alpha val="43137"/>
                    </a:srgbClr>
                  </a:outerShdw>
                </a:effectLst>
              </a:rPr>
              <a:t>Assess</a:t>
            </a:r>
          </a:p>
          <a:p>
            <a:pPr lvl="1"/>
            <a:r>
              <a:rPr lang="en-US" sz="2800" b="1" dirty="0">
                <a:effectLst>
                  <a:outerShdw blurRad="38100" dist="38100" dir="2700000" algn="tl">
                    <a:srgbClr val="000000">
                      <a:alpha val="43137"/>
                    </a:srgbClr>
                  </a:outerShdw>
                </a:effectLst>
              </a:rPr>
              <a:t>Where Am I?</a:t>
            </a:r>
          </a:p>
          <a:p>
            <a:pPr lvl="1"/>
            <a:endParaRPr lang="en-US" sz="2800" b="1" dirty="0">
              <a:effectLst>
                <a:outerShdw blurRad="38100" dist="38100" dir="2700000" algn="tl">
                  <a:srgbClr val="000000">
                    <a:alpha val="43137"/>
                  </a:srgbClr>
                </a:outerShdw>
              </a:effectLst>
            </a:endParaRPr>
          </a:p>
          <a:p>
            <a:r>
              <a:rPr lang="en-US" sz="3200" b="1" dirty="0">
                <a:effectLst>
                  <a:outerShdw blurRad="38100" dist="38100" dir="2700000" algn="tl">
                    <a:srgbClr val="000000">
                      <a:alpha val="43137"/>
                    </a:srgbClr>
                  </a:outerShdw>
                </a:effectLst>
              </a:rPr>
              <a:t>Learn</a:t>
            </a:r>
          </a:p>
          <a:p>
            <a:pPr lvl="1"/>
            <a:r>
              <a:rPr lang="en-US" sz="2800" b="1" dirty="0">
                <a:effectLst>
                  <a:outerShdw blurRad="38100" dist="38100" dir="2700000" algn="tl">
                    <a:srgbClr val="000000">
                      <a:alpha val="43137"/>
                    </a:srgbClr>
                  </a:outerShdw>
                </a:effectLst>
              </a:rPr>
              <a:t>Where Do I Want To Go?</a:t>
            </a:r>
          </a:p>
          <a:p>
            <a:pPr lvl="1"/>
            <a:endParaRPr lang="en-US" sz="2800" b="1" dirty="0">
              <a:effectLst>
                <a:outerShdw blurRad="38100" dist="38100" dir="2700000" algn="tl">
                  <a:srgbClr val="000000">
                    <a:alpha val="43137"/>
                  </a:srgbClr>
                </a:outerShdw>
              </a:effectLst>
            </a:endParaRPr>
          </a:p>
          <a:p>
            <a:r>
              <a:rPr lang="en-US" sz="3200" b="1" dirty="0">
                <a:effectLst>
                  <a:outerShdw blurRad="38100" dist="38100" dir="2700000" algn="tl">
                    <a:srgbClr val="000000">
                      <a:alpha val="43137"/>
                    </a:srgbClr>
                  </a:outerShdw>
                </a:effectLst>
              </a:rPr>
              <a:t>Plan</a:t>
            </a:r>
          </a:p>
          <a:p>
            <a:pPr lvl="1"/>
            <a:r>
              <a:rPr lang="en-US" sz="2800" b="1" dirty="0">
                <a:effectLst>
                  <a:outerShdw blurRad="38100" dist="38100" dir="2700000" algn="tl">
                    <a:srgbClr val="000000">
                      <a:alpha val="43137"/>
                    </a:srgbClr>
                  </a:outerShdw>
                </a:effectLst>
              </a:rPr>
              <a:t>How Do I Get There?</a:t>
            </a:r>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childTnLst>
                          </p:cTn>
                        </p:par>
                        <p:par>
                          <p:cTn id="11" fill="hold">
                            <p:stCondLst>
                              <p:cond delay="2000"/>
                            </p:stCondLst>
                            <p:childTnLst>
                              <p:par>
                                <p:cTn id="12" presetID="10" presetClass="entr" presetSubtype="0" fill="hold" nodeType="after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2000"/>
                                        <p:tgtEl>
                                          <p:spTgt spid="3">
                                            <p:txEl>
                                              <p:pRg st="3" end="3"/>
                                            </p:txEl>
                                          </p:spTgt>
                                        </p:tgtEl>
                                      </p:cBhvr>
                                    </p:animEffect>
                                  </p:childTnLst>
                                </p:cTn>
                              </p:par>
                              <p:par>
                                <p:cTn id="15" presetID="10"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par>
                          <p:cTn id="18" fill="hold">
                            <p:stCondLst>
                              <p:cond delay="4000"/>
                            </p:stCondLst>
                            <p:childTnLst>
                              <p:par>
                                <p:cTn id="19" presetID="10" presetClass="entr" presetSubtype="0" fill="hold" nodeType="after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animEffect transition="in" filter="fade">
                                      <p:cBhvr>
                                        <p:cTn id="21" dur="3000"/>
                                        <p:tgtEl>
                                          <p:spTgt spid="3">
                                            <p:txEl>
                                              <p:pRg st="6" end="6"/>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3">
                                            <p:txEl>
                                              <p:pRg st="7" end="7"/>
                                            </p:txEl>
                                          </p:spTgt>
                                        </p:tgtEl>
                                        <p:attrNameLst>
                                          <p:attrName>style.visibility</p:attrName>
                                        </p:attrNameLst>
                                      </p:cBhvr>
                                      <p:to>
                                        <p:strVal val="visible"/>
                                      </p:to>
                                    </p:set>
                                    <p:animEffect transition="in" filter="fade">
                                      <p:cBhvr>
                                        <p:cTn id="24"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1371600" y="2743200"/>
            <a:ext cx="7123113" cy="2209800"/>
          </a:xfrm>
        </p:spPr>
        <p:txBody>
          <a:bodyPr/>
          <a:lstStyle/>
          <a:p>
            <a:r>
              <a:rPr lang="en-US" dirty="0">
                <a:hlinkClick r:id="rId3"/>
              </a:rPr>
              <a:t>Where Am I?</a:t>
            </a:r>
            <a:endParaRPr lang="en-US" dirty="0"/>
          </a:p>
          <a:p>
            <a:r>
              <a:rPr lang="en-US" dirty="0"/>
              <a:t>	- Am I prepared for my courses?</a:t>
            </a:r>
          </a:p>
          <a:p>
            <a:r>
              <a:rPr lang="en-US" dirty="0"/>
              <a:t>	- Am I preparing well for my tests?</a:t>
            </a:r>
          </a:p>
          <a:p>
            <a:r>
              <a:rPr lang="en-US" dirty="0"/>
              <a:t>	- Do I use good test taking strategies?</a:t>
            </a:r>
          </a:p>
          <a:p>
            <a:endParaRPr lang="en-US" dirty="0"/>
          </a:p>
        </p:txBody>
      </p:sp>
      <p:sp>
        <p:nvSpPr>
          <p:cNvPr id="3" name="Title 2"/>
          <p:cNvSpPr>
            <a:spLocks noGrp="1"/>
          </p:cNvSpPr>
          <p:nvPr>
            <p:ph type="title"/>
          </p:nvPr>
        </p:nvSpPr>
        <p:spPr/>
        <p:txBody>
          <a:bodyPr/>
          <a:lstStyle/>
          <a:p>
            <a:r>
              <a:rPr lang="en-US" dirty="0"/>
              <a:t>Assess</a:t>
            </a:r>
          </a:p>
        </p:txBody>
      </p:sp>
      <p:pic>
        <p:nvPicPr>
          <p:cNvPr id="4" name="Picture 3" descr="186&amp;116 gorilla.eps"/>
          <p:cNvPicPr>
            <a:picLocks noChangeAspect="1"/>
          </p:cNvPicPr>
          <p:nvPr/>
        </p:nvPicPr>
        <p:blipFill>
          <a:blip r:embed="rId4" cstate="print"/>
          <a:stretch>
            <a:fillRect/>
          </a:stretch>
        </p:blipFill>
        <p:spPr>
          <a:xfrm>
            <a:off x="0" y="1600200"/>
            <a:ext cx="822406" cy="990600"/>
          </a:xfrm>
          <a:prstGeom prst="rect">
            <a:avLst/>
          </a:prstGeom>
        </p:spPr>
      </p:pic>
      <p:sp>
        <p:nvSpPr>
          <p:cNvPr id="5" name="Text Placeholder 1"/>
          <p:cNvSpPr txBox="1">
            <a:spLocks/>
          </p:cNvSpPr>
          <p:nvPr/>
        </p:nvSpPr>
        <p:spPr>
          <a:xfrm>
            <a:off x="1524000" y="5257800"/>
            <a:ext cx="7123113" cy="1371600"/>
          </a:xfrm>
          <a:prstGeom prst="rect">
            <a:avLst/>
          </a:prstGeom>
        </p:spPr>
        <p:txBody>
          <a:bodyPr vert="horz" anchor="t">
            <a:noAutofit/>
          </a:bodyPr>
          <a:lstStyle/>
          <a:p>
            <a:pPr marL="0" marR="0" lvl="0" indent="0" algn="r" defTabSz="914400" rtl="0" eaLnBrk="1" fontAlgn="auto" latinLnBrk="0" hangingPunct="1">
              <a:lnSpc>
                <a:spcPct val="100000"/>
              </a:lnSpc>
              <a:spcBef>
                <a:spcPts val="700"/>
              </a:spcBef>
              <a:spcAft>
                <a:spcPts val="0"/>
              </a:spcAft>
              <a:buClr>
                <a:schemeClr val="accent2"/>
              </a:buClr>
              <a:buSzPct val="60000"/>
              <a:buFont typeface="Wingdings"/>
              <a:buNone/>
              <a:tabLst/>
              <a:defRPr/>
            </a:pPr>
            <a:r>
              <a:rPr kumimoji="0" lang="en-US" sz="2800" b="0" i="1" u="none" strike="noStrike" kern="1200" cap="none" spc="0" normalizeH="0" baseline="0" noProof="0" dirty="0">
                <a:ln>
                  <a:noFill/>
                </a:ln>
                <a:solidFill>
                  <a:schemeClr val="tx2"/>
                </a:solidFill>
                <a:effectLst/>
                <a:uLnTx/>
                <a:uFillTx/>
                <a:latin typeface="Calibri" pitchFamily="34" charset="0"/>
                <a:cs typeface="Calibri" pitchFamily="34" charset="0"/>
              </a:rPr>
              <a:t>“Always</a:t>
            </a:r>
            <a:r>
              <a:rPr kumimoji="0" lang="en-US" sz="2800" b="0" i="1" u="none" strike="noStrike" kern="1200" cap="none" spc="0" normalizeH="0" noProof="0" dirty="0">
                <a:ln>
                  <a:noFill/>
                </a:ln>
                <a:solidFill>
                  <a:schemeClr val="tx2"/>
                </a:solidFill>
                <a:effectLst/>
                <a:uLnTx/>
                <a:uFillTx/>
                <a:latin typeface="Calibri" pitchFamily="34" charset="0"/>
                <a:cs typeface="Calibri" pitchFamily="34" charset="0"/>
              </a:rPr>
              <a:t> have a plan and believe in it. </a:t>
            </a:r>
            <a:br>
              <a:rPr kumimoji="0" lang="en-US" sz="2800" b="0" i="1" u="none" strike="noStrike" kern="1200" cap="none" spc="0" normalizeH="0" noProof="0" dirty="0">
                <a:ln>
                  <a:noFill/>
                </a:ln>
                <a:solidFill>
                  <a:schemeClr val="tx2"/>
                </a:solidFill>
                <a:effectLst/>
                <a:uLnTx/>
                <a:uFillTx/>
                <a:latin typeface="Calibri" pitchFamily="34" charset="0"/>
                <a:cs typeface="Calibri" pitchFamily="34" charset="0"/>
              </a:rPr>
            </a:br>
            <a:r>
              <a:rPr kumimoji="0" lang="en-US" sz="2800" b="0" i="1" u="none" strike="noStrike" kern="1200" cap="none" spc="0" normalizeH="0" noProof="0" dirty="0">
                <a:ln>
                  <a:noFill/>
                </a:ln>
                <a:solidFill>
                  <a:schemeClr val="tx2"/>
                </a:solidFill>
                <a:effectLst/>
                <a:uLnTx/>
                <a:uFillTx/>
                <a:latin typeface="Calibri" pitchFamily="34" charset="0"/>
                <a:cs typeface="Calibri" pitchFamily="34" charset="0"/>
              </a:rPr>
              <a:t>Nothing good happens by accident.”</a:t>
            </a:r>
          </a:p>
          <a:p>
            <a:pPr marL="0" marR="0" lvl="0" indent="0" algn="r" defTabSz="914400" rtl="0" eaLnBrk="1" fontAlgn="auto" latinLnBrk="0" hangingPunct="1">
              <a:lnSpc>
                <a:spcPct val="100000"/>
              </a:lnSpc>
              <a:spcBef>
                <a:spcPts val="700"/>
              </a:spcBef>
              <a:spcAft>
                <a:spcPts val="0"/>
              </a:spcAft>
              <a:buClr>
                <a:schemeClr val="accent2"/>
              </a:buClr>
              <a:buSzPct val="60000"/>
              <a:buFont typeface="Wingdings"/>
              <a:buNone/>
              <a:tabLst/>
              <a:defRPr/>
            </a:pPr>
            <a:r>
              <a:rPr lang="en-US" sz="2800" i="1" baseline="0" dirty="0">
                <a:solidFill>
                  <a:schemeClr val="tx2"/>
                </a:solidFill>
                <a:latin typeface="Calibri" pitchFamily="34" charset="0"/>
                <a:cs typeface="Calibri" pitchFamily="34" charset="0"/>
              </a:rPr>
              <a:t>-</a:t>
            </a:r>
            <a:r>
              <a:rPr lang="en-US" sz="2400" i="1" baseline="0" dirty="0">
                <a:solidFill>
                  <a:schemeClr val="tx2"/>
                </a:solidFill>
                <a:latin typeface="Calibri" pitchFamily="34" charset="0"/>
                <a:cs typeface="Calibri" pitchFamily="34" charset="0"/>
              </a:rPr>
              <a:t>Chuck</a:t>
            </a:r>
            <a:r>
              <a:rPr lang="en-US" sz="2400" i="1" dirty="0">
                <a:solidFill>
                  <a:schemeClr val="tx2"/>
                </a:solidFill>
                <a:latin typeface="Calibri" pitchFamily="34" charset="0"/>
                <a:cs typeface="Calibri" pitchFamily="34" charset="0"/>
              </a:rPr>
              <a:t> Knox, NFL Coach</a:t>
            </a:r>
            <a:endParaRPr kumimoji="0" lang="en-US" sz="2800" b="0" i="1" u="none" strike="noStrike" kern="1200" cap="none" spc="0" normalizeH="0" baseline="0" noProof="0" dirty="0">
              <a:ln>
                <a:noFill/>
              </a:ln>
              <a:solidFill>
                <a:schemeClr val="tx2"/>
              </a:solidFill>
              <a:effectLst/>
              <a:uLnTx/>
              <a:uFillTx/>
              <a:latin typeface="Calibri" pitchFamily="34" charset="0"/>
              <a:cs typeface="Calibri" pitchFamily="34" charset="0"/>
            </a:endParaRPr>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2000"/>
                                        <p:tgtEl>
                                          <p:spTgt spid="5">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fade">
                                      <p:cBhvr>
                                        <p:cTn id="10" dur="2000"/>
                                        <p:tgtEl>
                                          <p:spTgt spid="5">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2">
                                            <p:txEl>
                                              <p:pRg st="0" end="0"/>
                                            </p:txEl>
                                          </p:spTgt>
                                        </p:tgtEl>
                                        <p:attrNameLst>
                                          <p:attrName>style.visibility</p:attrName>
                                        </p:attrNameLst>
                                      </p:cBhvr>
                                      <p:to>
                                        <p:strVal val="visible"/>
                                      </p:to>
                                    </p:set>
                                    <p:animEffect transition="in" filter="fade">
                                      <p:cBhvr>
                                        <p:cTn id="15" dur="2000"/>
                                        <p:tgtEl>
                                          <p:spTgt spid="2">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2">
                                            <p:txEl>
                                              <p:pRg st="1" end="1"/>
                                            </p:txEl>
                                          </p:spTgt>
                                        </p:tgtEl>
                                        <p:attrNameLst>
                                          <p:attrName>style.visibility</p:attrName>
                                        </p:attrNameLst>
                                      </p:cBhvr>
                                      <p:to>
                                        <p:strVal val="visible"/>
                                      </p:to>
                                    </p:set>
                                    <p:animEffect transition="in" filter="fade">
                                      <p:cBhvr>
                                        <p:cTn id="20" dur="2000"/>
                                        <p:tgtEl>
                                          <p:spTgt spid="2">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2">
                                            <p:txEl>
                                              <p:pRg st="2" end="2"/>
                                            </p:txEl>
                                          </p:spTgt>
                                        </p:tgtEl>
                                        <p:attrNameLst>
                                          <p:attrName>style.visibility</p:attrName>
                                        </p:attrNameLst>
                                      </p:cBhvr>
                                      <p:to>
                                        <p:strVal val="visible"/>
                                      </p:to>
                                    </p:set>
                                    <p:animEffect transition="in" filter="fade">
                                      <p:cBhvr>
                                        <p:cTn id="25" dur="2000"/>
                                        <p:tgtEl>
                                          <p:spTgt spid="2">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2">
                                            <p:txEl>
                                              <p:pRg st="3" end="3"/>
                                            </p:txEl>
                                          </p:spTgt>
                                        </p:tgtEl>
                                        <p:attrNameLst>
                                          <p:attrName>style.visibility</p:attrName>
                                        </p:attrNameLst>
                                      </p:cBhvr>
                                      <p:to>
                                        <p:strVal val="visible"/>
                                      </p:to>
                                    </p:set>
                                    <p:animEffect transition="in" filter="fade">
                                      <p:cBhvr>
                                        <p:cTn id="30" dur="20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5"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endParaRPr lang="en-US" dirty="0"/>
          </a:p>
        </p:txBody>
      </p:sp>
      <p:sp>
        <p:nvSpPr>
          <p:cNvPr id="3" name="Title 2"/>
          <p:cNvSpPr>
            <a:spLocks noGrp="1"/>
          </p:cNvSpPr>
          <p:nvPr>
            <p:ph type="title"/>
          </p:nvPr>
        </p:nvSpPr>
        <p:spPr/>
        <p:txBody>
          <a:bodyPr/>
          <a:lstStyle/>
          <a:p>
            <a:endParaRPr lang="en-US"/>
          </a:p>
        </p:txBody>
      </p:sp>
      <p:pic>
        <p:nvPicPr>
          <p:cNvPr id="4" name="Picture 3"/>
          <p:cNvPicPr>
            <a:picLocks noChangeAspect="1"/>
          </p:cNvPicPr>
          <p:nvPr/>
        </p:nvPicPr>
        <p:blipFill>
          <a:blip r:embed="rId3"/>
          <a:stretch>
            <a:fillRect/>
          </a:stretch>
        </p:blipFill>
        <p:spPr>
          <a:xfrm>
            <a:off x="27398" y="304800"/>
            <a:ext cx="9083794" cy="6324600"/>
          </a:xfrm>
          <a:prstGeom prst="rect">
            <a:avLst/>
          </a:prstGeom>
        </p:spPr>
      </p:pic>
    </p:spTree>
    <p:extLst>
      <p:ext uri="{BB962C8B-B14F-4D97-AF65-F5344CB8AC3E}">
        <p14:creationId xmlns:p14="http://schemas.microsoft.com/office/powerpoint/2010/main" val="299089243"/>
      </p:ext>
    </p:extLst>
  </p:cSld>
  <p:clrMapOvr>
    <a:masterClrMapping/>
  </p:clrMapOvr>
  <p:transition spd="med">
    <p:fade thruBlk="1"/>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Assess: </a:t>
            </a:r>
            <a:r>
              <a:rPr lang="en-US" sz="3100" dirty="0"/>
              <a:t>Am I prepared for my courses?</a:t>
            </a:r>
            <a:endParaRPr lang="en-US" sz="3800" dirty="0"/>
          </a:p>
        </p:txBody>
      </p:sp>
      <p:sp>
        <p:nvSpPr>
          <p:cNvPr id="3" name="Content Placeholder 2"/>
          <p:cNvSpPr>
            <a:spLocks noGrp="1"/>
          </p:cNvSpPr>
          <p:nvPr>
            <p:ph sz="quarter" idx="1"/>
          </p:nvPr>
        </p:nvSpPr>
        <p:spPr/>
        <p:txBody>
          <a:bodyPr>
            <a:normAutofit fontScale="47500" lnSpcReduction="20000"/>
          </a:bodyPr>
          <a:lstStyle/>
          <a:p>
            <a:pPr marL="0" indent="0">
              <a:buNone/>
            </a:pPr>
            <a:endParaRPr lang="en-US" sz="3200" dirty="0">
              <a:effectLst>
                <a:outerShdw blurRad="38100" dist="38100" dir="2700000" algn="tl">
                  <a:srgbClr val="000000">
                    <a:alpha val="43137"/>
                  </a:srgbClr>
                </a:outerShdw>
              </a:effectLst>
            </a:endParaRPr>
          </a:p>
          <a:p>
            <a:pPr lvl="1"/>
            <a:r>
              <a:rPr lang="en-US" sz="4500" dirty="0"/>
              <a:t>I choose to do my work at times when I am most alert.</a:t>
            </a:r>
          </a:p>
          <a:p>
            <a:pPr lvl="1"/>
            <a:r>
              <a:rPr lang="en-US" sz="4500" dirty="0"/>
              <a:t> I make sure that my environment is conducive to studying by being comfortable and removing distractions.</a:t>
            </a:r>
          </a:p>
          <a:p>
            <a:pPr lvl="1"/>
            <a:r>
              <a:rPr lang="en-US" sz="4500" dirty="0"/>
              <a:t> I preview material before class and review material after class.</a:t>
            </a:r>
          </a:p>
          <a:p>
            <a:pPr lvl="1"/>
            <a:r>
              <a:rPr lang="en-US" sz="4500" dirty="0"/>
              <a:t> I attend and participate in class.</a:t>
            </a:r>
          </a:p>
          <a:p>
            <a:pPr>
              <a:buNone/>
            </a:pPr>
            <a:endParaRPr lang="en-US" sz="2500" dirty="0"/>
          </a:p>
          <a:p>
            <a:pPr>
              <a:buNone/>
            </a:pPr>
            <a:endParaRPr lang="en-US" sz="2800" dirty="0"/>
          </a:p>
        </p:txBody>
      </p:sp>
      <p:sp>
        <p:nvSpPr>
          <p:cNvPr id="4" name="Content Placeholder 3">
            <a:extLst>
              <a:ext uri="{FF2B5EF4-FFF2-40B4-BE49-F238E27FC236}">
                <a16:creationId xmlns:a16="http://schemas.microsoft.com/office/drawing/2014/main" id="{68C0DBEF-088B-4E2C-B678-86E9E0242C51}"/>
              </a:ext>
            </a:extLst>
          </p:cNvPr>
          <p:cNvSpPr>
            <a:spLocks noGrp="1"/>
          </p:cNvSpPr>
          <p:nvPr>
            <p:ph sz="quarter" idx="2"/>
          </p:nvPr>
        </p:nvSpPr>
        <p:spPr>
          <a:xfrm>
            <a:off x="4876800" y="1828800"/>
            <a:ext cx="3886200" cy="3896833"/>
          </a:xfrm>
        </p:spPr>
        <p:txBody>
          <a:bodyPr>
            <a:normAutofit fontScale="47500" lnSpcReduction="20000"/>
          </a:bodyPr>
          <a:lstStyle/>
          <a:p>
            <a:pPr lvl="1"/>
            <a:r>
              <a:rPr lang="en-US" sz="4500" dirty="0"/>
              <a:t> I get enough rest, exercise and eat healthy foods.</a:t>
            </a:r>
          </a:p>
          <a:p>
            <a:pPr lvl="1"/>
            <a:r>
              <a:rPr lang="en-US" sz="4500" dirty="0"/>
              <a:t> I am able to balance my work, class, study, and leisure time.</a:t>
            </a:r>
          </a:p>
          <a:p>
            <a:pPr lvl="1"/>
            <a:r>
              <a:rPr lang="en-US" sz="4500" dirty="0"/>
              <a:t> I am aware of how I spend my time.</a:t>
            </a:r>
          </a:p>
          <a:p>
            <a:pPr lvl="1"/>
            <a:r>
              <a:rPr lang="en-US" sz="4500" dirty="0"/>
              <a:t> I am able to recognize my tendencies to procrastinate and use strategies to overcome these</a:t>
            </a:r>
          </a:p>
          <a:p>
            <a:endParaRPr lang="en-US" dirty="0"/>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10CBA-83B3-433C-B676-ACAE294B893F}"/>
              </a:ext>
            </a:extLst>
          </p:cNvPr>
          <p:cNvSpPr>
            <a:spLocks noGrp="1"/>
          </p:cNvSpPr>
          <p:nvPr>
            <p:ph type="title"/>
          </p:nvPr>
        </p:nvSpPr>
        <p:spPr/>
        <p:txBody>
          <a:bodyPr/>
          <a:lstStyle/>
          <a:p>
            <a:r>
              <a:rPr lang="en-US" dirty="0"/>
              <a:t>Best Practices</a:t>
            </a:r>
          </a:p>
        </p:txBody>
      </p:sp>
      <p:sp>
        <p:nvSpPr>
          <p:cNvPr id="3" name="Content Placeholder 2">
            <a:extLst>
              <a:ext uri="{FF2B5EF4-FFF2-40B4-BE49-F238E27FC236}">
                <a16:creationId xmlns:a16="http://schemas.microsoft.com/office/drawing/2014/main" id="{5AE4289B-EE48-45FB-81AF-4DEE21ABD624}"/>
              </a:ext>
            </a:extLst>
          </p:cNvPr>
          <p:cNvSpPr>
            <a:spLocks noGrp="1"/>
          </p:cNvSpPr>
          <p:nvPr>
            <p:ph sz="quarter" idx="1"/>
          </p:nvPr>
        </p:nvSpPr>
        <p:spPr/>
        <p:txBody>
          <a:bodyPr>
            <a:normAutofit fontScale="85000" lnSpcReduction="20000"/>
          </a:bodyPr>
          <a:lstStyle/>
          <a:p>
            <a:pPr lvl="1"/>
            <a:r>
              <a:rPr lang="en-US" sz="2900" dirty="0"/>
              <a:t>Arrive : Go to class regularly</a:t>
            </a:r>
          </a:p>
          <a:p>
            <a:pPr lvl="1"/>
            <a:r>
              <a:rPr lang="en-US" sz="2900" dirty="0"/>
              <a:t>Arrive on time: early is on time, on time is late</a:t>
            </a:r>
          </a:p>
          <a:p>
            <a:pPr lvl="1"/>
            <a:r>
              <a:rPr lang="en-US" sz="2900" dirty="0"/>
              <a:t>Sit near front of room to minimize distractions: Who you sit near/Where you sit</a:t>
            </a:r>
          </a:p>
        </p:txBody>
      </p:sp>
      <p:sp>
        <p:nvSpPr>
          <p:cNvPr id="4" name="Content Placeholder 3">
            <a:extLst>
              <a:ext uri="{FF2B5EF4-FFF2-40B4-BE49-F238E27FC236}">
                <a16:creationId xmlns:a16="http://schemas.microsoft.com/office/drawing/2014/main" id="{5F6A38A9-8228-420D-8382-F74DE5DB4D29}"/>
              </a:ext>
            </a:extLst>
          </p:cNvPr>
          <p:cNvSpPr>
            <a:spLocks noGrp="1"/>
          </p:cNvSpPr>
          <p:nvPr>
            <p:ph sz="quarter" idx="2"/>
          </p:nvPr>
        </p:nvSpPr>
        <p:spPr/>
        <p:txBody>
          <a:bodyPr>
            <a:normAutofit fontScale="85000" lnSpcReduction="20000"/>
          </a:bodyPr>
          <a:lstStyle/>
          <a:p>
            <a:pPr lvl="1"/>
            <a:r>
              <a:rPr lang="en-US" sz="2900" dirty="0"/>
              <a:t>Syllabus: instructor, course &amp; assignment info; best way to contact instructor; office hours</a:t>
            </a:r>
          </a:p>
          <a:p>
            <a:pPr lvl="1"/>
            <a:r>
              <a:rPr lang="en-US" sz="2900" dirty="0"/>
              <a:t>Take notes &amp; review them before/after class</a:t>
            </a:r>
          </a:p>
          <a:p>
            <a:pPr lvl="1"/>
            <a:r>
              <a:rPr lang="en-US" sz="2900" dirty="0"/>
              <a:t>Read textbook assignments (often listed in syllabus)</a:t>
            </a:r>
          </a:p>
          <a:p>
            <a:pPr lvl="1"/>
            <a:r>
              <a:rPr lang="en-US" sz="2900" dirty="0"/>
              <a:t>Examine returned homework &amp; tests</a:t>
            </a:r>
          </a:p>
          <a:p>
            <a:endParaRPr lang="en-US" dirty="0"/>
          </a:p>
        </p:txBody>
      </p:sp>
    </p:spTree>
    <p:extLst>
      <p:ext uri="{BB962C8B-B14F-4D97-AF65-F5344CB8AC3E}">
        <p14:creationId xmlns:p14="http://schemas.microsoft.com/office/powerpoint/2010/main" val="3162862809"/>
      </p:ext>
    </p:extLst>
  </p:cSld>
  <p:clrMapOvr>
    <a:masterClrMapping/>
  </p:clrMapOvr>
  <p:transition spd="med">
    <p:fade thruBlk="1"/>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Exam-Taking.jpg"/>
          <p:cNvPicPr>
            <a:picLocks noChangeAspect="1"/>
          </p:cNvPicPr>
          <p:nvPr/>
        </p:nvPicPr>
        <p:blipFill>
          <a:blip r:embed="rId3" cstate="print">
            <a:lum bright="70000" contrast="-70000"/>
          </a:blip>
          <a:stretch>
            <a:fillRect/>
          </a:stretch>
        </p:blipFill>
        <p:spPr>
          <a:xfrm>
            <a:off x="0" y="1066800"/>
            <a:ext cx="9144000" cy="6004560"/>
          </a:xfrm>
          <a:prstGeom prst="rect">
            <a:avLst/>
          </a:prstGeom>
        </p:spPr>
      </p:pic>
      <p:sp>
        <p:nvSpPr>
          <p:cNvPr id="2" name="Title 1"/>
          <p:cNvSpPr>
            <a:spLocks noGrp="1"/>
          </p:cNvSpPr>
          <p:nvPr>
            <p:ph type="title"/>
          </p:nvPr>
        </p:nvSpPr>
        <p:spPr>
          <a:xfrm>
            <a:off x="533400" y="228600"/>
            <a:ext cx="8458200" cy="990600"/>
          </a:xfrm>
        </p:spPr>
        <p:txBody>
          <a:bodyPr>
            <a:normAutofit fontScale="90000"/>
          </a:bodyPr>
          <a:lstStyle/>
          <a:p>
            <a:r>
              <a:rPr lang="en-US" dirty="0"/>
              <a:t>Assess:</a:t>
            </a:r>
            <a:r>
              <a:rPr lang="en-US" sz="4000" dirty="0"/>
              <a:t> </a:t>
            </a:r>
            <a:r>
              <a:rPr lang="en-US" sz="3100" dirty="0"/>
              <a:t>Am I preparing well for my tests?</a:t>
            </a:r>
            <a:endParaRPr lang="en-US" dirty="0"/>
          </a:p>
        </p:txBody>
      </p:sp>
      <p:sp>
        <p:nvSpPr>
          <p:cNvPr id="3" name="Content Placeholder 2"/>
          <p:cNvSpPr>
            <a:spLocks noGrp="1"/>
          </p:cNvSpPr>
          <p:nvPr>
            <p:ph sz="quarter" idx="1"/>
          </p:nvPr>
        </p:nvSpPr>
        <p:spPr>
          <a:xfrm>
            <a:off x="457200" y="3810000"/>
            <a:ext cx="8153400" cy="3124200"/>
          </a:xfrm>
        </p:spPr>
        <p:txBody>
          <a:bodyPr/>
          <a:lstStyle/>
          <a:p>
            <a:r>
              <a:rPr lang="en-US" sz="3200" dirty="0"/>
              <a:t>Study Cycle</a:t>
            </a:r>
          </a:p>
          <a:p>
            <a:endParaRPr lang="en-US" sz="2000" dirty="0"/>
          </a:p>
          <a:p>
            <a:r>
              <a:rPr lang="en-US" sz="3200" dirty="0"/>
              <a:t>Intense Study Sessions</a:t>
            </a:r>
          </a:p>
          <a:p>
            <a:endParaRPr lang="en-US" sz="2000" dirty="0"/>
          </a:p>
          <a:p>
            <a:r>
              <a:rPr lang="en-US" sz="3200" dirty="0"/>
              <a:t>General Tips</a:t>
            </a:r>
          </a:p>
          <a:p>
            <a:endParaRPr lang="en-US" sz="2800" dirty="0"/>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1" nodeType="clickEffect">
                                  <p:stCondLst>
                                    <p:cond delay="0"/>
                                  </p:stCondLst>
                                  <p:childTnLst>
                                    <p:animEffect transition="out" filter="fade">
                                      <p:cBhvr>
                                        <p:cTn id="11" dur="2000"/>
                                        <p:tgtEl>
                                          <p:spTgt spid="2"/>
                                        </p:tgtEl>
                                      </p:cBhvr>
                                    </p:animEffect>
                                    <p:set>
                                      <p:cBhvr>
                                        <p:cTn id="12" dur="1" fill="hold">
                                          <p:stCondLst>
                                            <p:cond delay="1999"/>
                                          </p:stCondLst>
                                        </p:cTn>
                                        <p:tgtEl>
                                          <p:spTgt spid="2"/>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20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PittStLogo.jpg"/>
          <p:cNvPicPr>
            <a:picLocks noChangeAspect="1"/>
          </p:cNvPicPr>
          <p:nvPr/>
        </p:nvPicPr>
        <p:blipFill>
          <a:blip r:embed="rId3" cstate="print"/>
          <a:stretch>
            <a:fillRect/>
          </a:stretch>
        </p:blipFill>
        <p:spPr>
          <a:xfrm>
            <a:off x="8077200" y="304800"/>
            <a:ext cx="819150" cy="1103232"/>
          </a:xfrm>
          <a:prstGeom prst="rect">
            <a:avLst/>
          </a:prstGeom>
          <a:ln>
            <a:noFill/>
          </a:ln>
          <a:effectLst>
            <a:outerShdw blurRad="190500" algn="tl" rotWithShape="0">
              <a:srgbClr val="000000">
                <a:alpha val="70000"/>
              </a:srgbClr>
            </a:outerShdw>
          </a:effectLst>
        </p:spPr>
      </p:pic>
      <p:graphicFrame>
        <p:nvGraphicFramePr>
          <p:cNvPr id="3" name="Diagram 2"/>
          <p:cNvGraphicFramePr/>
          <p:nvPr/>
        </p:nvGraphicFramePr>
        <p:xfrm>
          <a:off x="228600" y="381000"/>
          <a:ext cx="8534400" cy="62738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5" name="Title 1"/>
          <p:cNvSpPr txBox="1">
            <a:spLocks/>
          </p:cNvSpPr>
          <p:nvPr/>
        </p:nvSpPr>
        <p:spPr>
          <a:xfrm>
            <a:off x="3657600" y="2971800"/>
            <a:ext cx="2133600" cy="1447800"/>
          </a:xfrm>
          <a:prstGeom prst="rect">
            <a:avLst/>
          </a:prstGeom>
        </p:spPr>
        <p:txBody>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z="4300" dirty="0">
                <a:solidFill>
                  <a:srgbClr val="C00000"/>
                </a:solidFill>
                <a:effectLst>
                  <a:outerShdw blurRad="38100" dist="38100" dir="2700000" algn="tl">
                    <a:srgbClr val="000000">
                      <a:alpha val="43137"/>
                    </a:srgbClr>
                  </a:outerShdw>
                </a:effectLst>
                <a:latin typeface="+mj-lt"/>
                <a:ea typeface="+mj-ea"/>
                <a:cs typeface="+mj-cs"/>
              </a:rPr>
              <a:t>Study Cycle</a:t>
            </a:r>
            <a:endParaRPr kumimoji="0" lang="en-US" sz="4300" b="0" i="0" u="none" strike="noStrike" kern="1200" cap="none" spc="0" normalizeH="0" baseline="0" noProof="0" dirty="0">
              <a:ln>
                <a:noFill/>
              </a:ln>
              <a:solidFill>
                <a:srgbClr val="C00000"/>
              </a:solidFill>
              <a:effectLst>
                <a:outerShdw blurRad="38100" dist="38100" dir="2700000" algn="tl">
                  <a:srgbClr val="000000">
                    <a:alpha val="43137"/>
                  </a:srgbClr>
                </a:outerShdw>
              </a:effectLst>
              <a:uLnTx/>
              <a:uFillTx/>
              <a:latin typeface="+mj-lt"/>
              <a:ea typeface="+mj-ea"/>
              <a:cs typeface="+mj-cs"/>
            </a:endParaRPr>
          </a:p>
        </p:txBody>
      </p:sp>
    </p:spTree>
  </p:cSld>
  <p:clrMapOvr>
    <a:masterClrMapping/>
  </p:clrMapOvr>
  <p:transition spd="med">
    <p:fade thruBlk="1"/>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descr="PittStLogo.jpg"/>
          <p:cNvPicPr>
            <a:picLocks noChangeAspect="1"/>
          </p:cNvPicPr>
          <p:nvPr/>
        </p:nvPicPr>
        <p:blipFill>
          <a:blip r:embed="rId3" cstate="print"/>
          <a:stretch>
            <a:fillRect/>
          </a:stretch>
        </p:blipFill>
        <p:spPr>
          <a:xfrm>
            <a:off x="8077200" y="304800"/>
            <a:ext cx="819150" cy="1103232"/>
          </a:xfrm>
          <a:prstGeom prst="rect">
            <a:avLst/>
          </a:prstGeom>
          <a:ln>
            <a:noFill/>
          </a:ln>
          <a:effectLst>
            <a:outerShdw blurRad="190500" algn="tl" rotWithShape="0">
              <a:srgbClr val="000000">
                <a:alpha val="70000"/>
              </a:srgbClr>
            </a:outerShdw>
          </a:effectLst>
        </p:spPr>
      </p:pic>
      <p:sp>
        <p:nvSpPr>
          <p:cNvPr id="16" name="Title 1"/>
          <p:cNvSpPr>
            <a:spLocks noGrp="1"/>
          </p:cNvSpPr>
          <p:nvPr>
            <p:ph type="title"/>
          </p:nvPr>
        </p:nvSpPr>
        <p:spPr>
          <a:xfrm>
            <a:off x="612648" y="228600"/>
            <a:ext cx="8153400" cy="990600"/>
          </a:xfrm>
        </p:spPr>
        <p:txBody>
          <a:bodyPr/>
          <a:lstStyle/>
          <a:p>
            <a:r>
              <a:rPr lang="en-US" dirty="0"/>
              <a:t>A Note on Review…</a:t>
            </a:r>
          </a:p>
        </p:txBody>
      </p:sp>
      <p:sp>
        <p:nvSpPr>
          <p:cNvPr id="18" name="AutoShape 12"/>
          <p:cNvSpPr>
            <a:spLocks noChangeShapeType="1"/>
          </p:cNvSpPr>
          <p:nvPr/>
        </p:nvSpPr>
        <p:spPr bwMode="auto">
          <a:xfrm flipV="1">
            <a:off x="2130425" y="2179637"/>
            <a:ext cx="0" cy="3200400"/>
          </a:xfrm>
          <a:prstGeom prst="straightConnector1">
            <a:avLst/>
          </a:prstGeom>
          <a:noFill/>
          <a:ln w="19050">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9" name="AutoShape 11"/>
          <p:cNvSpPr>
            <a:spLocks noChangeShapeType="1"/>
          </p:cNvSpPr>
          <p:nvPr/>
        </p:nvSpPr>
        <p:spPr bwMode="auto">
          <a:xfrm>
            <a:off x="2130425" y="5380037"/>
            <a:ext cx="5029200" cy="0"/>
          </a:xfrm>
          <a:prstGeom prst="straightConnector1">
            <a:avLst/>
          </a:prstGeom>
          <a:noFill/>
          <a:ln w="19050">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0" name="Text Box 10"/>
          <p:cNvSpPr txBox="1">
            <a:spLocks noChangeArrowheads="1"/>
          </p:cNvSpPr>
          <p:nvPr/>
        </p:nvSpPr>
        <p:spPr bwMode="auto">
          <a:xfrm rot="16200000">
            <a:off x="1370012" y="3582988"/>
            <a:ext cx="877888" cy="417512"/>
          </a:xfrm>
          <a:prstGeom prst="rect">
            <a:avLst/>
          </a:prstGeom>
          <a:noFill/>
          <a:ln w="38100">
            <a:noFill/>
            <a:miter lim="800000"/>
            <a:headEnd/>
            <a:tailEnd/>
          </a:ln>
          <a:effectLst>
            <a:outerShdw dist="28398" dir="3806097" algn="ctr" rotWithShape="0">
              <a:srgbClr val="4E6128">
                <a:alpha val="50000"/>
              </a:srgbClr>
            </a:outerShdw>
          </a:effectLst>
        </p:spPr>
        <p:txBody>
          <a:bodyPr vert="horz" wrap="square" lIns="91440" tIns="45720" rIns="91440" bIns="45720" numCol="1" anchor="t" anchorCtr="0" compatLnSpc="1">
            <a:prstTxWarp prst="textNoShape">
              <a:avLst/>
            </a:prstTxWarp>
          </a:bodyPr>
          <a:lstStyle/>
          <a:p>
            <a:pPr algn="ctr" fontAlgn="base">
              <a:spcBef>
                <a:spcPct val="0"/>
              </a:spcBef>
              <a:spcAft>
                <a:spcPct val="0"/>
              </a:spcAft>
            </a:pPr>
            <a:r>
              <a:rPr lang="en-US" dirty="0">
                <a:solidFill>
                  <a:prstClr val="black"/>
                </a:solidFill>
                <a:latin typeface="Calibri" pitchFamily="34" charset="0"/>
                <a:ea typeface="Calibri" pitchFamily="34" charset="0"/>
                <a:cs typeface="Times New Roman" pitchFamily="18" charset="0"/>
              </a:rPr>
              <a:t>Recall</a:t>
            </a:r>
            <a:endParaRPr lang="en-US" dirty="0">
              <a:solidFill>
                <a:prstClr val="black"/>
              </a:solidFill>
              <a:latin typeface="Arial" pitchFamily="34" charset="0"/>
              <a:cs typeface="Arial" pitchFamily="34" charset="0"/>
            </a:endParaRPr>
          </a:p>
        </p:txBody>
      </p:sp>
      <p:sp>
        <p:nvSpPr>
          <p:cNvPr id="21" name="Text Box 9"/>
          <p:cNvSpPr txBox="1">
            <a:spLocks noChangeArrowheads="1"/>
          </p:cNvSpPr>
          <p:nvPr/>
        </p:nvSpPr>
        <p:spPr bwMode="auto">
          <a:xfrm>
            <a:off x="2111375" y="5426075"/>
            <a:ext cx="5356225" cy="468312"/>
          </a:xfrm>
          <a:prstGeom prst="rect">
            <a:avLst/>
          </a:prstGeom>
          <a:noFill/>
          <a:ln w="38100">
            <a:noFill/>
            <a:miter lim="800000"/>
            <a:headEnd/>
            <a:tailEnd/>
          </a:ln>
          <a:effectLst>
            <a:outerShdw dist="28398" dir="3806097" algn="ctr" rotWithShape="0">
              <a:srgbClr val="4E6128">
                <a:alpha val="50000"/>
              </a:srgbClr>
            </a:outerShdw>
          </a:effectLst>
        </p:spPr>
        <p:txBody>
          <a:bodyPr vert="horz" wrap="square" lIns="91440" tIns="45720" rIns="91440" bIns="45720" numCol="1" anchor="t" anchorCtr="0" compatLnSpc="1">
            <a:prstTxWarp prst="textNoShape">
              <a:avLst/>
            </a:prstTxWarp>
          </a:bodyPr>
          <a:lstStyle/>
          <a:p>
            <a:pPr fontAlgn="base">
              <a:spcBef>
                <a:spcPct val="0"/>
              </a:spcBef>
              <a:spcAft>
                <a:spcPct val="0"/>
              </a:spcAft>
            </a:pPr>
            <a:r>
              <a:rPr lang="en-US" sz="1400" dirty="0">
                <a:solidFill>
                  <a:prstClr val="black"/>
                </a:solidFill>
                <a:latin typeface="Calibri" pitchFamily="34" charset="0"/>
                <a:ea typeface="Calibri" pitchFamily="34" charset="0"/>
                <a:cs typeface="Times New Roman" pitchFamily="18" charset="0"/>
              </a:rPr>
              <a:t>	Day 1	      Day 2	           Day 7	               Day 30</a:t>
            </a:r>
            <a:endParaRPr lang="en-US" dirty="0">
              <a:solidFill>
                <a:prstClr val="black"/>
              </a:solidFill>
              <a:latin typeface="Arial" pitchFamily="34" charset="0"/>
              <a:cs typeface="Arial" pitchFamily="34" charset="0"/>
            </a:endParaRPr>
          </a:p>
        </p:txBody>
      </p:sp>
      <p:sp>
        <p:nvSpPr>
          <p:cNvPr id="22" name="Text Box 8"/>
          <p:cNvSpPr txBox="1">
            <a:spLocks noChangeArrowheads="1"/>
          </p:cNvSpPr>
          <p:nvPr/>
        </p:nvSpPr>
        <p:spPr bwMode="auto">
          <a:xfrm>
            <a:off x="1558925" y="2163762"/>
            <a:ext cx="644525" cy="352425"/>
          </a:xfrm>
          <a:prstGeom prst="rect">
            <a:avLst/>
          </a:prstGeom>
          <a:noFill/>
          <a:ln w="38100">
            <a:noFill/>
            <a:miter lim="800000"/>
            <a:headEnd/>
            <a:tailEnd/>
          </a:ln>
          <a:effectLst>
            <a:outerShdw dist="28398" dir="3806097" algn="ctr" rotWithShape="0">
              <a:srgbClr val="4E6128">
                <a:alpha val="50000"/>
              </a:srgbClr>
            </a:outerShdw>
          </a:effectLst>
        </p:spPr>
        <p:txBody>
          <a:bodyPr vert="horz" wrap="square" lIns="91440" tIns="45720" rIns="91440" bIns="45720" numCol="1" anchor="t" anchorCtr="0" compatLnSpc="1">
            <a:prstTxWarp prst="textNoShape">
              <a:avLst/>
            </a:prstTxWarp>
          </a:bodyPr>
          <a:lstStyle/>
          <a:p>
            <a:pPr algn="ctr" fontAlgn="base">
              <a:spcBef>
                <a:spcPct val="0"/>
              </a:spcBef>
              <a:spcAft>
                <a:spcPct val="0"/>
              </a:spcAft>
            </a:pPr>
            <a:r>
              <a:rPr lang="en-US" sz="1400">
                <a:solidFill>
                  <a:prstClr val="black"/>
                </a:solidFill>
                <a:latin typeface="Calibri" pitchFamily="34" charset="0"/>
                <a:ea typeface="Calibri" pitchFamily="34" charset="0"/>
                <a:cs typeface="Times New Roman" pitchFamily="18" charset="0"/>
              </a:rPr>
              <a:t>100%</a:t>
            </a:r>
            <a:endParaRPr lang="en-US">
              <a:solidFill>
                <a:prstClr val="black"/>
              </a:solidFill>
              <a:latin typeface="Arial" pitchFamily="34" charset="0"/>
              <a:cs typeface="Arial" pitchFamily="34" charset="0"/>
            </a:endParaRPr>
          </a:p>
        </p:txBody>
      </p:sp>
      <p:sp>
        <p:nvSpPr>
          <p:cNvPr id="23" name="Text Box 7"/>
          <p:cNvSpPr txBox="1">
            <a:spLocks noChangeArrowheads="1"/>
          </p:cNvSpPr>
          <p:nvPr/>
        </p:nvSpPr>
        <p:spPr bwMode="auto">
          <a:xfrm>
            <a:off x="2084388" y="2143125"/>
            <a:ext cx="5478462" cy="21907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fontAlgn="base">
              <a:spcBef>
                <a:spcPct val="0"/>
              </a:spcBef>
              <a:spcAft>
                <a:spcPct val="0"/>
              </a:spcAft>
            </a:pPr>
            <a:r>
              <a:rPr lang="en-US" sz="1100" dirty="0">
                <a:solidFill>
                  <a:prstClr val="black"/>
                </a:solidFill>
                <a:latin typeface="Calibri" pitchFamily="34" charset="0"/>
                <a:ea typeface="Calibri" pitchFamily="34" charset="0"/>
                <a:cs typeface="Times New Roman" pitchFamily="18" charset="0"/>
              </a:rPr>
              <a:t>- - - - - - - - - - - - - - - - - - - - - - - - - - - - - - - - - - - - - - - - - - - - - - - - - - - - - - - - - - - - - - - - - - -   </a:t>
            </a:r>
            <a:endParaRPr lang="en-US" dirty="0">
              <a:solidFill>
                <a:prstClr val="black"/>
              </a:solidFill>
              <a:latin typeface="Arial" pitchFamily="34" charset="0"/>
              <a:cs typeface="Arial" pitchFamily="34" charset="0"/>
            </a:endParaRPr>
          </a:p>
        </p:txBody>
      </p:sp>
      <p:sp>
        <p:nvSpPr>
          <p:cNvPr id="24" name="Freeform 6"/>
          <p:cNvSpPr>
            <a:spLocks/>
          </p:cNvSpPr>
          <p:nvPr/>
        </p:nvSpPr>
        <p:spPr bwMode="auto">
          <a:xfrm>
            <a:off x="2130425" y="2209800"/>
            <a:ext cx="4949825" cy="3128962"/>
          </a:xfrm>
          <a:custGeom>
            <a:avLst/>
            <a:gdLst/>
            <a:ahLst/>
            <a:cxnLst>
              <a:cxn ang="0">
                <a:pos x="0" y="4999"/>
              </a:cxn>
              <a:cxn ang="0">
                <a:pos x="378" y="1880"/>
              </a:cxn>
              <a:cxn ang="0">
                <a:pos x="1103" y="297"/>
              </a:cxn>
              <a:cxn ang="0">
                <a:pos x="2382" y="490"/>
              </a:cxn>
              <a:cxn ang="0">
                <a:pos x="3442" y="3239"/>
              </a:cxn>
              <a:cxn ang="0">
                <a:pos x="5158" y="4322"/>
              </a:cxn>
              <a:cxn ang="0">
                <a:pos x="7796" y="4679"/>
              </a:cxn>
            </a:cxnLst>
            <a:rect l="0" t="0" r="r" b="b"/>
            <a:pathLst>
              <a:path w="7796" h="4999">
                <a:moveTo>
                  <a:pt x="0" y="4999"/>
                </a:moveTo>
                <a:cubicBezTo>
                  <a:pt x="97" y="3831"/>
                  <a:pt x="194" y="2664"/>
                  <a:pt x="378" y="1880"/>
                </a:cubicBezTo>
                <a:cubicBezTo>
                  <a:pt x="562" y="1096"/>
                  <a:pt x="769" y="529"/>
                  <a:pt x="1103" y="297"/>
                </a:cubicBezTo>
                <a:cubicBezTo>
                  <a:pt x="1437" y="65"/>
                  <a:pt x="1992" y="0"/>
                  <a:pt x="2382" y="490"/>
                </a:cubicBezTo>
                <a:cubicBezTo>
                  <a:pt x="2772" y="980"/>
                  <a:pt x="2979" y="2600"/>
                  <a:pt x="3442" y="3239"/>
                </a:cubicBezTo>
                <a:cubicBezTo>
                  <a:pt x="3905" y="3878"/>
                  <a:pt x="4432" y="4082"/>
                  <a:pt x="5158" y="4322"/>
                </a:cubicBezTo>
                <a:cubicBezTo>
                  <a:pt x="5884" y="4562"/>
                  <a:pt x="7353" y="4644"/>
                  <a:pt x="7796" y="4679"/>
                </a:cubicBezTo>
              </a:path>
            </a:pathLst>
          </a:custGeom>
          <a:noFill/>
          <a:ln w="25400">
            <a:solidFill>
              <a:srgbClr val="00B0F0"/>
            </a:solid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5" name="Text Box 4"/>
          <p:cNvSpPr txBox="1">
            <a:spLocks noChangeArrowheads="1"/>
          </p:cNvSpPr>
          <p:nvPr/>
        </p:nvSpPr>
        <p:spPr bwMode="auto">
          <a:xfrm>
            <a:off x="3025775" y="1600200"/>
            <a:ext cx="5661025" cy="685800"/>
          </a:xfrm>
          <a:prstGeom prst="rect">
            <a:avLst/>
          </a:prstGeom>
          <a:noFill/>
          <a:ln w="38100">
            <a:noFill/>
            <a:miter lim="800000"/>
            <a:headEnd/>
            <a:tailEnd/>
          </a:ln>
          <a:effectLst>
            <a:outerShdw dist="28398" dir="3806097" algn="ctr" rotWithShape="0">
              <a:srgbClr val="4E6128">
                <a:alpha val="50000"/>
              </a:srgbClr>
            </a:outerShdw>
          </a:effectLst>
        </p:spPr>
        <p:txBody>
          <a:bodyPr vert="horz" wrap="square" lIns="91440" tIns="45720" rIns="91440" bIns="45720" numCol="1" anchor="t" anchorCtr="0" compatLnSpc="1">
            <a:prstTxWarp prst="textNoShape">
              <a:avLst/>
            </a:prstTxWarp>
          </a:bodyPr>
          <a:lstStyle/>
          <a:p>
            <a:pPr fontAlgn="base">
              <a:spcBef>
                <a:spcPct val="0"/>
              </a:spcBef>
              <a:spcAft>
                <a:spcPct val="0"/>
              </a:spcAft>
            </a:pPr>
            <a:r>
              <a:rPr lang="en-US" sz="1100" dirty="0">
                <a:solidFill>
                  <a:prstClr val="black"/>
                </a:solidFill>
                <a:latin typeface="Calibri" pitchFamily="34" charset="0"/>
                <a:ea typeface="Calibri" pitchFamily="34" charset="0"/>
                <a:cs typeface="Times New Roman" pitchFamily="18" charset="0"/>
              </a:rPr>
              <a:t>	</a:t>
            </a:r>
            <a:r>
              <a:rPr lang="en-US" sz="1400" dirty="0">
                <a:solidFill>
                  <a:prstClr val="black"/>
                </a:solidFill>
                <a:effectLst>
                  <a:outerShdw blurRad="38100" dist="38100" dir="2700000" algn="tl">
                    <a:srgbClr val="000000">
                      <a:alpha val="43137"/>
                    </a:srgbClr>
                  </a:outerShdw>
                </a:effectLst>
                <a:latin typeface="Calibri" pitchFamily="34" charset="0"/>
                <a:ea typeface="Calibri" pitchFamily="34" charset="0"/>
                <a:cs typeface="Times New Roman" pitchFamily="18" charset="0"/>
              </a:rPr>
              <a:t>10 minutes	         5 minutes           2-4 minutes	   </a:t>
            </a:r>
          </a:p>
          <a:p>
            <a:pPr fontAlgn="base">
              <a:spcBef>
                <a:spcPct val="0"/>
              </a:spcBef>
              <a:spcAft>
                <a:spcPct val="0"/>
              </a:spcAft>
            </a:pPr>
            <a:r>
              <a:rPr lang="en-US" sz="1400" dirty="0">
                <a:solidFill>
                  <a:prstClr val="black"/>
                </a:solidFill>
                <a:effectLst>
                  <a:outerShdw blurRad="38100" dist="38100" dir="2700000" algn="tl">
                    <a:srgbClr val="000000">
                      <a:alpha val="43137"/>
                    </a:srgbClr>
                  </a:outerShdw>
                </a:effectLst>
                <a:latin typeface="Calibri" pitchFamily="34" charset="0"/>
                <a:ea typeface="Calibri" pitchFamily="34" charset="0"/>
                <a:cs typeface="Times New Roman" pitchFamily="18" charset="0"/>
              </a:rPr>
              <a:t>	    of study	           of study                of study</a:t>
            </a:r>
            <a:endParaRPr lang="en-US" dirty="0">
              <a:solidFill>
                <a:prstClr val="black"/>
              </a:solidFill>
              <a:effectLst>
                <a:outerShdw blurRad="38100" dist="38100" dir="2700000" algn="tl">
                  <a:srgbClr val="000000">
                    <a:alpha val="43137"/>
                  </a:srgbClr>
                </a:outerShdw>
              </a:effectLst>
              <a:latin typeface="Arial" pitchFamily="34" charset="0"/>
              <a:cs typeface="Arial" pitchFamily="34" charset="0"/>
            </a:endParaRPr>
          </a:p>
        </p:txBody>
      </p:sp>
      <p:sp>
        <p:nvSpPr>
          <p:cNvPr id="26" name="AutoShape 3"/>
          <p:cNvSpPr>
            <a:spLocks noChangeArrowheads="1"/>
          </p:cNvSpPr>
          <p:nvPr/>
        </p:nvSpPr>
        <p:spPr bwMode="auto">
          <a:xfrm>
            <a:off x="3116263" y="6096000"/>
            <a:ext cx="160337" cy="117475"/>
          </a:xfrm>
          <a:prstGeom prst="roundRect">
            <a:avLst>
              <a:gd name="adj" fmla="val 16667"/>
            </a:avLst>
          </a:prstGeom>
          <a:solidFill>
            <a:srgbClr val="00B0F0"/>
          </a:solidFill>
          <a:ln w="9525">
            <a:solidFill>
              <a:srgbClr val="00B0F0"/>
            </a:solid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7" name="AutoShape 2"/>
          <p:cNvSpPr>
            <a:spLocks noChangeArrowheads="1"/>
          </p:cNvSpPr>
          <p:nvPr/>
        </p:nvSpPr>
        <p:spPr bwMode="auto">
          <a:xfrm>
            <a:off x="4945063" y="6096000"/>
            <a:ext cx="160337" cy="117475"/>
          </a:xfrm>
          <a:prstGeom prst="roundRect">
            <a:avLst>
              <a:gd name="adj" fmla="val 16667"/>
            </a:avLst>
          </a:prstGeom>
          <a:solidFill>
            <a:srgbClr val="92D050"/>
          </a:solidFill>
          <a:ln w="9525">
            <a:solidFill>
              <a:srgbClr val="92D050"/>
            </a:solid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8" name="Text Box 1"/>
          <p:cNvSpPr txBox="1">
            <a:spLocks noChangeArrowheads="1"/>
          </p:cNvSpPr>
          <p:nvPr/>
        </p:nvSpPr>
        <p:spPr bwMode="auto">
          <a:xfrm>
            <a:off x="3200400" y="5995987"/>
            <a:ext cx="4343400" cy="328613"/>
          </a:xfrm>
          <a:prstGeom prst="rect">
            <a:avLst/>
          </a:prstGeom>
          <a:noFill/>
          <a:ln w="38100">
            <a:noFill/>
            <a:miter lim="800000"/>
            <a:headEnd/>
            <a:tailEnd/>
          </a:ln>
          <a:effectLst>
            <a:outerShdw dist="28398" dir="3806097" algn="ctr" rotWithShape="0">
              <a:srgbClr val="4E6128">
                <a:alpha val="50000"/>
              </a:srgbClr>
            </a:outerShdw>
          </a:effectLst>
        </p:spPr>
        <p:txBody>
          <a:bodyPr vert="horz" wrap="square" lIns="91440" tIns="45720" rIns="91440" bIns="45720" numCol="1" anchor="t" anchorCtr="0" compatLnSpc="1">
            <a:prstTxWarp prst="textNoShape">
              <a:avLst/>
            </a:prstTxWarp>
          </a:bodyPr>
          <a:lstStyle/>
          <a:p>
            <a:pPr fontAlgn="base">
              <a:spcBef>
                <a:spcPct val="0"/>
              </a:spcBef>
              <a:spcAft>
                <a:spcPct val="0"/>
              </a:spcAft>
            </a:pPr>
            <a:r>
              <a:rPr lang="en-US" sz="1400" dirty="0">
                <a:solidFill>
                  <a:prstClr val="black"/>
                </a:solidFill>
                <a:latin typeface="Calibri" pitchFamily="34" charset="0"/>
                <a:ea typeface="Calibri" pitchFamily="34" charset="0"/>
                <a:cs typeface="Times New Roman" pitchFamily="18" charset="0"/>
              </a:rPr>
              <a:t> Short-Term Memory	 Long-Term Memory</a:t>
            </a:r>
            <a:endParaRPr lang="en-US" sz="2400" dirty="0">
              <a:solidFill>
                <a:prstClr val="black"/>
              </a:solidFill>
              <a:latin typeface="Arial" pitchFamily="34" charset="0"/>
              <a:cs typeface="Arial" pitchFamily="34" charset="0"/>
            </a:endParaRPr>
          </a:p>
        </p:txBody>
      </p:sp>
      <p:sp>
        <p:nvSpPr>
          <p:cNvPr id="29" name="Rectangle 13"/>
          <p:cNvSpPr>
            <a:spLocks noChangeArrowheads="1"/>
          </p:cNvSpPr>
          <p:nvPr/>
        </p:nvSpPr>
        <p:spPr bwMode="auto">
          <a:xfrm>
            <a:off x="1447800" y="1662112"/>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solidFill>
                <a:prstClr val="black"/>
              </a:solidFill>
            </a:endParaRPr>
          </a:p>
        </p:txBody>
      </p:sp>
      <p:sp>
        <p:nvSpPr>
          <p:cNvPr id="30" name="Freeform 20"/>
          <p:cNvSpPr>
            <a:spLocks/>
          </p:cNvSpPr>
          <p:nvPr/>
        </p:nvSpPr>
        <p:spPr bwMode="auto">
          <a:xfrm>
            <a:off x="3657600" y="2286000"/>
            <a:ext cx="3652837" cy="517525"/>
          </a:xfrm>
          <a:custGeom>
            <a:avLst/>
            <a:gdLst/>
            <a:ahLst/>
            <a:cxnLst>
              <a:cxn ang="0">
                <a:pos x="0" y="426"/>
              </a:cxn>
              <a:cxn ang="0">
                <a:pos x="190" y="632"/>
              </a:cxn>
              <a:cxn ang="0">
                <a:pos x="514" y="735"/>
              </a:cxn>
              <a:cxn ang="0">
                <a:pos x="934" y="139"/>
              </a:cxn>
              <a:cxn ang="0">
                <a:pos x="1314" y="30"/>
              </a:cxn>
              <a:cxn ang="0">
                <a:pos x="1616" y="220"/>
              </a:cxn>
              <a:cxn ang="0">
                <a:pos x="1804" y="568"/>
              </a:cxn>
              <a:cxn ang="0">
                <a:pos x="2010" y="703"/>
              </a:cxn>
              <a:cxn ang="0">
                <a:pos x="2285" y="663"/>
              </a:cxn>
              <a:cxn ang="0">
                <a:pos x="2572" y="139"/>
              </a:cxn>
              <a:cxn ang="0">
                <a:pos x="2888" y="30"/>
              </a:cxn>
              <a:cxn ang="0">
                <a:pos x="3268" y="139"/>
              </a:cxn>
              <a:cxn ang="0">
                <a:pos x="3529" y="576"/>
              </a:cxn>
              <a:cxn ang="0">
                <a:pos x="3632" y="687"/>
              </a:cxn>
              <a:cxn ang="0">
                <a:pos x="3925" y="719"/>
              </a:cxn>
              <a:cxn ang="0">
                <a:pos x="4162" y="291"/>
              </a:cxn>
              <a:cxn ang="0">
                <a:pos x="4320" y="94"/>
              </a:cxn>
              <a:cxn ang="0">
                <a:pos x="4502" y="7"/>
              </a:cxn>
              <a:cxn ang="0">
                <a:pos x="4985" y="139"/>
              </a:cxn>
              <a:cxn ang="0">
                <a:pos x="5317" y="711"/>
              </a:cxn>
              <a:cxn ang="0">
                <a:pos x="5752" y="766"/>
              </a:cxn>
            </a:cxnLst>
            <a:rect l="0" t="0" r="r" b="b"/>
            <a:pathLst>
              <a:path w="5752" h="817">
                <a:moveTo>
                  <a:pt x="0" y="426"/>
                </a:moveTo>
                <a:cubicBezTo>
                  <a:pt x="52" y="503"/>
                  <a:pt x="105" y="581"/>
                  <a:pt x="190" y="632"/>
                </a:cubicBezTo>
                <a:cubicBezTo>
                  <a:pt x="275" y="683"/>
                  <a:pt x="390" y="817"/>
                  <a:pt x="514" y="735"/>
                </a:cubicBezTo>
                <a:cubicBezTo>
                  <a:pt x="638" y="653"/>
                  <a:pt x="801" y="257"/>
                  <a:pt x="934" y="139"/>
                </a:cubicBezTo>
                <a:cubicBezTo>
                  <a:pt x="1067" y="21"/>
                  <a:pt x="1200" y="16"/>
                  <a:pt x="1314" y="30"/>
                </a:cubicBezTo>
                <a:cubicBezTo>
                  <a:pt x="1428" y="44"/>
                  <a:pt x="1534" y="130"/>
                  <a:pt x="1616" y="220"/>
                </a:cubicBezTo>
                <a:cubicBezTo>
                  <a:pt x="1698" y="310"/>
                  <a:pt x="1738" y="488"/>
                  <a:pt x="1804" y="568"/>
                </a:cubicBezTo>
                <a:cubicBezTo>
                  <a:pt x="1870" y="648"/>
                  <a:pt x="1930" y="687"/>
                  <a:pt x="2010" y="703"/>
                </a:cubicBezTo>
                <a:cubicBezTo>
                  <a:pt x="2090" y="719"/>
                  <a:pt x="2191" y="757"/>
                  <a:pt x="2285" y="663"/>
                </a:cubicBezTo>
                <a:cubicBezTo>
                  <a:pt x="2379" y="569"/>
                  <a:pt x="2471" y="244"/>
                  <a:pt x="2572" y="139"/>
                </a:cubicBezTo>
                <a:cubicBezTo>
                  <a:pt x="2673" y="34"/>
                  <a:pt x="2772" y="30"/>
                  <a:pt x="2888" y="30"/>
                </a:cubicBezTo>
                <a:cubicBezTo>
                  <a:pt x="3004" y="30"/>
                  <a:pt x="3161" y="48"/>
                  <a:pt x="3268" y="139"/>
                </a:cubicBezTo>
                <a:cubicBezTo>
                  <a:pt x="3375" y="230"/>
                  <a:pt x="3468" y="485"/>
                  <a:pt x="3529" y="576"/>
                </a:cubicBezTo>
                <a:cubicBezTo>
                  <a:pt x="3590" y="667"/>
                  <a:pt x="3566" y="663"/>
                  <a:pt x="3632" y="687"/>
                </a:cubicBezTo>
                <a:cubicBezTo>
                  <a:pt x="3698" y="711"/>
                  <a:pt x="3837" y="785"/>
                  <a:pt x="3925" y="719"/>
                </a:cubicBezTo>
                <a:cubicBezTo>
                  <a:pt x="4013" y="653"/>
                  <a:pt x="4096" y="395"/>
                  <a:pt x="4162" y="291"/>
                </a:cubicBezTo>
                <a:cubicBezTo>
                  <a:pt x="4228" y="187"/>
                  <a:pt x="4263" y="141"/>
                  <a:pt x="4320" y="94"/>
                </a:cubicBezTo>
                <a:cubicBezTo>
                  <a:pt x="4377" y="47"/>
                  <a:pt x="4391" y="0"/>
                  <a:pt x="4502" y="7"/>
                </a:cubicBezTo>
                <a:cubicBezTo>
                  <a:pt x="4613" y="14"/>
                  <a:pt x="4849" y="22"/>
                  <a:pt x="4985" y="139"/>
                </a:cubicBezTo>
                <a:cubicBezTo>
                  <a:pt x="5121" y="256"/>
                  <a:pt x="5189" y="606"/>
                  <a:pt x="5317" y="711"/>
                </a:cubicBezTo>
                <a:cubicBezTo>
                  <a:pt x="5445" y="816"/>
                  <a:pt x="5670" y="756"/>
                  <a:pt x="5752" y="766"/>
                </a:cubicBezTo>
              </a:path>
            </a:pathLst>
          </a:custGeom>
          <a:noFill/>
          <a:ln w="25400">
            <a:solidFill>
              <a:srgbClr val="92D050"/>
            </a:solid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2000"/>
                                        <p:tgtEl>
                                          <p:spTgt spid="1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9"/>
                                        </p:tgtEl>
                                        <p:attrNameLst>
                                          <p:attrName>style.visibility</p:attrName>
                                        </p:attrNameLst>
                                      </p:cBhvr>
                                      <p:to>
                                        <p:strVal val="visible"/>
                                      </p:to>
                                    </p:set>
                                    <p:animEffect transition="in" filter="fade">
                                      <p:cBhvr>
                                        <p:cTn id="10" dur="2000"/>
                                        <p:tgtEl>
                                          <p:spTgt spid="19"/>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5"/>
                                        </p:tgtEl>
                                        <p:attrNameLst>
                                          <p:attrName>style.visibility</p:attrName>
                                        </p:attrNameLst>
                                      </p:cBhvr>
                                      <p:to>
                                        <p:strVal val="visible"/>
                                      </p:to>
                                    </p:set>
                                    <p:animEffect transition="in" filter="fade">
                                      <p:cBhvr>
                                        <p:cTn id="13" dur="2000"/>
                                        <p:tgtEl>
                                          <p:spTgt spid="25"/>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3"/>
                                        </p:tgtEl>
                                        <p:attrNameLst>
                                          <p:attrName>style.visibility</p:attrName>
                                        </p:attrNameLst>
                                      </p:cBhvr>
                                      <p:to>
                                        <p:strVal val="visible"/>
                                      </p:to>
                                    </p:set>
                                    <p:animEffect transition="in" filter="fade">
                                      <p:cBhvr>
                                        <p:cTn id="16" dur="2000"/>
                                        <p:tgtEl>
                                          <p:spTgt spid="23"/>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22"/>
                                        </p:tgtEl>
                                        <p:attrNameLst>
                                          <p:attrName>style.visibility</p:attrName>
                                        </p:attrNameLst>
                                      </p:cBhvr>
                                      <p:to>
                                        <p:strVal val="visible"/>
                                      </p:to>
                                    </p:set>
                                    <p:animEffect transition="in" filter="fade">
                                      <p:cBhvr>
                                        <p:cTn id="19" dur="2000"/>
                                        <p:tgtEl>
                                          <p:spTgt spid="22"/>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20"/>
                                        </p:tgtEl>
                                        <p:attrNameLst>
                                          <p:attrName>style.visibility</p:attrName>
                                        </p:attrNameLst>
                                      </p:cBhvr>
                                      <p:to>
                                        <p:strVal val="visible"/>
                                      </p:to>
                                    </p:set>
                                    <p:animEffect transition="in" filter="fade">
                                      <p:cBhvr>
                                        <p:cTn id="22" dur="2000"/>
                                        <p:tgtEl>
                                          <p:spTgt spid="20"/>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26"/>
                                        </p:tgtEl>
                                        <p:attrNameLst>
                                          <p:attrName>style.visibility</p:attrName>
                                        </p:attrNameLst>
                                      </p:cBhvr>
                                      <p:to>
                                        <p:strVal val="visible"/>
                                      </p:to>
                                    </p:set>
                                    <p:animEffect transition="in" filter="fade">
                                      <p:cBhvr>
                                        <p:cTn id="25" dur="2000"/>
                                        <p:tgtEl>
                                          <p:spTgt spid="26"/>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28"/>
                                        </p:tgtEl>
                                        <p:attrNameLst>
                                          <p:attrName>style.visibility</p:attrName>
                                        </p:attrNameLst>
                                      </p:cBhvr>
                                      <p:to>
                                        <p:strVal val="visible"/>
                                      </p:to>
                                    </p:set>
                                    <p:animEffect transition="in" filter="fade">
                                      <p:cBhvr>
                                        <p:cTn id="28" dur="2000"/>
                                        <p:tgtEl>
                                          <p:spTgt spid="28"/>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21"/>
                                        </p:tgtEl>
                                        <p:attrNameLst>
                                          <p:attrName>style.visibility</p:attrName>
                                        </p:attrNameLst>
                                      </p:cBhvr>
                                      <p:to>
                                        <p:strVal val="visible"/>
                                      </p:to>
                                    </p:set>
                                    <p:animEffect transition="in" filter="fade">
                                      <p:cBhvr>
                                        <p:cTn id="31" dur="2000"/>
                                        <p:tgtEl>
                                          <p:spTgt spid="21"/>
                                        </p:tgtEl>
                                      </p:cBhvr>
                                    </p:animEffect>
                                  </p:childTnLst>
                                </p:cTn>
                              </p:par>
                            </p:childTnLst>
                          </p:cTn>
                        </p:par>
                      </p:childTnLst>
                    </p:cTn>
                  </p:par>
                  <p:par>
                    <p:cTn id="32" fill="hold">
                      <p:stCondLst>
                        <p:cond delay="indefinite"/>
                      </p:stCondLst>
                      <p:childTnLst>
                        <p:par>
                          <p:cTn id="33" fill="hold">
                            <p:stCondLst>
                              <p:cond delay="0"/>
                            </p:stCondLst>
                            <p:childTnLst>
                              <p:par>
                                <p:cTn id="34" presetID="20" presetClass="entr" presetSubtype="0" fill="hold" grpId="0" nodeType="clickEffect">
                                  <p:stCondLst>
                                    <p:cond delay="0"/>
                                  </p:stCondLst>
                                  <p:childTnLst>
                                    <p:set>
                                      <p:cBhvr>
                                        <p:cTn id="35" dur="1" fill="hold">
                                          <p:stCondLst>
                                            <p:cond delay="0"/>
                                          </p:stCondLst>
                                        </p:cTn>
                                        <p:tgtEl>
                                          <p:spTgt spid="24"/>
                                        </p:tgtEl>
                                        <p:attrNameLst>
                                          <p:attrName>style.visibility</p:attrName>
                                        </p:attrNameLst>
                                      </p:cBhvr>
                                      <p:to>
                                        <p:strVal val="visible"/>
                                      </p:to>
                                    </p:set>
                                    <p:animEffect transition="in" filter="wedge">
                                      <p:cBhvr>
                                        <p:cTn id="36" dur="2000"/>
                                        <p:tgtEl>
                                          <p:spTgt spid="24"/>
                                        </p:tgtEl>
                                      </p:cBhvr>
                                    </p:animEffect>
                                  </p:childTnLst>
                                </p:cTn>
                              </p:par>
                            </p:childTnLst>
                          </p:cTn>
                        </p:par>
                      </p:childTnLst>
                    </p:cTn>
                  </p:par>
                  <p:par>
                    <p:cTn id="37" fill="hold">
                      <p:stCondLst>
                        <p:cond delay="indefinite"/>
                      </p:stCondLst>
                      <p:childTnLst>
                        <p:par>
                          <p:cTn id="38" fill="hold">
                            <p:stCondLst>
                              <p:cond delay="0"/>
                            </p:stCondLst>
                            <p:childTnLst>
                              <p:par>
                                <p:cTn id="39" presetID="20" presetClass="entr" presetSubtype="0" fill="hold" grpId="0" nodeType="clickEffect">
                                  <p:stCondLst>
                                    <p:cond delay="0"/>
                                  </p:stCondLst>
                                  <p:childTnLst>
                                    <p:set>
                                      <p:cBhvr>
                                        <p:cTn id="40" dur="1" fill="hold">
                                          <p:stCondLst>
                                            <p:cond delay="0"/>
                                          </p:stCondLst>
                                        </p:cTn>
                                        <p:tgtEl>
                                          <p:spTgt spid="30"/>
                                        </p:tgtEl>
                                        <p:attrNameLst>
                                          <p:attrName>style.visibility</p:attrName>
                                        </p:attrNameLst>
                                      </p:cBhvr>
                                      <p:to>
                                        <p:strVal val="visible"/>
                                      </p:to>
                                    </p:set>
                                    <p:animEffect transition="in" filter="wedge">
                                      <p:cBhvr>
                                        <p:cTn id="41" dur="20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animBg="1"/>
      <p:bldP spid="20" grpId="0"/>
      <p:bldP spid="21" grpId="0"/>
      <p:bldP spid="22" grpId="0"/>
      <p:bldP spid="23" grpId="0"/>
      <p:bldP spid="24" grpId="0" animBg="1"/>
      <p:bldP spid="25" grpId="0"/>
      <p:bldP spid="26" grpId="0" animBg="1"/>
      <p:bldP spid="28" grpId="0"/>
      <p:bldP spid="30" grpId="0" animBg="1"/>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Custom 1">
      <a:dk1>
        <a:sysClr val="windowText" lastClr="000000"/>
      </a:dk1>
      <a:lt1>
        <a:sysClr val="window" lastClr="FFFFFF"/>
      </a:lt1>
      <a:dk2>
        <a:srgbClr val="323232"/>
      </a:dk2>
      <a:lt2>
        <a:srgbClr val="E3DED1"/>
      </a:lt2>
      <a:accent1>
        <a:srgbClr val="F07F09"/>
      </a:accent1>
      <a:accent2>
        <a:srgbClr val="C00000"/>
      </a:accent2>
      <a:accent3>
        <a:srgbClr val="1B587C"/>
      </a:accent3>
      <a:accent4>
        <a:srgbClr val="4E8542"/>
      </a:accent4>
      <a:accent5>
        <a:srgbClr val="604878"/>
      </a:accent5>
      <a:accent6>
        <a:srgbClr val="C19859"/>
      </a:accent6>
      <a:hlink>
        <a:srgbClr val="6B9F25"/>
      </a:hlink>
      <a:folHlink>
        <a:srgbClr val="B26B02"/>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4457</TotalTime>
  <Words>3978</Words>
  <Application>Microsoft Macintosh PowerPoint</Application>
  <PresentationFormat>On-screen Show (4:3)</PresentationFormat>
  <Paragraphs>351</Paragraphs>
  <Slides>18</Slides>
  <Notes>18</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18</vt:i4>
      </vt:variant>
    </vt:vector>
  </HeadingPairs>
  <TitlesOfParts>
    <vt:vector size="26" baseType="lpstr">
      <vt:lpstr>Arial</vt:lpstr>
      <vt:lpstr>Book Antiqua</vt:lpstr>
      <vt:lpstr>Calibri</vt:lpstr>
      <vt:lpstr>Lucida Sans</vt:lpstr>
      <vt:lpstr>Times New Roman</vt:lpstr>
      <vt:lpstr>Wingdings</vt:lpstr>
      <vt:lpstr>Wingdings 2</vt:lpstr>
      <vt:lpstr>Median</vt:lpstr>
      <vt:lpstr>PowerPoint Presentation</vt:lpstr>
      <vt:lpstr>Is This Going To Be On The Test?</vt:lpstr>
      <vt:lpstr>Assess</vt:lpstr>
      <vt:lpstr>PowerPoint Presentation</vt:lpstr>
      <vt:lpstr>Assess: Am I prepared for my courses?</vt:lpstr>
      <vt:lpstr>Best Practices</vt:lpstr>
      <vt:lpstr>Assess: Am I preparing well for my tests?</vt:lpstr>
      <vt:lpstr>PowerPoint Presentation</vt:lpstr>
      <vt:lpstr>A Note on Review…</vt:lpstr>
      <vt:lpstr>Intense Study Sessions</vt:lpstr>
      <vt:lpstr>Intense Study Sessions</vt:lpstr>
      <vt:lpstr>Learn: General Tips</vt:lpstr>
      <vt:lpstr>Learn: General Tips</vt:lpstr>
      <vt:lpstr>Plan: General Tips</vt:lpstr>
      <vt:lpstr>Plan: General Tips</vt:lpstr>
      <vt:lpstr>Action Plan</vt:lpstr>
      <vt:lpstr>PowerPoint Presentation</vt:lpstr>
      <vt:lpstr>References</vt:lpstr>
    </vt:vector>
  </TitlesOfParts>
  <Company>Pittsburg State University</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Rebecca Roach</dc:creator>
  <cp:lastModifiedBy>Nikole Cook</cp:lastModifiedBy>
  <cp:revision>250</cp:revision>
  <cp:lastPrinted>2014-02-27T14:39:52Z</cp:lastPrinted>
  <dcterms:created xsi:type="dcterms:W3CDTF">2011-02-01T15:48:54Z</dcterms:created>
  <dcterms:modified xsi:type="dcterms:W3CDTF">2020-04-28T19:43:56Z</dcterms:modified>
</cp:coreProperties>
</file>