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notesMasterIdLst>
    <p:notesMasterId r:id="rId21"/>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57" r:id="rId17"/>
    <p:sldId id="258" r:id="rId18"/>
    <p:sldId id="259"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8" autoAdjust="0"/>
    <p:restoredTop sz="57716" autoAdjust="0"/>
  </p:normalViewPr>
  <p:slideViewPr>
    <p:cSldViewPr snapToGrid="0">
      <p:cViewPr varScale="1">
        <p:scale>
          <a:sx n="61" d="100"/>
          <a:sy n="61" d="100"/>
        </p:scale>
        <p:origin x="336" y="208"/>
      </p:cViewPr>
      <p:guideLst/>
    </p:cSldViewPr>
  </p:slideViewPr>
  <p:notesTextViewPr>
    <p:cViewPr>
      <p:scale>
        <a:sx n="1" d="1"/>
        <a:sy n="1" d="1"/>
      </p:scale>
      <p:origin x="0" y="-10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1DFCF-2E58-4A3F-A9AB-C832352D1771}" type="datetimeFigureOut">
              <a:rPr lang="en-US" smtClean="0"/>
              <a:t>4/15/20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02FCD-D777-45D2-8D8D-AE42B7C5FA49}" type="slidenum">
              <a:rPr lang="en-US" smtClean="0"/>
              <a:t>‹#›</a:t>
            </a:fld>
            <a:endParaRPr lang="en-US"/>
          </a:p>
        </p:txBody>
      </p:sp>
    </p:spTree>
    <p:extLst>
      <p:ext uri="{BB962C8B-B14F-4D97-AF65-F5344CB8AC3E}">
        <p14:creationId xmlns:p14="http://schemas.microsoft.com/office/powerpoint/2010/main" val="26764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r>
              <a:rPr lang="en-US" sz="1200" kern="1200" dirty="0">
                <a:solidFill>
                  <a:schemeClr val="tx1"/>
                </a:solidFill>
                <a:latin typeface="+mn-lt"/>
                <a:ea typeface="+mn-ea"/>
                <a:cs typeface="+mn-cs"/>
              </a:rPr>
              <a:t>Welcome to our Academic Success Workshop on Finals Study Strategies!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will be discussing finals study strategies that can help increase academic success!</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presenter notes on each slide serve as a guide for you to read, as if a presenter was speaking with you in person! Let’s get started!</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1</a:t>
            </a:fld>
            <a:endParaRPr lang="en-US"/>
          </a:p>
        </p:txBody>
      </p:sp>
    </p:spTree>
    <p:extLst>
      <p:ext uri="{BB962C8B-B14F-4D97-AF65-F5344CB8AC3E}">
        <p14:creationId xmlns:p14="http://schemas.microsoft.com/office/powerpoint/2010/main" val="422260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ways to learn information is to quiz yourself! You can quiz yourself by:</a:t>
            </a:r>
          </a:p>
          <a:p>
            <a:endParaRPr lang="en-US" dirty="0"/>
          </a:p>
          <a:p>
            <a:pPr marL="171450" lvl="0" indent="-171450">
              <a:buFont typeface="Arial" panose="020B0604020202020204" pitchFamily="34" charset="0"/>
              <a:buChar char="•"/>
            </a:pPr>
            <a:r>
              <a:rPr lang="en-US" dirty="0"/>
              <a:t>Preparing main point outlines for anticipated questions (or even write out essays)</a:t>
            </a:r>
          </a:p>
          <a:p>
            <a:pPr marL="628650" lvl="1" indent="-171450">
              <a:buFont typeface="Arial" panose="020B0604020202020204" pitchFamily="34" charset="0"/>
              <a:buChar char="•"/>
            </a:pPr>
            <a:r>
              <a:rPr lang="en-US" dirty="0"/>
              <a:t>Create a practice test for yourself</a:t>
            </a:r>
          </a:p>
          <a:p>
            <a:pPr marL="628650" lvl="1" indent="-171450">
              <a:buFont typeface="Arial" panose="020B0604020202020204" pitchFamily="34" charset="0"/>
              <a:buChar char="•"/>
            </a:pPr>
            <a:r>
              <a:rPr lang="en-US" dirty="0"/>
              <a:t>Use your notes as an outline and create questions off of topics</a:t>
            </a:r>
          </a:p>
          <a:p>
            <a:pPr marL="171450" lvl="0" indent="-171450">
              <a:buFont typeface="Arial" panose="020B0604020202020204" pitchFamily="34" charset="0"/>
              <a:buChar char="•"/>
            </a:pPr>
            <a:r>
              <a:rPr lang="en-US" dirty="0"/>
              <a:t>Include a couple of specific details</a:t>
            </a:r>
          </a:p>
          <a:p>
            <a:pPr marL="171450" lvl="0" indent="-171450">
              <a:buFont typeface="Arial" panose="020B0604020202020204" pitchFamily="34" charset="0"/>
              <a:buChar char="•"/>
            </a:pPr>
            <a:r>
              <a:rPr lang="en-US" dirty="0"/>
              <a:t>Add specific details that are important to know and pair with concepts</a:t>
            </a:r>
          </a:p>
          <a:p>
            <a:pPr marL="171450" lvl="0" indent="-171450">
              <a:buFont typeface="Arial" panose="020B0604020202020204" pitchFamily="34" charset="0"/>
              <a:buChar char="•"/>
            </a:pPr>
            <a:r>
              <a:rPr lang="en-US" dirty="0"/>
              <a:t>Write out possible questions (Use the end of chapter questions!)</a:t>
            </a:r>
          </a:p>
          <a:p>
            <a:pPr marL="628650" lvl="1" indent="-171450">
              <a:buFont typeface="Arial" panose="020B0604020202020204" pitchFamily="34" charset="0"/>
              <a:buChar char="•"/>
            </a:pPr>
            <a:r>
              <a:rPr lang="en-US" dirty="0"/>
              <a:t>Again, use your notes as a resource to create questions</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As a side note, don't expect to be able to anticipate all the questions… it is a test for a reason! But do you best to study and prepare because you may be able to use context clues or other information to answer unanticipated questions. </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10</a:t>
            </a:fld>
            <a:endParaRPr lang="en-US"/>
          </a:p>
        </p:txBody>
      </p:sp>
    </p:spTree>
    <p:extLst>
      <p:ext uri="{BB962C8B-B14F-4D97-AF65-F5344CB8AC3E}">
        <p14:creationId xmlns:p14="http://schemas.microsoft.com/office/powerpoint/2010/main" val="102438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nothing</a:t>
            </a:r>
            <a:r>
              <a:rPr lang="en-US" baseline="0" dirty="0"/>
              <a:t> but study, you’ll lose focus and energy. Be sure to balance your study/academic work with some fun and relaxation! How you take care of your body and mind, is just as important as the study techniques that you implement.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Make sure that you are sleeping well and getting enough rest; staying up all night will not help you!</a:t>
            </a:r>
          </a:p>
          <a:p>
            <a:endParaRPr lang="en-US" baseline="0" dirty="0"/>
          </a:p>
          <a:p>
            <a:r>
              <a:rPr lang="en-US" baseline="0" dirty="0"/>
              <a:t>Focus on eating nutritious foods that will provide you with energy. If you need guidance on what foods to eat, contact Bryant Student Health Center to make an appointment with a nutritionist at 620-235-4452. They are there to help you, so do not be afraid to reach out. </a:t>
            </a:r>
          </a:p>
          <a:p>
            <a:endParaRPr lang="en-US" baseline="0" dirty="0"/>
          </a:p>
          <a:p>
            <a:r>
              <a:rPr lang="en-US" baseline="0" dirty="0"/>
              <a:t>Take some time to do a workout, take a walk or enjoy any outdoor activities - Get some exercise!</a:t>
            </a:r>
          </a:p>
          <a:p>
            <a:endParaRPr lang="en-US" baseline="0" dirty="0"/>
          </a:p>
          <a:p>
            <a:r>
              <a:rPr lang="en-US" baseline="0" dirty="0"/>
              <a:t>Practice deep breathing techniques to calm your mind and body if you feel yourself getting anxious. </a:t>
            </a:r>
          </a:p>
          <a:p>
            <a:endParaRPr lang="en-US" baseline="0" dirty="0"/>
          </a:p>
          <a:p>
            <a:r>
              <a:rPr lang="en-US" baseline="0" dirty="0"/>
              <a:t>Lastly, visualize success!</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11</a:t>
            </a:fld>
            <a:endParaRPr lang="en-US"/>
          </a:p>
        </p:txBody>
      </p:sp>
    </p:spTree>
    <p:extLst>
      <p:ext uri="{BB962C8B-B14F-4D97-AF65-F5344CB8AC3E}">
        <p14:creationId xmlns:p14="http://schemas.microsoft.com/office/powerpoint/2010/main" val="327104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 we will cover the Four R’s that you should engage in while you are studying for your exam.</a:t>
            </a:r>
          </a:p>
        </p:txBody>
      </p:sp>
      <p:sp>
        <p:nvSpPr>
          <p:cNvPr id="4" name="Slide Number Placeholder 3"/>
          <p:cNvSpPr>
            <a:spLocks noGrp="1"/>
          </p:cNvSpPr>
          <p:nvPr>
            <p:ph type="sldNum" sz="quarter" idx="10"/>
          </p:nvPr>
        </p:nvSpPr>
        <p:spPr/>
        <p:txBody>
          <a:bodyPr/>
          <a:lstStyle/>
          <a:p>
            <a:fld id="{EA178343-3A80-44B4-ABDF-92C45F119D43}" type="slidenum">
              <a:rPr lang="en-US" smtClean="0"/>
              <a:pPr/>
              <a:t>12</a:t>
            </a:fld>
            <a:endParaRPr lang="en-US"/>
          </a:p>
        </p:txBody>
      </p:sp>
    </p:spTree>
    <p:extLst>
      <p:ext uri="{BB962C8B-B14F-4D97-AF65-F5344CB8AC3E}">
        <p14:creationId xmlns:p14="http://schemas.microsoft.com/office/powerpoint/2010/main" val="113389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Right now, you may be depending on your textbook for a lot of information.</a:t>
            </a:r>
          </a:p>
          <a:p>
            <a:endParaRPr lang="en-US" b="1" dirty="0"/>
          </a:p>
          <a:p>
            <a:r>
              <a:rPr lang="en-US" b="1" dirty="0"/>
              <a:t>Read: </a:t>
            </a:r>
            <a:r>
              <a:rPr lang="en-US" sz="2600" dirty="0"/>
              <a:t>After you’ve pre-read the chapter (using skimming, scanning techniques)</a:t>
            </a:r>
          </a:p>
          <a:p>
            <a:r>
              <a:rPr lang="en-US" sz="2600" dirty="0"/>
              <a:t>If you need help reading the chapter, you can use our Academic Success Workshop “Use Your Textbooks as a Success Tool” This can be found on the Student Success Program’s website, at the same place where you found this presentation. </a:t>
            </a:r>
          </a:p>
          <a:p>
            <a:pPr marL="457200" indent="-457200">
              <a:buFont typeface="Arial" panose="020B0604020202020204" pitchFamily="34" charset="0"/>
              <a:buChar char="•"/>
            </a:pPr>
            <a:r>
              <a:rPr lang="en-US" sz="2600" dirty="0"/>
              <a:t>Convert the underlined or highlighted main ideas, of each section, into an outline for your notes</a:t>
            </a:r>
          </a:p>
          <a:p>
            <a:pPr marL="457200" indent="-457200">
              <a:buFont typeface="Arial" panose="020B0604020202020204" pitchFamily="34" charset="0"/>
              <a:buChar char="•"/>
            </a:pPr>
            <a:r>
              <a:rPr lang="en-US" sz="2600" dirty="0"/>
              <a:t>Read to answer questions</a:t>
            </a:r>
          </a:p>
          <a:p>
            <a:pPr marL="914400" lvl="1" indent="-457200">
              <a:buFont typeface="Arial" panose="020B0604020202020204" pitchFamily="34" charset="0"/>
              <a:buChar char="•"/>
            </a:pPr>
            <a:r>
              <a:rPr lang="en-US" sz="2600" dirty="0"/>
              <a:t>Answer the questions in your own words</a:t>
            </a:r>
          </a:p>
          <a:p>
            <a:pPr marL="914400" lvl="1" indent="-457200">
              <a:buFont typeface="Arial" panose="020B0604020202020204" pitchFamily="34" charset="0"/>
              <a:buChar char="•"/>
            </a:pPr>
            <a:r>
              <a:rPr lang="en-US" sz="2600" dirty="0"/>
              <a:t>Read for meaning, not just answers</a:t>
            </a:r>
          </a:p>
          <a:p>
            <a:endParaRPr lang="en-US" sz="2600" b="1" dirty="0"/>
          </a:p>
          <a:p>
            <a:r>
              <a:rPr lang="en-US" sz="2600" b="1" dirty="0"/>
              <a:t>Recite: talk to yourself</a:t>
            </a:r>
          </a:p>
          <a:p>
            <a:pPr marL="457200" indent="-457200">
              <a:buFont typeface="Arial" panose="020B0604020202020204" pitchFamily="34" charset="0"/>
              <a:buChar char="•"/>
            </a:pPr>
            <a:r>
              <a:rPr lang="en-US" sz="2600" b="0" dirty="0"/>
              <a:t>Read questions, answers &amp; notes out loud</a:t>
            </a:r>
          </a:p>
          <a:p>
            <a:pPr marL="457200" indent="-457200">
              <a:buFont typeface="Arial" panose="020B0604020202020204" pitchFamily="34" charset="0"/>
              <a:buChar char="•"/>
            </a:pPr>
            <a:r>
              <a:rPr lang="en-US" sz="2600" b="0" dirty="0"/>
              <a:t>Key ideas and new terms in your own words</a:t>
            </a:r>
          </a:p>
          <a:p>
            <a:pPr marL="914400" lvl="1" indent="-457200">
              <a:buFont typeface="Arial" panose="020B0604020202020204" pitchFamily="34" charset="0"/>
              <a:buChar char="•"/>
            </a:pPr>
            <a:r>
              <a:rPr lang="en-US" sz="2600" b="0" dirty="0"/>
              <a:t>If it seems unclear when you hear yourself speak it, you need to get more info, ask questions or listen for further information during the in-class lecture</a:t>
            </a:r>
          </a:p>
        </p:txBody>
      </p:sp>
      <p:sp>
        <p:nvSpPr>
          <p:cNvPr id="4" name="Slide Number Placeholder 3"/>
          <p:cNvSpPr>
            <a:spLocks noGrp="1"/>
          </p:cNvSpPr>
          <p:nvPr>
            <p:ph type="sldNum" sz="quarter" idx="10"/>
          </p:nvPr>
        </p:nvSpPr>
        <p:spPr/>
        <p:txBody>
          <a:bodyPr/>
          <a:lstStyle/>
          <a:p>
            <a:fld id="{D1E4EE88-0EF5-4ABA-B853-57F617E681FA}" type="slidenum">
              <a:rPr lang="en-US" smtClean="0"/>
              <a:pPr/>
              <a:t>13</a:t>
            </a:fld>
            <a:endParaRPr lang="en-US"/>
          </a:p>
        </p:txBody>
      </p:sp>
    </p:spTree>
    <p:extLst>
      <p:ext uri="{BB962C8B-B14F-4D97-AF65-F5344CB8AC3E}">
        <p14:creationId xmlns:p14="http://schemas.microsoft.com/office/powerpoint/2010/main" val="76517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1" defTabSz="931774">
              <a:defRPr/>
            </a:pPr>
            <a:r>
              <a:rPr lang="en-US" b="1" dirty="0"/>
              <a:t>The next part of reading the text is to review.</a:t>
            </a:r>
          </a:p>
          <a:p>
            <a:pPr marL="0" lvl="1" defTabSz="931774">
              <a:defRPr/>
            </a:pPr>
            <a:endParaRPr lang="en-US" b="1" dirty="0"/>
          </a:p>
          <a:p>
            <a:pPr marL="0" lvl="1" defTabSz="931774">
              <a:defRPr/>
            </a:pPr>
            <a:r>
              <a:rPr lang="en-US" b="1" dirty="0"/>
              <a:t>Review: </a:t>
            </a:r>
            <a:r>
              <a:rPr lang="en-US" sz="2900" dirty="0"/>
              <a:t>re-read your notes (</a:t>
            </a:r>
            <a:r>
              <a:rPr lang="en-US" sz="2400" dirty="0"/>
              <a:t>The more frequently that you review information, the better retention &amp; less study time you will have in the future</a:t>
            </a:r>
            <a:r>
              <a:rPr lang="en-US" sz="2900" dirty="0"/>
              <a:t>).</a:t>
            </a:r>
          </a:p>
          <a:p>
            <a:pPr marL="457200" lvl="1" indent="-457200" defTabSz="931774">
              <a:buFont typeface="Arial" panose="020B0604020202020204" pitchFamily="34" charset="0"/>
              <a:buChar char="•"/>
              <a:defRPr/>
            </a:pPr>
            <a:r>
              <a:rPr lang="en-US" sz="2900" dirty="0"/>
              <a:t>Within 24 hours</a:t>
            </a:r>
          </a:p>
          <a:p>
            <a:pPr marL="457200" lvl="1" indent="-457200" defTabSz="931774">
              <a:buFont typeface="Arial" panose="020B0604020202020204" pitchFamily="34" charset="0"/>
              <a:buChar char="•"/>
              <a:defRPr/>
            </a:pPr>
            <a:r>
              <a:rPr lang="en-US" sz="2900" dirty="0"/>
              <a:t>A week later</a:t>
            </a:r>
          </a:p>
          <a:p>
            <a:pPr marL="457200" lvl="1" indent="-457200" defTabSz="931774">
              <a:buFont typeface="Arial" panose="020B0604020202020204" pitchFamily="34" charset="0"/>
              <a:buChar char="•"/>
              <a:defRPr/>
            </a:pPr>
            <a:r>
              <a:rPr lang="en-US" sz="2900" dirty="0"/>
              <a:t>Once a month</a:t>
            </a:r>
          </a:p>
          <a:p>
            <a:pPr lvl="0">
              <a:buFontTx/>
              <a:buNone/>
            </a:pPr>
            <a:r>
              <a:rPr lang="en-US" dirty="0"/>
              <a:t>Basically, keep up with your notes so that you aren’t relearning information the week before a test.</a:t>
            </a:r>
          </a:p>
          <a:p>
            <a:pPr lvl="0">
              <a:buFontTx/>
              <a:buNone/>
            </a:pPr>
            <a:endParaRPr lang="en-US" dirty="0"/>
          </a:p>
          <a:p>
            <a:r>
              <a:rPr lang="en-US" b="1" dirty="0"/>
              <a:t>Repetition: </a:t>
            </a:r>
            <a:r>
              <a:rPr lang="en-US" dirty="0"/>
              <a:t>We lose around</a:t>
            </a:r>
            <a:r>
              <a:rPr lang="en-US" baseline="0" dirty="0"/>
              <a:t> 80% of what we read unless we review it immediately and frequently. When we read our textbooks, review and organize lecture notes and frequently taking 5-10 minute mini-study session, we avoid having to essentially re-learn the material before an exam.</a:t>
            </a:r>
          </a:p>
          <a:p>
            <a:endParaRPr lang="en-US" baseline="0" dirty="0"/>
          </a:p>
          <a:p>
            <a:r>
              <a:rPr lang="en-US" baseline="0" dirty="0"/>
              <a:t>Make sure that you are repeatedly conducting review sessions!</a:t>
            </a:r>
            <a:endParaRPr lang="en-US" dirty="0"/>
          </a:p>
        </p:txBody>
      </p:sp>
      <p:sp>
        <p:nvSpPr>
          <p:cNvPr id="4" name="Slide Number Placeholder 3"/>
          <p:cNvSpPr>
            <a:spLocks noGrp="1"/>
          </p:cNvSpPr>
          <p:nvPr>
            <p:ph type="sldNum" sz="quarter" idx="10"/>
          </p:nvPr>
        </p:nvSpPr>
        <p:spPr/>
        <p:txBody>
          <a:bodyPr/>
          <a:lstStyle/>
          <a:p>
            <a:fld id="{D1E4EE88-0EF5-4ABA-B853-57F617E681FA}" type="slidenum">
              <a:rPr lang="en-US" smtClean="0"/>
              <a:pPr/>
              <a:t>14</a:t>
            </a:fld>
            <a:endParaRPr lang="en-US"/>
          </a:p>
        </p:txBody>
      </p:sp>
    </p:spTree>
    <p:extLst>
      <p:ext uri="{BB962C8B-B14F-4D97-AF65-F5344CB8AC3E}">
        <p14:creationId xmlns:p14="http://schemas.microsoft.com/office/powerpoint/2010/main" val="319872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*less</a:t>
            </a:r>
            <a:r>
              <a:rPr lang="en-US" baseline="0" dirty="0"/>
              <a:t> than 20 minutes of review each month can help keep info in the 80-100% range of recall! </a:t>
            </a:r>
          </a:p>
          <a:p>
            <a:endParaRPr lang="en-US" dirty="0"/>
          </a:p>
          <a:p>
            <a:r>
              <a:rPr lang="en-US" dirty="0"/>
              <a:t>This</a:t>
            </a:r>
            <a:r>
              <a:rPr lang="en-US" baseline="0" dirty="0"/>
              <a:t> chart shows us our Short-Term Memory (Blue) vs. Long Term Memory (Green).</a:t>
            </a:r>
          </a:p>
          <a:p>
            <a:endParaRPr lang="en-US" baseline="0" dirty="0"/>
          </a:p>
          <a:p>
            <a:r>
              <a:rPr lang="en-US" baseline="0" dirty="0"/>
              <a:t>On Day 1, when we learn about something, we typically can remember abut 100% of what we learned. Then the next couple days, we don’t review the information, so we slowly forget what we learned. And there is no long term memory associated with it.</a:t>
            </a:r>
          </a:p>
          <a:p>
            <a:endParaRPr lang="en-US" baseline="0" dirty="0"/>
          </a:p>
          <a:p>
            <a:r>
              <a:rPr lang="en-US" baseline="0" dirty="0"/>
              <a:t>But, after the first day, if we review our notes for 10 minutes on the second day, 5 minutes on day 7 and 2-4 minutes after that.. Our long term memory kicks in and we are able to remember information. </a:t>
            </a:r>
          </a:p>
          <a:p>
            <a:endParaRPr lang="en-US" baseline="0" dirty="0"/>
          </a:p>
          <a:p>
            <a:r>
              <a:rPr lang="en-US" baseline="0" dirty="0"/>
              <a:t>So, this graph really shows you what a max of 10 minutes of review/studying can do for your long term memory, which ultimately help you from spending a day or week trying to cram and relearn information before a test.</a:t>
            </a:r>
          </a:p>
          <a:p>
            <a:endParaRPr lang="en-US" baseline="0" dirty="0"/>
          </a:p>
          <a:p>
            <a:r>
              <a:rPr lang="en-US" baseline="0" dirty="0"/>
              <a:t>If you approach studying and test prep with the study cycle in mind, you will naturally develop a pattern of regular, short review sessions that allows you to retain more, study smarter/not harder, and hopefully get more from your courses.</a:t>
            </a:r>
            <a:endParaRPr lang="en-US" dirty="0"/>
          </a:p>
          <a:p>
            <a:endParaRPr lang="en-US" dirty="0"/>
          </a:p>
        </p:txBody>
      </p:sp>
      <p:sp>
        <p:nvSpPr>
          <p:cNvPr id="4" name="Slide Number Placeholder 3"/>
          <p:cNvSpPr>
            <a:spLocks noGrp="1"/>
          </p:cNvSpPr>
          <p:nvPr>
            <p:ph type="sldNum" sz="quarter" idx="10"/>
          </p:nvPr>
        </p:nvSpPr>
        <p:spPr/>
        <p:txBody>
          <a:bodyPr/>
          <a:lstStyle/>
          <a:p>
            <a:fld id="{D1E4EE88-0EF5-4ABA-B853-57F617E681FA}" type="slidenum">
              <a:rPr lang="en-US" smtClean="0"/>
              <a:pPr/>
              <a:t>15</a:t>
            </a:fld>
            <a:endParaRPr lang="en-US"/>
          </a:p>
        </p:txBody>
      </p:sp>
    </p:spTree>
    <p:extLst>
      <p:ext uri="{BB962C8B-B14F-4D97-AF65-F5344CB8AC3E}">
        <p14:creationId xmlns:p14="http://schemas.microsoft.com/office/powerpoint/2010/main" val="149388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absolutely must cram for a test (Hopefully you will follow these study tips so that you aren’t cramming) be intelligent about your cramming. Do not stay up all night when you cram, be sure to get some sleep.</a:t>
            </a:r>
          </a:p>
          <a:p>
            <a:endParaRPr lang="en-US" dirty="0"/>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16</a:t>
            </a:fld>
            <a:endParaRPr lang="en-US"/>
          </a:p>
        </p:txBody>
      </p:sp>
    </p:spTree>
    <p:extLst>
      <p:ext uri="{BB962C8B-B14F-4D97-AF65-F5344CB8AC3E}">
        <p14:creationId xmlns:p14="http://schemas.microsoft.com/office/powerpoint/2010/main" val="264391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Cramming for ESSAY Tests:</a:t>
            </a:r>
          </a:p>
          <a:p>
            <a:endParaRPr lang="en-US" dirty="0"/>
          </a:p>
          <a:p>
            <a:pPr marL="171450" lvl="0" indent="-171450">
              <a:buFont typeface="Arial" panose="020B0604020202020204" pitchFamily="34" charset="0"/>
              <a:buChar char="•"/>
            </a:pPr>
            <a:r>
              <a:rPr lang="en-US" dirty="0"/>
              <a:t>Recite from and review your lecture notes</a:t>
            </a:r>
          </a:p>
          <a:p>
            <a:pPr marL="628650" lvl="1" indent="-171450">
              <a:buFont typeface="Arial" panose="020B0604020202020204" pitchFamily="34" charset="0"/>
              <a:buChar char="•"/>
            </a:pPr>
            <a:r>
              <a:rPr lang="en-US" dirty="0"/>
              <a:t>Talk out loud to yourself as you review, that way you can stay engaged and focused</a:t>
            </a:r>
          </a:p>
          <a:p>
            <a:pPr marL="171450" lvl="0" indent="-171450">
              <a:buFont typeface="Arial" panose="020B0604020202020204" pitchFamily="34" charset="0"/>
              <a:buChar char="•"/>
            </a:pPr>
            <a:r>
              <a:rPr lang="en-US" dirty="0"/>
              <a:t>Survey the readings</a:t>
            </a:r>
          </a:p>
          <a:p>
            <a:pPr marL="171450" lvl="0" indent="-171450">
              <a:buFont typeface="Arial" panose="020B0604020202020204" pitchFamily="34" charset="0"/>
              <a:buChar char="•"/>
            </a:pPr>
            <a:r>
              <a:rPr lang="en-US" dirty="0"/>
              <a:t>Read the chapter summaries carefully</a:t>
            </a:r>
          </a:p>
          <a:p>
            <a:pPr marL="171450" lvl="0" indent="-171450">
              <a:buFont typeface="Arial" panose="020B0604020202020204" pitchFamily="34" charset="0"/>
              <a:buChar char="•"/>
            </a:pPr>
            <a:r>
              <a:rPr lang="en-US" dirty="0"/>
              <a:t>Get a general idea of the main points of the reading</a:t>
            </a:r>
          </a:p>
          <a:p>
            <a:pPr marL="628650" lvl="1" indent="-171450">
              <a:buFont typeface="Arial" panose="020B0604020202020204" pitchFamily="34" charset="0"/>
              <a:buChar char="•"/>
            </a:pPr>
            <a:r>
              <a:rPr lang="en-US" dirty="0"/>
              <a:t>Focus on the main concepts of each chapter</a:t>
            </a:r>
          </a:p>
          <a:p>
            <a:pPr marL="171450" lvl="0" indent="-171450">
              <a:buFont typeface="Arial" panose="020B0604020202020204" pitchFamily="34" charset="0"/>
              <a:buChar char="•"/>
            </a:pPr>
            <a:r>
              <a:rPr lang="en-US" dirty="0"/>
              <a:t>Don't leave out whole chapters or major sections of the reading</a:t>
            </a:r>
          </a:p>
          <a:p>
            <a:pPr marL="628650" lvl="1" indent="-171450">
              <a:buFont typeface="Arial" panose="020B0604020202020204" pitchFamily="34" charset="0"/>
              <a:buChar char="•"/>
            </a:pPr>
            <a:r>
              <a:rPr lang="en-US" dirty="0"/>
              <a:t>Treat every chapter and major section as a priority</a:t>
            </a:r>
          </a:p>
          <a:p>
            <a:pPr marL="171450" lvl="0" indent="-171450">
              <a:buFont typeface="Arial" panose="020B0604020202020204" pitchFamily="34" charset="0"/>
              <a:buChar char="•"/>
            </a:pPr>
            <a:r>
              <a:rPr lang="en-US" dirty="0"/>
              <a:t>Take notes on the highlighted information in your notes. Take summary notes of the highlights of all your notes; recite from these summary notes.</a:t>
            </a:r>
          </a:p>
          <a:p>
            <a:pPr marL="171450" lvl="0" indent="-171450">
              <a:buFont typeface="Arial" panose="020B0604020202020204" pitchFamily="34" charset="0"/>
              <a:buChar char="•"/>
            </a:pPr>
            <a:endParaRPr lang="en-US" dirty="0"/>
          </a:p>
          <a:p>
            <a:pPr marL="0" lvl="0" indent="0">
              <a:buFontTx/>
              <a:buNone/>
            </a:pPr>
            <a:r>
              <a:rPr lang="en-US" dirty="0"/>
              <a:t>Again, look over stuff that you emphasized before and review that information a couple times. </a:t>
            </a:r>
          </a:p>
        </p:txBody>
      </p:sp>
      <p:sp>
        <p:nvSpPr>
          <p:cNvPr id="4" name="Slide Number Placeholder 3"/>
          <p:cNvSpPr>
            <a:spLocks noGrp="1"/>
          </p:cNvSpPr>
          <p:nvPr>
            <p:ph type="sldNum" sz="quarter" idx="5"/>
          </p:nvPr>
        </p:nvSpPr>
        <p:spPr/>
        <p:txBody>
          <a:bodyPr/>
          <a:lstStyle/>
          <a:p>
            <a:fld id="{E5002FCD-D777-45D2-8D8D-AE42B7C5FA49}" type="slidenum">
              <a:rPr lang="en-US" smtClean="0"/>
              <a:t>17</a:t>
            </a:fld>
            <a:endParaRPr lang="en-US"/>
          </a:p>
        </p:txBody>
      </p:sp>
    </p:spTree>
    <p:extLst>
      <p:ext uri="{BB962C8B-B14F-4D97-AF65-F5344CB8AC3E}">
        <p14:creationId xmlns:p14="http://schemas.microsoft.com/office/powerpoint/2010/main" val="230302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Cramming for OBJECTIVE tests:</a:t>
            </a:r>
          </a:p>
          <a:p>
            <a:endParaRPr lang="en-US" dirty="0"/>
          </a:p>
          <a:p>
            <a:pPr marL="171450" lvl="0" indent="-171450">
              <a:buFont typeface="Arial" panose="020B0604020202020204" pitchFamily="34" charset="0"/>
              <a:buChar char="•"/>
            </a:pPr>
            <a:r>
              <a:rPr lang="en-US" dirty="0"/>
              <a:t>Recite from and review your lecture notes</a:t>
            </a:r>
          </a:p>
          <a:p>
            <a:pPr marL="628650" lvl="1" indent="-171450">
              <a:buFont typeface="Arial" panose="020B0604020202020204" pitchFamily="34" charset="0"/>
              <a:buChar char="•"/>
            </a:pPr>
            <a:r>
              <a:rPr lang="en-US" dirty="0"/>
              <a:t>Again, read out loud to yourself! </a:t>
            </a:r>
          </a:p>
          <a:p>
            <a:pPr marL="171450" lvl="0" indent="-171450">
              <a:buFont typeface="Arial" panose="020B0604020202020204" pitchFamily="34" charset="0"/>
              <a:buChar char="•"/>
            </a:pPr>
            <a:r>
              <a:rPr lang="en-US" dirty="0"/>
              <a:t>Take summary notes and recite from them</a:t>
            </a:r>
          </a:p>
          <a:p>
            <a:pPr marL="628650" lvl="1" indent="-171450">
              <a:buFont typeface="Arial" panose="020B0604020202020204" pitchFamily="34" charset="0"/>
              <a:buChar char="•"/>
            </a:pPr>
            <a:r>
              <a:rPr lang="en-US" dirty="0"/>
              <a:t>Use your notes to review information</a:t>
            </a:r>
          </a:p>
          <a:p>
            <a:pPr marL="171450" lvl="0" indent="-171450">
              <a:buFont typeface="Arial" panose="020B0604020202020204" pitchFamily="34" charset="0"/>
              <a:buChar char="•"/>
            </a:pPr>
            <a:r>
              <a:rPr lang="en-US" dirty="0"/>
              <a:t>Learn new terms</a:t>
            </a:r>
          </a:p>
          <a:p>
            <a:pPr marL="628650" lvl="1" indent="-171450">
              <a:buFont typeface="Arial" panose="020B0604020202020204" pitchFamily="34" charset="0"/>
              <a:buChar char="•"/>
            </a:pPr>
            <a:r>
              <a:rPr lang="en-US" dirty="0"/>
              <a:t>Look over the vocab, or any terms you may not know and figure out the definition.</a:t>
            </a:r>
          </a:p>
          <a:p>
            <a:pPr marL="628650" lvl="1" indent="-171450">
              <a:buFont typeface="Arial" panose="020B0604020202020204" pitchFamily="34" charset="0"/>
              <a:buChar char="•"/>
            </a:pPr>
            <a:r>
              <a:rPr lang="en-US" dirty="0"/>
              <a:t>Use Google or the online dictionary to find definition to unknown terms!</a:t>
            </a:r>
          </a:p>
          <a:p>
            <a:pPr marL="171450" lvl="0" indent="-171450">
              <a:buFont typeface="Arial" panose="020B0604020202020204" pitchFamily="34" charset="0"/>
              <a:buChar char="•"/>
            </a:pPr>
            <a:r>
              <a:rPr lang="en-US" dirty="0"/>
              <a:t>Read as much as you can</a:t>
            </a:r>
          </a:p>
          <a:p>
            <a:pPr marL="628650" lvl="1" indent="-171450">
              <a:buFont typeface="Arial" panose="020B0604020202020204" pitchFamily="34" charset="0"/>
              <a:buChar char="•"/>
            </a:pPr>
            <a:r>
              <a:rPr lang="en-US" dirty="0"/>
              <a:t>Use techniques such as skimming, scanning, critical reading, etc.</a:t>
            </a:r>
          </a:p>
          <a:p>
            <a:endParaRPr lang="en-US" dirty="0"/>
          </a:p>
          <a:p>
            <a:r>
              <a:rPr lang="en-US" dirty="0"/>
              <a:t>Again, cramming is a last resort! Be prepared for tests by reviewing and studying throughout the entire semester. Then, be intentional about studying more information and focusing on specific concepts during the last couple weeks or the two weeks of the semester.</a:t>
            </a:r>
          </a:p>
        </p:txBody>
      </p:sp>
      <p:sp>
        <p:nvSpPr>
          <p:cNvPr id="4" name="Slide Number Placeholder 3"/>
          <p:cNvSpPr>
            <a:spLocks noGrp="1"/>
          </p:cNvSpPr>
          <p:nvPr>
            <p:ph type="sldNum" sz="quarter" idx="5"/>
          </p:nvPr>
        </p:nvSpPr>
        <p:spPr/>
        <p:txBody>
          <a:bodyPr/>
          <a:lstStyle/>
          <a:p>
            <a:fld id="{E5002FCD-D777-45D2-8D8D-AE42B7C5FA49}" type="slidenum">
              <a:rPr lang="en-US" smtClean="0"/>
              <a:t>18</a:t>
            </a:fld>
            <a:endParaRPr lang="en-US"/>
          </a:p>
        </p:txBody>
      </p:sp>
    </p:spTree>
    <p:extLst>
      <p:ext uri="{BB962C8B-B14F-4D97-AF65-F5344CB8AC3E}">
        <p14:creationId xmlns:p14="http://schemas.microsoft.com/office/powerpoint/2010/main" val="1174627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presentation on Finals Study Strategies. If you have any questions or need clarification, please contact Student Success Programs.</a:t>
            </a:r>
          </a:p>
          <a:p>
            <a:endParaRPr lang="en-US" dirty="0"/>
          </a:p>
          <a:p>
            <a:r>
              <a:rPr lang="en-US" dirty="0"/>
              <a:t>Student Success Programs</a:t>
            </a:r>
          </a:p>
          <a:p>
            <a:r>
              <a:rPr lang="en-US" dirty="0"/>
              <a:t>Axe Library 113</a:t>
            </a:r>
          </a:p>
          <a:p>
            <a:r>
              <a:rPr lang="en-US" dirty="0" err="1"/>
              <a:t>studentsuccess@pittstate.edu</a:t>
            </a:r>
            <a:endParaRPr lang="en-US" dirty="0"/>
          </a:p>
          <a:p>
            <a:r>
              <a:rPr lang="en-US" dirty="0"/>
              <a:t>620-235-6578</a:t>
            </a:r>
          </a:p>
          <a:p>
            <a:endParaRPr lang="en-US" dirty="0"/>
          </a:p>
          <a:p>
            <a:r>
              <a:rPr lang="en-US" sz="1200" kern="1200" dirty="0">
                <a:solidFill>
                  <a:schemeClr val="tx1"/>
                </a:solidFill>
                <a:latin typeface="+mn-lt"/>
                <a:ea typeface="+mn-ea"/>
                <a:cs typeface="+mn-cs"/>
              </a:rPr>
              <a:t>Be sure to give us a follow on our social media accounts to keep you updated on Academic Success Workshops, study tips and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Facebook: PSU Student Success Center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Instagram: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19</a:t>
            </a:fld>
            <a:endParaRPr lang="en-US"/>
          </a:p>
        </p:txBody>
      </p:sp>
    </p:spTree>
    <p:extLst>
      <p:ext uri="{BB962C8B-B14F-4D97-AF65-F5344CB8AC3E}">
        <p14:creationId xmlns:p14="http://schemas.microsoft.com/office/powerpoint/2010/main" val="170208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will need to the document, “Test Tips and Examining Returned Tests”. (There is a link on the Student Success Center Website, at the same location where you found this PowerPoint)</a:t>
            </a:r>
          </a:p>
          <a:p>
            <a:endParaRPr lang="en-US" baseline="0" dirty="0"/>
          </a:p>
          <a:p>
            <a:r>
              <a:rPr lang="en-US" baseline="0" dirty="0"/>
              <a:t>**This handout has general test tips, as well as a grid to help you better understand your performance on previous tests. Identifying why you missed what you missed on previous tests can help you study smarter, and access needed resources (Student Health Center Counselor) that will help you succeed. </a:t>
            </a:r>
          </a:p>
          <a:p>
            <a:endParaRPr lang="en-US" dirty="0"/>
          </a:p>
          <a:p>
            <a:r>
              <a:rPr lang="en-US" dirty="0"/>
              <a:t>Know what you need to know… be smart and learn from tests that you took earlier on in the semester! </a:t>
            </a:r>
            <a:r>
              <a:rPr lang="en-US" baseline="0" dirty="0"/>
              <a:t>Use feedback from tests you’ve taken earlier in the semester to help you plan for the format of upcoming tests. </a:t>
            </a:r>
          </a:p>
          <a:p>
            <a:endParaRPr lang="en-US" baseline="0" dirty="0"/>
          </a:p>
          <a:p>
            <a:r>
              <a:rPr lang="en-US" i="1" baseline="0" dirty="0"/>
              <a:t>Ask yourself these questions: “Does the teacher use multiple choice, essay, </a:t>
            </a:r>
            <a:r>
              <a:rPr lang="en-US" i="1" baseline="0" dirty="0" err="1"/>
              <a:t>etc</a:t>
            </a:r>
            <a:r>
              <a:rPr lang="en-US" i="1" baseline="0" dirty="0"/>
              <a:t>… questions? Does the teacher take questions from the textbook, lecture notes, study guides, other handouts/resources, etc..?”</a:t>
            </a:r>
          </a:p>
          <a:p>
            <a:endParaRPr lang="en-US" i="1" baseline="0" dirty="0"/>
          </a:p>
          <a:p>
            <a:r>
              <a:rPr lang="en-US" baseline="0" dirty="0"/>
              <a:t>Within the few weeks before your final, be sure to gather information about your final exam! Look within the syllabus, canvas, lectures, or ask your professor these questions:</a:t>
            </a:r>
          </a:p>
          <a:p>
            <a:endParaRPr lang="en-US" baseline="0" dirty="0"/>
          </a:p>
          <a:p>
            <a:pPr marL="457200" lvl="0" indent="-457200">
              <a:buFont typeface="Arial" panose="020B0604020202020204" pitchFamily="34" charset="0"/>
              <a:buChar char="•"/>
            </a:pPr>
            <a:r>
              <a:rPr lang="en-US" sz="1200" dirty="0"/>
              <a:t>What will the test cover</a:t>
            </a:r>
          </a:p>
          <a:p>
            <a:pPr marL="457200" lvl="0" indent="-457200">
              <a:buFont typeface="Arial" panose="020B0604020202020204" pitchFamily="34" charset="0"/>
              <a:buChar char="•"/>
            </a:pPr>
            <a:r>
              <a:rPr lang="en-US" sz="1200" dirty="0"/>
              <a:t>Comprehensive or non-Comprehensive</a:t>
            </a:r>
          </a:p>
          <a:p>
            <a:pPr marL="457200" lvl="0" indent="-457200">
              <a:buFont typeface="Arial" panose="020B0604020202020204" pitchFamily="34" charset="0"/>
              <a:buChar char="•"/>
            </a:pPr>
            <a:r>
              <a:rPr lang="en-US" sz="1200" dirty="0"/>
              <a:t>What kinds of questions will be used &amp; how many</a:t>
            </a:r>
          </a:p>
          <a:p>
            <a:pPr marL="457200" lvl="0" indent="-457200">
              <a:buFont typeface="Arial" panose="020B0604020202020204" pitchFamily="34" charset="0"/>
              <a:buChar char="•"/>
            </a:pPr>
            <a:r>
              <a:rPr lang="en-US" sz="1200" dirty="0"/>
              <a:t>Where and when will the test be given</a:t>
            </a:r>
          </a:p>
          <a:p>
            <a:pPr marL="457200" lvl="0" indent="-457200">
              <a:buFont typeface="Arial" panose="020B0604020202020204" pitchFamily="34" charset="0"/>
              <a:buChar char="•"/>
            </a:pPr>
            <a:r>
              <a:rPr lang="en-US" sz="1200" dirty="0"/>
              <a:t>Special test materials</a:t>
            </a:r>
          </a:p>
          <a:p>
            <a:pPr marL="457200" lvl="0" indent="-457200">
              <a:buFont typeface="Arial" panose="020B0604020202020204" pitchFamily="34" charset="0"/>
              <a:buChar char="•"/>
            </a:pPr>
            <a:r>
              <a:rPr lang="en-US" sz="1200" dirty="0"/>
              <a:t>Are you responsible for formulas? Or will you be given formulas?</a:t>
            </a:r>
          </a:p>
          <a:p>
            <a:pPr marL="457200" lvl="0" indent="-457200">
              <a:buFont typeface="Arial" panose="020B0604020202020204" pitchFamily="34" charset="0"/>
              <a:buChar char="•"/>
            </a:pPr>
            <a:r>
              <a:rPr lang="en-US" sz="1200" dirty="0"/>
              <a:t>Can you bring a note card</a:t>
            </a:r>
          </a:p>
          <a:p>
            <a:pPr marL="457200" lvl="0" indent="-457200">
              <a:buFont typeface="Arial" panose="020B0604020202020204" pitchFamily="34" charset="0"/>
              <a:buChar char="•"/>
            </a:pPr>
            <a:endParaRPr lang="en-US" sz="1200" dirty="0"/>
          </a:p>
          <a:p>
            <a:pPr marL="0" lvl="0" indent="0">
              <a:buFont typeface="Arial" panose="020B0604020202020204" pitchFamily="34" charset="0"/>
              <a:buNone/>
            </a:pPr>
            <a:r>
              <a:rPr lang="en-US" sz="1200" b="1" dirty="0"/>
              <a:t>If it is an online test:</a:t>
            </a:r>
          </a:p>
          <a:p>
            <a:pPr marL="457200" lvl="0" indent="-457200">
              <a:buFont typeface="Arial" panose="020B0604020202020204" pitchFamily="34" charset="0"/>
              <a:buChar char="•"/>
            </a:pPr>
            <a:r>
              <a:rPr lang="en-US" sz="1200" dirty="0"/>
              <a:t>What time will the test open and close</a:t>
            </a:r>
          </a:p>
          <a:p>
            <a:pPr marL="457200" lvl="0" indent="-457200">
              <a:buFont typeface="Arial" panose="020B0604020202020204" pitchFamily="34" charset="0"/>
              <a:buChar char="•"/>
            </a:pPr>
            <a:r>
              <a:rPr lang="en-US" sz="1200" dirty="0"/>
              <a:t>Do I need to download the lockdown browser before the exam</a:t>
            </a:r>
          </a:p>
          <a:p>
            <a:pPr marL="457200" lvl="0" indent="-457200">
              <a:buFont typeface="Arial" panose="020B0604020202020204" pitchFamily="34" charset="0"/>
              <a:buChar char="•"/>
            </a:pPr>
            <a:r>
              <a:rPr lang="en-US" sz="1200" dirty="0"/>
              <a:t>Do I need a computer with a webcam for a lockdown browser</a:t>
            </a:r>
          </a:p>
          <a:p>
            <a:pPr marL="457200" lvl="0" indent="-457200">
              <a:buFont typeface="Arial" panose="020B0604020202020204" pitchFamily="34" charset="0"/>
              <a:buChar char="•"/>
            </a:pPr>
            <a:r>
              <a:rPr lang="en-US" sz="1200" dirty="0"/>
              <a:t>What resources can I use on the online test</a:t>
            </a:r>
          </a:p>
          <a:p>
            <a:pPr marL="457200" lvl="0" indent="-457200">
              <a:buFont typeface="Arial" panose="020B0604020202020204" pitchFamily="34" charset="0"/>
              <a:buChar char="•"/>
            </a:pPr>
            <a:endParaRPr lang="en-US" sz="1200" dirty="0"/>
          </a:p>
          <a:p>
            <a:r>
              <a:rPr lang="en-US" i="0" baseline="0" dirty="0"/>
              <a:t>Identify resources that can help you study for your final exam. These resources can include tutors, office hours, practice tests, study groups, etc.. Find a resource that works for you and use that resource as part of your study plan. </a:t>
            </a:r>
          </a:p>
          <a:p>
            <a:endParaRPr lang="en-US" i="0" baseline="0" dirty="0"/>
          </a:p>
          <a:p>
            <a:r>
              <a:rPr lang="en-US" i="0" baseline="0" dirty="0"/>
              <a:t>Lastly, your professor is your biggest resource! Meet with them to confirm information or concepts, ask them about your current grade and ask for feedback. Professors are willing to help if you take the time to talk with them. </a:t>
            </a:r>
            <a:endParaRPr lang="en-US" i="0" dirty="0"/>
          </a:p>
          <a:p>
            <a:endParaRPr lang="en-US" baseline="0" dirty="0"/>
          </a:p>
        </p:txBody>
      </p:sp>
      <p:sp>
        <p:nvSpPr>
          <p:cNvPr id="4" name="Slide Number Placeholder 3"/>
          <p:cNvSpPr>
            <a:spLocks noGrp="1"/>
          </p:cNvSpPr>
          <p:nvPr>
            <p:ph type="sldNum" sz="quarter" idx="5"/>
          </p:nvPr>
        </p:nvSpPr>
        <p:spPr/>
        <p:txBody>
          <a:bodyPr/>
          <a:lstStyle/>
          <a:p>
            <a:fld id="{E5002FCD-D777-45D2-8D8D-AE42B7C5FA49}" type="slidenum">
              <a:rPr lang="en-US" smtClean="0"/>
              <a:t>2</a:t>
            </a:fld>
            <a:endParaRPr lang="en-US"/>
          </a:p>
        </p:txBody>
      </p:sp>
    </p:spTree>
    <p:extLst>
      <p:ext uri="{BB962C8B-B14F-4D97-AF65-F5344CB8AC3E}">
        <p14:creationId xmlns:p14="http://schemas.microsoft.com/office/powerpoint/2010/main" val="213962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are preparing for your final:</a:t>
            </a:r>
          </a:p>
          <a:p>
            <a:endParaRPr lang="en-US" dirty="0"/>
          </a:p>
          <a:p>
            <a:pPr marL="171450" indent="-171450">
              <a:buFont typeface="Arial" panose="020B0604020202020204" pitchFamily="34" charset="0"/>
              <a:buChar char="•"/>
            </a:pPr>
            <a:r>
              <a:rPr lang="en-US" dirty="0"/>
              <a:t>Pay special attention to</a:t>
            </a:r>
          </a:p>
          <a:p>
            <a:pPr marL="628650" lvl="1" indent="-171450">
              <a:buFont typeface="Arial" panose="020B0604020202020204" pitchFamily="34" charset="0"/>
              <a:buChar char="•"/>
            </a:pPr>
            <a:r>
              <a:rPr lang="en-US" dirty="0"/>
              <a:t>Topics or statements the professor says will be on the test</a:t>
            </a:r>
          </a:p>
          <a:p>
            <a:pPr marL="628650" lvl="1" indent="-171450">
              <a:buFont typeface="Arial" panose="020B0604020202020204" pitchFamily="34" charset="0"/>
              <a:buChar char="•"/>
            </a:pPr>
            <a:r>
              <a:rPr lang="en-US" dirty="0"/>
              <a:t>Material that is not in the book – within assignments, handouts or lectures</a:t>
            </a:r>
          </a:p>
          <a:p>
            <a:pPr marL="628650" lvl="1" indent="-171450">
              <a:buFont typeface="Arial" panose="020B0604020202020204" pitchFamily="34" charset="0"/>
              <a:buChar char="•"/>
            </a:pPr>
            <a:r>
              <a:rPr lang="en-US" dirty="0"/>
              <a:t>Terms, diagrams, etc., that were put on the board or emphasized during a lecture</a:t>
            </a:r>
          </a:p>
          <a:p>
            <a:pPr marL="4000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Schedule intermediate reviews – Schedule reviews often and frequent! Don’t wait to cram for a test the night before. </a:t>
            </a:r>
          </a:p>
          <a:p>
            <a:pPr marL="628650" lvl="1" indent="-171450">
              <a:buFont typeface="Arial" panose="020B0604020202020204" pitchFamily="34" charset="0"/>
              <a:buChar char="•"/>
            </a:pPr>
            <a:r>
              <a:rPr lang="en-US" dirty="0"/>
              <a:t>Recite from your lecture notes</a:t>
            </a:r>
          </a:p>
          <a:p>
            <a:pPr marL="628650" lvl="1" indent="-171450">
              <a:buFont typeface="Arial" panose="020B0604020202020204" pitchFamily="34" charset="0"/>
              <a:buChar char="•"/>
            </a:pPr>
            <a:r>
              <a:rPr lang="en-US" dirty="0"/>
              <a:t>Take notes on text or lecture and recite from these notes (this prevents a marathon review and will  strengthen the memory trace) </a:t>
            </a:r>
          </a:p>
          <a:p>
            <a:pPr marL="628650" lvl="1" indent="-171450">
              <a:buFont typeface="Arial" panose="020B0604020202020204" pitchFamily="34" charset="0"/>
              <a:buChar char="•"/>
            </a:pPr>
            <a:r>
              <a:rPr lang="en-US" dirty="0"/>
              <a:t>Essentially you will not have to study as much information the night or two nights before the test. </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3</a:t>
            </a:fld>
            <a:endParaRPr lang="en-US"/>
          </a:p>
        </p:txBody>
      </p:sp>
    </p:spTree>
    <p:extLst>
      <p:ext uri="{BB962C8B-B14F-4D97-AF65-F5344CB8AC3E}">
        <p14:creationId xmlns:p14="http://schemas.microsoft.com/office/powerpoint/2010/main" val="255733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studying for finals, use your old tests as study aids. Old tests can be the best study resource for you!</a:t>
            </a:r>
          </a:p>
          <a:p>
            <a:endParaRPr lang="en-US" dirty="0"/>
          </a:p>
          <a:p>
            <a:pPr marL="171450" indent="-171450">
              <a:buFont typeface="Arial" panose="020B0604020202020204" pitchFamily="34" charset="0"/>
              <a:buChar char="•"/>
            </a:pPr>
            <a:r>
              <a:rPr lang="en-US" dirty="0"/>
              <a:t>Examine midterms &amp; final exams from previous semesters </a:t>
            </a:r>
          </a:p>
          <a:p>
            <a:pPr marL="628650" lvl="1" indent="-171450">
              <a:buFont typeface="Arial" panose="020B0604020202020204" pitchFamily="34" charset="0"/>
              <a:buChar char="•"/>
            </a:pPr>
            <a:r>
              <a:rPr lang="en-US" dirty="0"/>
              <a:t>They may be on file at the library or at the department office</a:t>
            </a:r>
          </a:p>
          <a:p>
            <a:pPr marL="1085850" lvl="2" indent="-171450">
              <a:buFont typeface="Arial" panose="020B0604020202020204" pitchFamily="34" charset="0"/>
              <a:buChar char="•"/>
            </a:pPr>
            <a:r>
              <a:rPr lang="en-US" dirty="0"/>
              <a:t>You can reach out to the library through email or an online chat</a:t>
            </a:r>
          </a:p>
          <a:p>
            <a:pPr marL="628650" lvl="1" indent="-171450">
              <a:buFont typeface="Arial" panose="020B0604020202020204" pitchFamily="34" charset="0"/>
              <a:buChar char="•"/>
            </a:pPr>
            <a:r>
              <a:rPr lang="en-US" dirty="0"/>
              <a:t>Find someone who has taken the course and ask him/her about the teaching style</a:t>
            </a:r>
          </a:p>
          <a:p>
            <a:pPr marL="628650" lvl="1" indent="-171450">
              <a:buFont typeface="Arial" panose="020B0604020202020204" pitchFamily="34" charset="0"/>
              <a:buChar char="•"/>
            </a:pPr>
            <a:r>
              <a:rPr lang="en-US" dirty="0"/>
              <a:t>Analyze the professor’s testing style (i.e., does he/she like creativity or memorization, main points or details)</a:t>
            </a:r>
          </a:p>
          <a:p>
            <a:pPr marL="628650" lvl="1" indent="-171450">
              <a:buFont typeface="Arial" panose="020B0604020202020204" pitchFamily="34" charset="0"/>
              <a:buChar char="•"/>
            </a:pPr>
            <a:r>
              <a:rPr lang="en-US" dirty="0"/>
              <a:t>Use these tests to find questions that you can use on practice tests. </a:t>
            </a:r>
          </a:p>
          <a:p>
            <a:pPr marL="628650" lvl="1" indent="-171450">
              <a:buFont typeface="Arial" panose="020B0604020202020204" pitchFamily="34" charset="0"/>
              <a:buChar char="•"/>
            </a:pPr>
            <a:endParaRPr lang="en-US" dirty="0"/>
          </a:p>
          <a:p>
            <a:pPr marL="0" lvl="0" indent="0">
              <a:buFontTx/>
              <a:buNone/>
            </a:pPr>
            <a:r>
              <a:rPr lang="en-US" dirty="0"/>
              <a:t>Use your previous tests, if you have a cumulative final, (covers information from the entire semester) as practice questions!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Use your earlier midterms &amp; analyze your mistakes </a:t>
            </a:r>
          </a:p>
          <a:p>
            <a:pPr marL="628650" lvl="1" indent="-171450">
              <a:buFont typeface="Arial" panose="020B0604020202020204" pitchFamily="34" charset="0"/>
              <a:buChar char="•"/>
            </a:pPr>
            <a:r>
              <a:rPr lang="en-US" dirty="0"/>
              <a:t>Did you misread the question?</a:t>
            </a:r>
          </a:p>
          <a:p>
            <a:pPr marL="628650" lvl="1" indent="-171450">
              <a:buFont typeface="Arial" panose="020B0604020202020204" pitchFamily="34" charset="0"/>
              <a:buChar char="•"/>
            </a:pPr>
            <a:r>
              <a:rPr lang="en-US" dirty="0"/>
              <a:t>Did you fail to get something important into your notes?</a:t>
            </a:r>
          </a:p>
          <a:p>
            <a:pPr marL="628650" lvl="1" indent="-171450">
              <a:buFont typeface="Arial" panose="020B0604020202020204" pitchFamily="34" charset="0"/>
              <a:buChar char="•"/>
            </a:pPr>
            <a:r>
              <a:rPr lang="en-US" dirty="0"/>
              <a:t>Note the comments that the professor left on your test</a:t>
            </a:r>
          </a:p>
          <a:p>
            <a:pPr marL="628650" lvl="1" indent="-171450">
              <a:buFont typeface="Arial" panose="020B0604020202020204" pitchFamily="34" charset="0"/>
              <a:buChar char="•"/>
            </a:pPr>
            <a:r>
              <a:rPr lang="en-US" dirty="0"/>
              <a:t>Analyze the testing style – take in any information that you can while you are reviewing your old tests.</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4</a:t>
            </a:fld>
            <a:endParaRPr lang="en-US"/>
          </a:p>
        </p:txBody>
      </p:sp>
    </p:spTree>
    <p:extLst>
      <p:ext uri="{BB962C8B-B14F-4D97-AF65-F5344CB8AC3E}">
        <p14:creationId xmlns:p14="http://schemas.microsoft.com/office/powerpoint/2010/main" val="314144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cover the topics:</a:t>
            </a:r>
          </a:p>
          <a:p>
            <a:endParaRPr lang="en-US" dirty="0"/>
          </a:p>
          <a:p>
            <a:pPr marL="171450" indent="-171450">
              <a:buFont typeface="Arial" panose="020B0604020202020204" pitchFamily="34" charset="0"/>
              <a:buChar char="•"/>
            </a:pPr>
            <a:r>
              <a:rPr lang="en-US" dirty="0"/>
              <a:t>Review</a:t>
            </a:r>
          </a:p>
          <a:p>
            <a:pPr marL="171450" indent="-171450">
              <a:buFont typeface="Arial" panose="020B0604020202020204" pitchFamily="34" charset="0"/>
              <a:buChar char="•"/>
            </a:pPr>
            <a:r>
              <a:rPr lang="en-US" dirty="0"/>
              <a:t>Memorize</a:t>
            </a:r>
          </a:p>
          <a:p>
            <a:pPr marL="171450" indent="-171450">
              <a:buFont typeface="Arial" panose="020B0604020202020204" pitchFamily="34" charset="0"/>
              <a:buChar char="•"/>
            </a:pPr>
            <a:r>
              <a:rPr lang="en-US" dirty="0"/>
              <a:t>Study Together</a:t>
            </a:r>
          </a:p>
          <a:p>
            <a:pPr marL="171450" indent="-171450">
              <a:buFont typeface="Arial" panose="020B0604020202020204" pitchFamily="34" charset="0"/>
              <a:buChar char="•"/>
            </a:pPr>
            <a:r>
              <a:rPr lang="en-US" dirty="0"/>
              <a:t>Focus On…</a:t>
            </a:r>
          </a:p>
          <a:p>
            <a:pPr marL="171450" indent="-171450">
              <a:buFont typeface="Arial" panose="020B0604020202020204" pitchFamily="34" charset="0"/>
              <a:buChar char="•"/>
            </a:pPr>
            <a:r>
              <a:rPr lang="en-US" dirty="0"/>
              <a:t>Quiz Yourself</a:t>
            </a:r>
          </a:p>
          <a:p>
            <a:pPr marL="171450" indent="-171450">
              <a:buFont typeface="Arial" panose="020B0604020202020204" pitchFamily="34" charset="0"/>
              <a:buChar char="•"/>
            </a:pPr>
            <a:r>
              <a:rPr lang="en-US" dirty="0"/>
              <a:t>Take Care of Yourself</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5</a:t>
            </a:fld>
            <a:endParaRPr lang="en-US"/>
          </a:p>
        </p:txBody>
      </p:sp>
    </p:spTree>
    <p:extLst>
      <p:ext uri="{BB962C8B-B14F-4D97-AF65-F5344CB8AC3E}">
        <p14:creationId xmlns:p14="http://schemas.microsoft.com/office/powerpoint/2010/main" val="389003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off with techniques to effectively review:</a:t>
            </a:r>
          </a:p>
          <a:p>
            <a:endParaRPr lang="en-US" dirty="0"/>
          </a:p>
          <a:p>
            <a:pPr marL="171450" lvl="0" indent="-171450">
              <a:buFont typeface="Arial" panose="020B0604020202020204" pitchFamily="34" charset="0"/>
              <a:buChar char="•"/>
            </a:pPr>
            <a:r>
              <a:rPr lang="en-US" dirty="0"/>
              <a:t>Take notes on test material if you haven't already (consider flash cards - Quizlet allows you to create your own set of flashcards for free!)</a:t>
            </a:r>
          </a:p>
          <a:p>
            <a:pPr marL="171450" lvl="0" indent="-171450">
              <a:buFont typeface="Arial" panose="020B0604020202020204" pitchFamily="34" charset="0"/>
              <a:buChar char="•"/>
            </a:pPr>
            <a:r>
              <a:rPr lang="en-US" dirty="0"/>
              <a:t>Use your underlining as a guide and be very selective – Do not have a huge, intense study guide. Try to Include things that you are struggling on.</a:t>
            </a:r>
          </a:p>
          <a:p>
            <a:pPr marL="171450" lvl="0" indent="-171450">
              <a:buFont typeface="Arial" panose="020B0604020202020204" pitchFamily="34" charset="0"/>
              <a:buChar char="•"/>
            </a:pPr>
            <a:r>
              <a:rPr lang="en-US" dirty="0"/>
              <a:t>Recite from your lecture notes and text notes – Read out loud!</a:t>
            </a:r>
          </a:p>
          <a:p>
            <a:pPr marL="171450" lvl="0" indent="-171450">
              <a:buFont typeface="Arial" panose="020B0604020202020204" pitchFamily="34" charset="0"/>
              <a:buChar char="•"/>
            </a:pPr>
            <a:r>
              <a:rPr lang="en-US" dirty="0"/>
              <a:t>Make summary sheets of the most important material and any important unlearned material (or separate cards into piles of cards "to learn" and "learned” – on Quizlet you can star cards that you want to revisit… Be sure to look into downloading the Quizlet app on your phone for easy access. You can easily use the app during a commercial break to study flashcards.</a:t>
            </a:r>
          </a:p>
          <a:p>
            <a:pPr marL="171450" lvl="0" indent="-171450">
              <a:buFont typeface="Arial" panose="020B0604020202020204" pitchFamily="34" charset="0"/>
              <a:buChar char="•"/>
            </a:pPr>
            <a:r>
              <a:rPr lang="en-US" dirty="0"/>
              <a:t>Recite from your summary sheets (or Quizlet cards "to learn")</a:t>
            </a:r>
          </a:p>
          <a:p>
            <a:pPr marL="171450" lvl="0" indent="-171450">
              <a:buFont typeface="Arial" panose="020B0604020202020204" pitchFamily="34" charset="0"/>
              <a:buChar char="•"/>
            </a:pPr>
            <a:r>
              <a:rPr lang="en-US" dirty="0"/>
              <a:t>Make "summary of summary" sheets of any material that is still unlearned (or continue to separate flash cards)</a:t>
            </a:r>
          </a:p>
          <a:p>
            <a:pPr marL="171450" lvl="0" indent="-171450">
              <a:buFont typeface="Arial" panose="020B0604020202020204" pitchFamily="34" charset="0"/>
              <a:buChar char="•"/>
            </a:pPr>
            <a:r>
              <a:rPr lang="en-US" dirty="0"/>
              <a:t>Recite from these, just them as your study guides</a:t>
            </a:r>
          </a:p>
          <a:p>
            <a:pPr marL="171450" lvl="0" indent="-171450">
              <a:buFont typeface="Arial" panose="020B0604020202020204" pitchFamily="34" charset="0"/>
              <a:buChar char="•"/>
            </a:pPr>
            <a:r>
              <a:rPr lang="en-US" dirty="0"/>
              <a:t>Make "summary of summary of summary" sheets… Basically, separate information until you are down to the information that you haven’t quite grasped (or separate flash cards further).</a:t>
            </a:r>
          </a:p>
          <a:p>
            <a:endParaRPr lang="en-US" dirty="0"/>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6</a:t>
            </a:fld>
            <a:endParaRPr lang="en-US"/>
          </a:p>
        </p:txBody>
      </p:sp>
    </p:spTree>
    <p:extLst>
      <p:ext uri="{BB962C8B-B14F-4D97-AF65-F5344CB8AC3E}">
        <p14:creationId xmlns:p14="http://schemas.microsoft.com/office/powerpoint/2010/main" val="290680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summary sheets, you may use techniques for memorization. Below are some memorization tips:</a:t>
            </a:r>
          </a:p>
          <a:p>
            <a:endParaRPr lang="en-US" dirty="0"/>
          </a:p>
          <a:p>
            <a:pPr marL="171450" lvl="0" indent="-171450">
              <a:buFont typeface="Arial" panose="020B0604020202020204" pitchFamily="34" charset="0"/>
              <a:buChar char="•"/>
            </a:pPr>
            <a:r>
              <a:rPr lang="en-US" dirty="0"/>
              <a:t>mnemonic acronyms</a:t>
            </a:r>
          </a:p>
          <a:p>
            <a:pPr marL="628650" lvl="1" indent="-171450">
              <a:buFont typeface="Arial" panose="020B0604020202020204" pitchFamily="34" charset="0"/>
              <a:buChar char="•"/>
            </a:pPr>
            <a:r>
              <a:rPr lang="en-US" dirty="0"/>
              <a:t>Example: VISTA - Volunteers in Service to America</a:t>
            </a:r>
          </a:p>
          <a:p>
            <a:pPr marL="171450" lvl="0" indent="-171450">
              <a:buFont typeface="Arial" panose="020B0604020202020204" pitchFamily="34" charset="0"/>
              <a:buChar char="•"/>
            </a:pPr>
            <a:r>
              <a:rPr lang="en-US" dirty="0"/>
              <a:t>Mnemonic sentences… this is the same as an acronym, but in sentence for.</a:t>
            </a:r>
          </a:p>
          <a:p>
            <a:pPr marL="628650" lvl="1" indent="-171450">
              <a:buFont typeface="Arial" panose="020B0604020202020204" pitchFamily="34" charset="0"/>
              <a:buChar char="•"/>
            </a:pPr>
            <a:r>
              <a:rPr lang="en-US" dirty="0"/>
              <a:t>Example: Every Good Boy Deserves Favor = E G B D F -- the lines on the Treble Staff in music</a:t>
            </a:r>
          </a:p>
          <a:p>
            <a:pPr marL="628650" lvl="1" indent="-171450">
              <a:buFont typeface="Arial" panose="020B0604020202020204" pitchFamily="34" charset="0"/>
              <a:buChar char="•"/>
            </a:pPr>
            <a:r>
              <a:rPr lang="en-US" dirty="0"/>
              <a:t>Example: Hormones of the anterior pituitary gland are growth hormone, ACTH, thyroid stimulating hormone, follicle stimulating hormone, luteinizing hormone, prolactin. (</a:t>
            </a:r>
            <a:r>
              <a:rPr lang="en-US" b="1" dirty="0"/>
              <a:t>G A T F L P </a:t>
            </a:r>
            <a:r>
              <a:rPr lang="en-US" dirty="0"/>
              <a:t>OR </a:t>
            </a:r>
            <a:r>
              <a:rPr lang="en-US" b="1" dirty="0"/>
              <a:t>G A T F U P</a:t>
            </a:r>
            <a:r>
              <a:rPr lang="en-US" dirty="0"/>
              <a:t>) You can change up the letter order to make an acronym such as… ACRONYM = FAT PUG (sentence = People always forget to grow up)</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7</a:t>
            </a:fld>
            <a:endParaRPr lang="en-US"/>
          </a:p>
        </p:txBody>
      </p:sp>
    </p:spTree>
    <p:extLst>
      <p:ext uri="{BB962C8B-B14F-4D97-AF65-F5344CB8AC3E}">
        <p14:creationId xmlns:p14="http://schemas.microsoft.com/office/powerpoint/2010/main" val="394938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also choose to study with another person! Find a study partner or group can help you understand or learn new information. You can even create Zoom Meetings where you can all meet online and ask for clarification on content. </a:t>
            </a:r>
          </a:p>
          <a:p>
            <a:endParaRPr lang="en-US" dirty="0"/>
          </a:p>
          <a:p>
            <a:r>
              <a:rPr lang="en-US" dirty="0"/>
              <a:t>One the slide there are tips to use when you study with a partner or group:</a:t>
            </a:r>
          </a:p>
          <a:p>
            <a:endParaRPr lang="en-US" dirty="0"/>
          </a:p>
          <a:p>
            <a:pPr marL="171450" lvl="0" indent="-171450">
              <a:buFont typeface="Arial" panose="020B0604020202020204" pitchFamily="34" charset="0"/>
              <a:buChar char="•"/>
            </a:pPr>
            <a:r>
              <a:rPr lang="en-US" dirty="0"/>
              <a:t>Find one, two or three well-prepared students </a:t>
            </a:r>
          </a:p>
          <a:p>
            <a:pPr marL="171450" lvl="0" indent="-171450">
              <a:buFont typeface="Arial" panose="020B0604020202020204" pitchFamily="34" charset="0"/>
              <a:buChar char="•"/>
            </a:pPr>
            <a:r>
              <a:rPr lang="en-US" dirty="0"/>
              <a:t>Have an organized agenda to compare perceptions of the main points and possible essay questions – come in with a plan on what you want to focus and study on.</a:t>
            </a:r>
          </a:p>
          <a:p>
            <a:pPr marL="171450" lvl="0" indent="-171450">
              <a:buFont typeface="Arial" panose="020B0604020202020204" pitchFamily="34" charset="0"/>
              <a:buChar char="•"/>
            </a:pPr>
            <a:r>
              <a:rPr lang="en-US" dirty="0"/>
              <a:t>Don't get bogged down on minor points – focus on the main points of a topic, because that is typically what you will be tested on.</a:t>
            </a:r>
          </a:p>
          <a:p>
            <a:pPr marL="171450" lvl="0" indent="-171450">
              <a:buFont typeface="Arial" panose="020B0604020202020204" pitchFamily="34" charset="0"/>
              <a:buChar char="•"/>
            </a:pPr>
            <a:r>
              <a:rPr lang="en-US" dirty="0"/>
              <a:t>Don't take someone else's word on a point you're not sure about – look up information later, after the study session has ended.</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8</a:t>
            </a:fld>
            <a:endParaRPr lang="en-US"/>
          </a:p>
        </p:txBody>
      </p:sp>
    </p:spTree>
    <p:extLst>
      <p:ext uri="{BB962C8B-B14F-4D97-AF65-F5344CB8AC3E}">
        <p14:creationId xmlns:p14="http://schemas.microsoft.com/office/powerpoint/2010/main" val="47098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are studying, pay special attention to:</a:t>
            </a:r>
          </a:p>
          <a:p>
            <a:endParaRPr lang="en-US" dirty="0"/>
          </a:p>
          <a:p>
            <a:pPr marL="171450" lvl="0" indent="-171450">
              <a:buFont typeface="Arial" panose="020B0604020202020204" pitchFamily="34" charset="0"/>
              <a:buChar char="•"/>
            </a:pPr>
            <a:r>
              <a:rPr lang="en-US" dirty="0"/>
              <a:t>Material from the early part of the course. Typically, this is material that you may have forgotten and need to spend extra time reviewing</a:t>
            </a:r>
          </a:p>
          <a:p>
            <a:pPr marL="171450" lvl="0" indent="-171450">
              <a:buFont typeface="Arial" panose="020B0604020202020204" pitchFamily="34" charset="0"/>
              <a:buChar char="•"/>
            </a:pPr>
            <a:r>
              <a:rPr lang="en-US" dirty="0"/>
              <a:t>Confusing material: any concepts that you may have missed on prior exams/quizzes</a:t>
            </a:r>
          </a:p>
          <a:p>
            <a:pPr marL="171450" lvl="0" indent="-171450">
              <a:buFont typeface="Arial" panose="020B0604020202020204" pitchFamily="34" charset="0"/>
              <a:buChar char="•"/>
            </a:pPr>
            <a:r>
              <a:rPr lang="en-US" dirty="0"/>
              <a:t>Concepts and principles: focus on big concepts that build off one another! If you are able to master one concept, you are more likely to master another.</a:t>
            </a:r>
          </a:p>
          <a:p>
            <a:endParaRPr lang="en-US" dirty="0"/>
          </a:p>
        </p:txBody>
      </p:sp>
      <p:sp>
        <p:nvSpPr>
          <p:cNvPr id="4" name="Slide Number Placeholder 3"/>
          <p:cNvSpPr>
            <a:spLocks noGrp="1"/>
          </p:cNvSpPr>
          <p:nvPr>
            <p:ph type="sldNum" sz="quarter" idx="5"/>
          </p:nvPr>
        </p:nvSpPr>
        <p:spPr/>
        <p:txBody>
          <a:bodyPr/>
          <a:lstStyle/>
          <a:p>
            <a:fld id="{E5002FCD-D777-45D2-8D8D-AE42B7C5FA49}" type="slidenum">
              <a:rPr lang="en-US" smtClean="0"/>
              <a:t>9</a:t>
            </a:fld>
            <a:endParaRPr lang="en-US"/>
          </a:p>
        </p:txBody>
      </p:sp>
    </p:spTree>
    <p:extLst>
      <p:ext uri="{BB962C8B-B14F-4D97-AF65-F5344CB8AC3E}">
        <p14:creationId xmlns:p14="http://schemas.microsoft.com/office/powerpoint/2010/main" val="50582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t>4/15/20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65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4/15/20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103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54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96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7389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055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228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94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36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6740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05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5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89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64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646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87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60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4/15/20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3204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Finals Study Strategies</a:t>
            </a:r>
          </a:p>
        </p:txBody>
      </p:sp>
      <p:sp>
        <p:nvSpPr>
          <p:cNvPr id="3" name="Subtitle 2"/>
          <p:cNvSpPr>
            <a:spLocks noGrp="1"/>
          </p:cNvSpPr>
          <p:nvPr>
            <p:ph type="subTitle" idx="1"/>
          </p:nvPr>
        </p:nvSpPr>
        <p:spPr/>
        <p:txBody>
          <a:bodyPr/>
          <a:lstStyle/>
          <a:p>
            <a:r>
              <a:rPr lang="en-US" dirty="0"/>
              <a:t>Last Minute Tips for Final Exam Prep</a:t>
            </a:r>
          </a:p>
        </p:txBody>
      </p:sp>
    </p:spTree>
    <p:extLst>
      <p:ext uri="{BB962C8B-B14F-4D97-AF65-F5344CB8AC3E}">
        <p14:creationId xmlns:p14="http://schemas.microsoft.com/office/powerpoint/2010/main" val="406688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Yourself</a:t>
            </a:r>
          </a:p>
        </p:txBody>
      </p:sp>
      <p:sp>
        <p:nvSpPr>
          <p:cNvPr id="3" name="Content Placeholder 2"/>
          <p:cNvSpPr>
            <a:spLocks noGrp="1"/>
          </p:cNvSpPr>
          <p:nvPr>
            <p:ph idx="1"/>
          </p:nvPr>
        </p:nvSpPr>
        <p:spPr/>
        <p:txBody>
          <a:bodyPr/>
          <a:lstStyle/>
          <a:p>
            <a:pPr lvl="0"/>
            <a:r>
              <a:rPr lang="en-US" dirty="0"/>
              <a:t>Prepare main point outlines for anticipated questions (or even write out essays)</a:t>
            </a:r>
          </a:p>
          <a:p>
            <a:pPr lvl="0"/>
            <a:r>
              <a:rPr lang="en-US" dirty="0"/>
              <a:t>Include a couple of specific details</a:t>
            </a:r>
          </a:p>
          <a:p>
            <a:pPr lvl="0"/>
            <a:r>
              <a:rPr lang="en-US" dirty="0"/>
              <a:t>Write out possible questions</a:t>
            </a:r>
          </a:p>
          <a:p>
            <a:pPr lvl="0"/>
            <a:r>
              <a:rPr lang="en-US" dirty="0"/>
              <a:t>Don't expect to be able to anticipate all the questions</a:t>
            </a:r>
          </a:p>
          <a:p>
            <a:endParaRPr lang="en-US" dirty="0"/>
          </a:p>
        </p:txBody>
      </p:sp>
    </p:spTree>
    <p:extLst>
      <p:ext uri="{BB962C8B-B14F-4D97-AF65-F5344CB8AC3E}">
        <p14:creationId xmlns:p14="http://schemas.microsoft.com/office/powerpoint/2010/main" val="399019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Care of Yourself	</a:t>
            </a:r>
          </a:p>
        </p:txBody>
      </p:sp>
      <p:sp>
        <p:nvSpPr>
          <p:cNvPr id="3" name="Content Placeholder 2"/>
          <p:cNvSpPr>
            <a:spLocks noGrp="1"/>
          </p:cNvSpPr>
          <p:nvPr>
            <p:ph idx="1"/>
          </p:nvPr>
        </p:nvSpPr>
        <p:spPr/>
        <p:txBody>
          <a:bodyPr/>
          <a:lstStyle/>
          <a:p>
            <a:r>
              <a:rPr lang="en-US" dirty="0"/>
              <a:t>Get some sleep</a:t>
            </a:r>
          </a:p>
          <a:p>
            <a:r>
              <a:rPr lang="en-US" dirty="0"/>
              <a:t>Eat something! (Eating healthy is better!)</a:t>
            </a:r>
          </a:p>
          <a:p>
            <a:pPr lvl="1"/>
            <a:r>
              <a:rPr lang="en-US" dirty="0"/>
              <a:t>Nutritionist Appt: 620-235-4452</a:t>
            </a:r>
          </a:p>
          <a:p>
            <a:r>
              <a:rPr lang="en-US" dirty="0"/>
              <a:t>Exercise</a:t>
            </a:r>
          </a:p>
          <a:p>
            <a:r>
              <a:rPr lang="en-US" dirty="0"/>
              <a:t>Deep breathing </a:t>
            </a:r>
          </a:p>
          <a:p>
            <a:r>
              <a:rPr lang="en-US" dirty="0"/>
              <a:t>Visualize Success!</a:t>
            </a:r>
          </a:p>
        </p:txBody>
      </p:sp>
    </p:spTree>
    <p:extLst>
      <p:ext uri="{BB962C8B-B14F-4D97-AF65-F5344CB8AC3E}">
        <p14:creationId xmlns:p14="http://schemas.microsoft.com/office/powerpoint/2010/main" val="93407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R’s</a:t>
            </a:r>
          </a:p>
        </p:txBody>
      </p:sp>
      <p:sp>
        <p:nvSpPr>
          <p:cNvPr id="3" name="Content Placeholder 2"/>
          <p:cNvSpPr>
            <a:spLocks noGrp="1"/>
          </p:cNvSpPr>
          <p:nvPr>
            <p:ph idx="1"/>
          </p:nvPr>
        </p:nvSpPr>
        <p:spPr/>
        <p:txBody>
          <a:bodyPr/>
          <a:lstStyle/>
          <a:p>
            <a:r>
              <a:rPr lang="en-US" dirty="0"/>
              <a:t>Read</a:t>
            </a:r>
          </a:p>
          <a:p>
            <a:r>
              <a:rPr lang="en-US" dirty="0"/>
              <a:t>Recite</a:t>
            </a:r>
          </a:p>
          <a:p>
            <a:r>
              <a:rPr lang="en-US" dirty="0"/>
              <a:t>Review</a:t>
            </a:r>
          </a:p>
          <a:p>
            <a:r>
              <a:rPr lang="en-US" dirty="0"/>
              <a:t>Repetition</a:t>
            </a:r>
          </a:p>
        </p:txBody>
      </p:sp>
    </p:spTree>
    <p:extLst>
      <p:ext uri="{BB962C8B-B14F-4D97-AF65-F5344CB8AC3E}">
        <p14:creationId xmlns:p14="http://schemas.microsoft.com/office/powerpoint/2010/main" val="247179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Reading the Text</a:t>
            </a:r>
          </a:p>
        </p:txBody>
      </p:sp>
      <p:sp>
        <p:nvSpPr>
          <p:cNvPr id="3" name="Content Placeholder 2"/>
          <p:cNvSpPr>
            <a:spLocks noGrp="1"/>
          </p:cNvSpPr>
          <p:nvPr>
            <p:ph idx="1"/>
          </p:nvPr>
        </p:nvSpPr>
        <p:spPr>
          <a:xfrm>
            <a:off x="1547191" y="2729948"/>
            <a:ext cx="7498080" cy="4495800"/>
          </a:xfrm>
        </p:spPr>
        <p:txBody>
          <a:bodyPr>
            <a:normAutofit/>
          </a:bodyPr>
          <a:lstStyle/>
          <a:p>
            <a:r>
              <a:rPr lang="en-US" dirty="0"/>
              <a:t>Read: pre-read the chapter</a:t>
            </a:r>
          </a:p>
          <a:p>
            <a:pPr lvl="2"/>
            <a:r>
              <a:rPr lang="en-US" dirty="0"/>
              <a:t>Read to answer questions</a:t>
            </a:r>
          </a:p>
          <a:p>
            <a:pPr lvl="3"/>
            <a:r>
              <a:rPr lang="en-US" sz="2400" dirty="0"/>
              <a:t>Answer questions in your own words</a:t>
            </a:r>
          </a:p>
          <a:p>
            <a:pPr lvl="1"/>
            <a:endParaRPr lang="en-US" sz="2400" dirty="0"/>
          </a:p>
          <a:p>
            <a:r>
              <a:rPr lang="en-US" dirty="0"/>
              <a:t>Recite: talk to yourself</a:t>
            </a:r>
          </a:p>
          <a:p>
            <a:pPr lvl="2"/>
            <a:r>
              <a:rPr lang="en-US" dirty="0"/>
              <a:t>Read questions, answers &amp; notes out loud</a:t>
            </a:r>
          </a:p>
          <a:p>
            <a:pPr>
              <a:buNone/>
            </a:pPr>
            <a:endParaRPr lang="en-US" dirty="0"/>
          </a:p>
        </p:txBody>
      </p:sp>
      <p:pic>
        <p:nvPicPr>
          <p:cNvPr id="4" name="Picture 3" descr="PittStLogo.jpg"/>
          <p:cNvPicPr>
            <a:picLocks noChangeAspect="1"/>
          </p:cNvPicPr>
          <p:nvPr/>
        </p:nvPicPr>
        <p:blipFill>
          <a:blip r:embed="rId3" cstate="print"/>
          <a:stretch>
            <a:fillRect/>
          </a:stretch>
        </p:blipFill>
        <p:spPr>
          <a:xfrm>
            <a:off x="9601200" y="304800"/>
            <a:ext cx="819150" cy="11032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107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Reading the Text</a:t>
            </a:r>
          </a:p>
        </p:txBody>
      </p:sp>
      <p:sp>
        <p:nvSpPr>
          <p:cNvPr id="3" name="Content Placeholder 2"/>
          <p:cNvSpPr>
            <a:spLocks noGrp="1"/>
          </p:cNvSpPr>
          <p:nvPr>
            <p:ph idx="1"/>
          </p:nvPr>
        </p:nvSpPr>
        <p:spPr>
          <a:xfrm>
            <a:off x="1636643" y="2650434"/>
            <a:ext cx="7498080" cy="4495800"/>
          </a:xfrm>
        </p:spPr>
        <p:txBody>
          <a:bodyPr>
            <a:normAutofit/>
          </a:bodyPr>
          <a:lstStyle/>
          <a:p>
            <a:r>
              <a:rPr lang="en-US" dirty="0"/>
              <a:t>Review: re-read your notes</a:t>
            </a:r>
          </a:p>
          <a:p>
            <a:pPr lvl="2">
              <a:buNone/>
            </a:pPr>
            <a:endParaRPr lang="en-US" dirty="0"/>
          </a:p>
          <a:p>
            <a:pPr lvl="1"/>
            <a:r>
              <a:rPr lang="en-US" sz="2400" dirty="0"/>
              <a:t>Frequent review = better retention &amp; less study time</a:t>
            </a:r>
          </a:p>
          <a:p>
            <a:pPr lvl="1"/>
            <a:endParaRPr lang="en-US" sz="2400" dirty="0"/>
          </a:p>
          <a:p>
            <a:r>
              <a:rPr lang="en-US" dirty="0"/>
              <a:t>Repetition: the 4</a:t>
            </a:r>
            <a:r>
              <a:rPr lang="en-US" baseline="30000" dirty="0"/>
              <a:t>th</a:t>
            </a:r>
            <a:r>
              <a:rPr lang="en-US" dirty="0"/>
              <a:t> ‘R’</a:t>
            </a:r>
          </a:p>
          <a:p>
            <a:pPr>
              <a:buNone/>
            </a:pPr>
            <a:endParaRPr lang="en-US" dirty="0"/>
          </a:p>
        </p:txBody>
      </p:sp>
      <p:pic>
        <p:nvPicPr>
          <p:cNvPr id="4" name="Picture 3" descr="PittStLogo.jpg"/>
          <p:cNvPicPr>
            <a:picLocks noChangeAspect="1"/>
          </p:cNvPicPr>
          <p:nvPr/>
        </p:nvPicPr>
        <p:blipFill>
          <a:blip r:embed="rId3" cstate="print"/>
          <a:stretch>
            <a:fillRect/>
          </a:stretch>
        </p:blipFill>
        <p:spPr>
          <a:xfrm>
            <a:off x="9601200" y="304800"/>
            <a:ext cx="819150" cy="11032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13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AutoShape 12"/>
          <p:cNvSpPr>
            <a:spLocks noChangeShapeType="1"/>
          </p:cNvSpPr>
          <p:nvPr/>
        </p:nvSpPr>
        <p:spPr bwMode="auto">
          <a:xfrm flipV="1">
            <a:off x="3175826" y="1492200"/>
            <a:ext cx="0" cy="3434448"/>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ShapeType="1"/>
          </p:cNvSpPr>
          <p:nvPr/>
        </p:nvSpPr>
        <p:spPr bwMode="auto">
          <a:xfrm>
            <a:off x="3175826" y="4926648"/>
            <a:ext cx="5274293" cy="0"/>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8" name="Text Box 10"/>
          <p:cNvSpPr txBox="1">
            <a:spLocks noChangeArrowheads="1"/>
          </p:cNvSpPr>
          <p:nvPr/>
        </p:nvSpPr>
        <p:spPr bwMode="auto">
          <a:xfrm rot="16200000">
            <a:off x="2367646" y="3003272"/>
            <a:ext cx="942089" cy="437859"/>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dirty="0">
                <a:latin typeface="Calibri" pitchFamily="34" charset="0"/>
                <a:ea typeface="Calibri" pitchFamily="34" charset="0"/>
                <a:cs typeface="Times New Roman" pitchFamily="18" charset="0"/>
              </a:rPr>
              <a:t>Recall</a:t>
            </a:r>
            <a:endParaRPr lang="en-US" dirty="0">
              <a:latin typeface="Arial" pitchFamily="34" charset="0"/>
              <a:cs typeface="Arial" pitchFamily="34" charset="0"/>
            </a:endParaRPr>
          </a:p>
        </p:txBody>
      </p:sp>
      <p:sp>
        <p:nvSpPr>
          <p:cNvPr id="2057" name="Text Box 9"/>
          <p:cNvSpPr txBox="1">
            <a:spLocks noChangeArrowheads="1"/>
          </p:cNvSpPr>
          <p:nvPr/>
        </p:nvSpPr>
        <p:spPr bwMode="auto">
          <a:xfrm>
            <a:off x="3155849" y="4976053"/>
            <a:ext cx="5617255" cy="502560"/>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400" dirty="0">
                <a:latin typeface="Calibri" pitchFamily="34" charset="0"/>
                <a:ea typeface="Calibri" pitchFamily="34" charset="0"/>
                <a:cs typeface="Times New Roman" pitchFamily="18" charset="0"/>
              </a:rPr>
              <a:t>	Day 1	      Day 2	           Day 7	               Day 30</a:t>
            </a:r>
            <a:endParaRPr lang="en-US" dirty="0">
              <a:latin typeface="Arial" pitchFamily="34" charset="0"/>
              <a:cs typeface="Arial" pitchFamily="34" charset="0"/>
            </a:endParaRPr>
          </a:p>
        </p:txBody>
      </p:sp>
      <p:sp>
        <p:nvSpPr>
          <p:cNvPr id="2056" name="Text Box 8"/>
          <p:cNvSpPr txBox="1">
            <a:spLocks noChangeArrowheads="1"/>
          </p:cNvSpPr>
          <p:nvPr/>
        </p:nvSpPr>
        <p:spPr bwMode="auto">
          <a:xfrm>
            <a:off x="2576476" y="1475165"/>
            <a:ext cx="675935" cy="378198"/>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400">
                <a:latin typeface="Calibri" pitchFamily="34" charset="0"/>
                <a:ea typeface="Calibri" pitchFamily="34" charset="0"/>
                <a:cs typeface="Times New Roman" pitchFamily="18" charset="0"/>
              </a:rPr>
              <a:t>100%</a:t>
            </a:r>
            <a:endParaRPr lang="en-US">
              <a:latin typeface="Arial" pitchFamily="34" charset="0"/>
              <a:cs typeface="Arial" pitchFamily="34" charset="0"/>
            </a:endParaRPr>
          </a:p>
        </p:txBody>
      </p:sp>
      <p:sp>
        <p:nvSpPr>
          <p:cNvPr id="2055" name="Text Box 7"/>
          <p:cNvSpPr txBox="1">
            <a:spLocks noChangeArrowheads="1"/>
          </p:cNvSpPr>
          <p:nvPr/>
        </p:nvSpPr>
        <p:spPr bwMode="auto">
          <a:xfrm>
            <a:off x="3127545" y="1453019"/>
            <a:ext cx="5745449" cy="235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r>
              <a:rPr lang="en-US" sz="1100" dirty="0">
                <a:latin typeface="Calibri" pitchFamily="34" charset="0"/>
                <a:ea typeface="Calibri" pitchFamily="34" charset="0"/>
                <a:cs typeface="Times New Roman" pitchFamily="18" charset="0"/>
              </a:rPr>
              <a:t>- - - - - - - - - - - - - - - - - - - - - - - - - - - - - - - - - - - - - - - - - - - - - - - - - - - - - - - - - - - - - - - - - - -   </a:t>
            </a:r>
            <a:endParaRPr lang="en-US" dirty="0">
              <a:latin typeface="Arial" pitchFamily="34" charset="0"/>
              <a:cs typeface="Arial" pitchFamily="34" charset="0"/>
            </a:endParaRPr>
          </a:p>
        </p:txBody>
      </p:sp>
      <p:sp>
        <p:nvSpPr>
          <p:cNvPr id="2054" name="Freeform 6"/>
          <p:cNvSpPr>
            <a:spLocks/>
          </p:cNvSpPr>
          <p:nvPr/>
        </p:nvSpPr>
        <p:spPr bwMode="auto">
          <a:xfrm>
            <a:off x="3224108" y="1628487"/>
            <a:ext cx="5142769" cy="3253867"/>
          </a:xfrm>
          <a:custGeom>
            <a:avLst/>
            <a:gdLst/>
            <a:ahLst/>
            <a:cxnLst>
              <a:cxn ang="0">
                <a:pos x="0" y="4999"/>
              </a:cxn>
              <a:cxn ang="0">
                <a:pos x="378" y="1880"/>
              </a:cxn>
              <a:cxn ang="0">
                <a:pos x="1103" y="297"/>
              </a:cxn>
              <a:cxn ang="0">
                <a:pos x="2382" y="490"/>
              </a:cxn>
              <a:cxn ang="0">
                <a:pos x="3442" y="3239"/>
              </a:cxn>
              <a:cxn ang="0">
                <a:pos x="5158" y="4322"/>
              </a:cxn>
              <a:cxn ang="0">
                <a:pos x="7796" y="4679"/>
              </a:cxn>
            </a:cxnLst>
            <a:rect l="0" t="0" r="r" b="b"/>
            <a:pathLst>
              <a:path w="7796" h="4999">
                <a:moveTo>
                  <a:pt x="0" y="4999"/>
                </a:moveTo>
                <a:cubicBezTo>
                  <a:pt x="97" y="3831"/>
                  <a:pt x="194" y="2664"/>
                  <a:pt x="378" y="1880"/>
                </a:cubicBezTo>
                <a:cubicBezTo>
                  <a:pt x="562" y="1096"/>
                  <a:pt x="769" y="529"/>
                  <a:pt x="1103" y="297"/>
                </a:cubicBezTo>
                <a:cubicBezTo>
                  <a:pt x="1437" y="65"/>
                  <a:pt x="1992" y="0"/>
                  <a:pt x="2382" y="490"/>
                </a:cubicBezTo>
                <a:cubicBezTo>
                  <a:pt x="2772" y="980"/>
                  <a:pt x="2979" y="2600"/>
                  <a:pt x="3442" y="3239"/>
                </a:cubicBezTo>
                <a:cubicBezTo>
                  <a:pt x="3905" y="3878"/>
                  <a:pt x="4432" y="4082"/>
                  <a:pt x="5158" y="4322"/>
                </a:cubicBezTo>
                <a:cubicBezTo>
                  <a:pt x="5884" y="4562"/>
                  <a:pt x="7353" y="4644"/>
                  <a:pt x="7796" y="4679"/>
                </a:cubicBezTo>
              </a:path>
            </a:pathLst>
          </a:custGeom>
          <a:noFill/>
          <a:ln w="254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Text Box 4"/>
          <p:cNvSpPr txBox="1">
            <a:spLocks noChangeArrowheads="1"/>
          </p:cNvSpPr>
          <p:nvPr/>
        </p:nvSpPr>
        <p:spPr bwMode="auto">
          <a:xfrm>
            <a:off x="4114811" y="1115706"/>
            <a:ext cx="5617255" cy="490635"/>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100" dirty="0">
                <a:latin typeface="Calibri" pitchFamily="34" charset="0"/>
                <a:ea typeface="Calibri" pitchFamily="34" charset="0"/>
                <a:cs typeface="Times New Roman" pitchFamily="18" charset="0"/>
              </a:rPr>
              <a:t>	10 minutes	         5 minutes	              2-4 minutes		   of study	           of study	                 of study</a:t>
            </a:r>
            <a:endParaRPr lang="en-US" dirty="0">
              <a:latin typeface="Arial" pitchFamily="34" charset="0"/>
              <a:cs typeface="Arial" pitchFamily="34" charset="0"/>
            </a:endParaRPr>
          </a:p>
        </p:txBody>
      </p:sp>
      <p:sp>
        <p:nvSpPr>
          <p:cNvPr id="2051" name="AutoShape 3"/>
          <p:cNvSpPr>
            <a:spLocks noChangeArrowheads="1"/>
          </p:cNvSpPr>
          <p:nvPr/>
        </p:nvSpPr>
        <p:spPr bwMode="auto">
          <a:xfrm>
            <a:off x="4209709" y="5694971"/>
            <a:ext cx="168151" cy="126066"/>
          </a:xfrm>
          <a:prstGeom prst="roundRect">
            <a:avLst>
              <a:gd name="adj" fmla="val 16667"/>
            </a:avLst>
          </a:pr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 name="AutoShape 2"/>
          <p:cNvSpPr>
            <a:spLocks noChangeArrowheads="1"/>
          </p:cNvSpPr>
          <p:nvPr/>
        </p:nvSpPr>
        <p:spPr bwMode="auto">
          <a:xfrm>
            <a:off x="6127633" y="5694971"/>
            <a:ext cx="168151" cy="126066"/>
          </a:xfrm>
          <a:prstGeom prst="roundRect">
            <a:avLst>
              <a:gd name="adj" fmla="val 16667"/>
            </a:avLst>
          </a:prstGeom>
          <a:solidFill>
            <a:srgbClr val="92D050"/>
          </a:solidFill>
          <a:ln w="952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 name="Text Box 1"/>
          <p:cNvSpPr txBox="1">
            <a:spLocks noChangeArrowheads="1"/>
          </p:cNvSpPr>
          <p:nvPr/>
        </p:nvSpPr>
        <p:spPr bwMode="auto">
          <a:xfrm>
            <a:off x="4415318" y="5581681"/>
            <a:ext cx="4555071" cy="352645"/>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400" dirty="0">
                <a:latin typeface="Calibri" pitchFamily="34" charset="0"/>
                <a:ea typeface="Calibri" pitchFamily="34" charset="0"/>
                <a:cs typeface="Times New Roman" pitchFamily="18" charset="0"/>
              </a:rPr>
              <a:t> Short-Term Memory	 Long-Term Memory</a:t>
            </a:r>
            <a:endParaRPr lang="en-US" sz="2400" dirty="0">
              <a:latin typeface="Arial" pitchFamily="34" charset="0"/>
              <a:cs typeface="Arial" pitchFamily="34" charset="0"/>
            </a:endParaRPr>
          </a:p>
        </p:txBody>
      </p:sp>
      <p:sp>
        <p:nvSpPr>
          <p:cNvPr id="2061" name="Rectangle 13"/>
          <p:cNvSpPr>
            <a:spLocks noChangeArrowheads="1"/>
          </p:cNvSpPr>
          <p:nvPr/>
        </p:nvSpPr>
        <p:spPr bwMode="auto">
          <a:xfrm>
            <a:off x="2459935" y="983975"/>
            <a:ext cx="193734" cy="39634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8" name="Freeform 20"/>
          <p:cNvSpPr>
            <a:spLocks/>
          </p:cNvSpPr>
          <p:nvPr/>
        </p:nvSpPr>
        <p:spPr bwMode="auto">
          <a:xfrm>
            <a:off x="4777427" y="1606343"/>
            <a:ext cx="3830854" cy="555372"/>
          </a:xfrm>
          <a:custGeom>
            <a:avLst/>
            <a:gdLst/>
            <a:ahLst/>
            <a:cxnLst>
              <a:cxn ang="0">
                <a:pos x="0" y="426"/>
              </a:cxn>
              <a:cxn ang="0">
                <a:pos x="190" y="632"/>
              </a:cxn>
              <a:cxn ang="0">
                <a:pos x="514" y="735"/>
              </a:cxn>
              <a:cxn ang="0">
                <a:pos x="934" y="139"/>
              </a:cxn>
              <a:cxn ang="0">
                <a:pos x="1314" y="30"/>
              </a:cxn>
              <a:cxn ang="0">
                <a:pos x="1616" y="220"/>
              </a:cxn>
              <a:cxn ang="0">
                <a:pos x="1804" y="568"/>
              </a:cxn>
              <a:cxn ang="0">
                <a:pos x="2010" y="703"/>
              </a:cxn>
              <a:cxn ang="0">
                <a:pos x="2285" y="663"/>
              </a:cxn>
              <a:cxn ang="0">
                <a:pos x="2572" y="139"/>
              </a:cxn>
              <a:cxn ang="0">
                <a:pos x="2888" y="30"/>
              </a:cxn>
              <a:cxn ang="0">
                <a:pos x="3268" y="139"/>
              </a:cxn>
              <a:cxn ang="0">
                <a:pos x="3529" y="576"/>
              </a:cxn>
              <a:cxn ang="0">
                <a:pos x="3632" y="687"/>
              </a:cxn>
              <a:cxn ang="0">
                <a:pos x="3925" y="719"/>
              </a:cxn>
              <a:cxn ang="0">
                <a:pos x="4162" y="291"/>
              </a:cxn>
              <a:cxn ang="0">
                <a:pos x="4320" y="94"/>
              </a:cxn>
              <a:cxn ang="0">
                <a:pos x="4502" y="7"/>
              </a:cxn>
              <a:cxn ang="0">
                <a:pos x="4985" y="139"/>
              </a:cxn>
              <a:cxn ang="0">
                <a:pos x="5317" y="711"/>
              </a:cxn>
              <a:cxn ang="0">
                <a:pos x="5752" y="766"/>
              </a:cxn>
            </a:cxnLst>
            <a:rect l="0" t="0" r="r" b="b"/>
            <a:pathLst>
              <a:path w="5752" h="817">
                <a:moveTo>
                  <a:pt x="0" y="426"/>
                </a:moveTo>
                <a:cubicBezTo>
                  <a:pt x="52" y="503"/>
                  <a:pt x="105" y="581"/>
                  <a:pt x="190" y="632"/>
                </a:cubicBezTo>
                <a:cubicBezTo>
                  <a:pt x="275" y="683"/>
                  <a:pt x="390" y="817"/>
                  <a:pt x="514" y="735"/>
                </a:cubicBezTo>
                <a:cubicBezTo>
                  <a:pt x="638" y="653"/>
                  <a:pt x="801" y="257"/>
                  <a:pt x="934" y="139"/>
                </a:cubicBezTo>
                <a:cubicBezTo>
                  <a:pt x="1067" y="21"/>
                  <a:pt x="1200" y="16"/>
                  <a:pt x="1314" y="30"/>
                </a:cubicBezTo>
                <a:cubicBezTo>
                  <a:pt x="1428" y="44"/>
                  <a:pt x="1534" y="130"/>
                  <a:pt x="1616" y="220"/>
                </a:cubicBezTo>
                <a:cubicBezTo>
                  <a:pt x="1698" y="310"/>
                  <a:pt x="1738" y="488"/>
                  <a:pt x="1804" y="568"/>
                </a:cubicBezTo>
                <a:cubicBezTo>
                  <a:pt x="1870" y="648"/>
                  <a:pt x="1930" y="687"/>
                  <a:pt x="2010" y="703"/>
                </a:cubicBezTo>
                <a:cubicBezTo>
                  <a:pt x="2090" y="719"/>
                  <a:pt x="2191" y="757"/>
                  <a:pt x="2285" y="663"/>
                </a:cubicBezTo>
                <a:cubicBezTo>
                  <a:pt x="2379" y="569"/>
                  <a:pt x="2471" y="244"/>
                  <a:pt x="2572" y="139"/>
                </a:cubicBezTo>
                <a:cubicBezTo>
                  <a:pt x="2673" y="34"/>
                  <a:pt x="2772" y="30"/>
                  <a:pt x="2888" y="30"/>
                </a:cubicBezTo>
                <a:cubicBezTo>
                  <a:pt x="3004" y="30"/>
                  <a:pt x="3161" y="48"/>
                  <a:pt x="3268" y="139"/>
                </a:cubicBezTo>
                <a:cubicBezTo>
                  <a:pt x="3375" y="230"/>
                  <a:pt x="3468" y="485"/>
                  <a:pt x="3529" y="576"/>
                </a:cubicBezTo>
                <a:cubicBezTo>
                  <a:pt x="3590" y="667"/>
                  <a:pt x="3566" y="663"/>
                  <a:pt x="3632" y="687"/>
                </a:cubicBezTo>
                <a:cubicBezTo>
                  <a:pt x="3698" y="711"/>
                  <a:pt x="3837" y="785"/>
                  <a:pt x="3925" y="719"/>
                </a:cubicBezTo>
                <a:cubicBezTo>
                  <a:pt x="4013" y="653"/>
                  <a:pt x="4096" y="395"/>
                  <a:pt x="4162" y="291"/>
                </a:cubicBezTo>
                <a:cubicBezTo>
                  <a:pt x="4228" y="187"/>
                  <a:pt x="4263" y="141"/>
                  <a:pt x="4320" y="94"/>
                </a:cubicBezTo>
                <a:cubicBezTo>
                  <a:pt x="4377" y="47"/>
                  <a:pt x="4391" y="0"/>
                  <a:pt x="4502" y="7"/>
                </a:cubicBezTo>
                <a:cubicBezTo>
                  <a:pt x="4613" y="14"/>
                  <a:pt x="4849" y="22"/>
                  <a:pt x="4985" y="139"/>
                </a:cubicBezTo>
                <a:cubicBezTo>
                  <a:pt x="5121" y="256"/>
                  <a:pt x="5189" y="606"/>
                  <a:pt x="5317" y="711"/>
                </a:cubicBezTo>
                <a:cubicBezTo>
                  <a:pt x="5445" y="816"/>
                  <a:pt x="5670" y="756"/>
                  <a:pt x="5752" y="766"/>
                </a:cubicBezTo>
              </a:path>
            </a:pathLst>
          </a:custGeom>
          <a:noFill/>
          <a:ln w="25400">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032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have to cram…</a:t>
            </a:r>
          </a:p>
        </p:txBody>
      </p:sp>
      <p:sp>
        <p:nvSpPr>
          <p:cNvPr id="3" name="Content Placeholder 2"/>
          <p:cNvSpPr>
            <a:spLocks noGrp="1"/>
          </p:cNvSpPr>
          <p:nvPr>
            <p:ph idx="1"/>
          </p:nvPr>
        </p:nvSpPr>
        <p:spPr/>
        <p:txBody>
          <a:bodyPr/>
          <a:lstStyle/>
          <a:p>
            <a:r>
              <a:rPr lang="en-US" dirty="0"/>
              <a:t>If you only have one or two days before the exam and you haven't done much of the reading:</a:t>
            </a:r>
          </a:p>
          <a:p>
            <a:endParaRPr lang="en-US" dirty="0"/>
          </a:p>
          <a:p>
            <a:pPr marL="0" indent="0" algn="ctr">
              <a:buNone/>
            </a:pPr>
            <a:r>
              <a:rPr lang="en-US" dirty="0"/>
              <a:t>BE INTELLIGENT ABOUT YOUR CRAMMING </a:t>
            </a:r>
          </a:p>
          <a:p>
            <a:pPr marL="0" indent="0" algn="ctr">
              <a:buNone/>
            </a:pPr>
            <a:r>
              <a:rPr lang="en-US" dirty="0"/>
              <a:t>&amp; </a:t>
            </a:r>
          </a:p>
          <a:p>
            <a:pPr marL="0" indent="0" algn="ctr">
              <a:buNone/>
            </a:pPr>
            <a:r>
              <a:rPr lang="en-US" dirty="0"/>
              <a:t>GET SOME SLEEP </a:t>
            </a:r>
          </a:p>
          <a:p>
            <a:endParaRPr lang="en-US" dirty="0"/>
          </a:p>
        </p:txBody>
      </p:sp>
    </p:spTree>
    <p:extLst>
      <p:ext uri="{BB962C8B-B14F-4D97-AF65-F5344CB8AC3E}">
        <p14:creationId xmlns:p14="http://schemas.microsoft.com/office/powerpoint/2010/main" val="186388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Cramming for Essay Tests</a:t>
            </a:r>
          </a:p>
        </p:txBody>
      </p:sp>
      <p:sp>
        <p:nvSpPr>
          <p:cNvPr id="3" name="Content Placeholder 2"/>
          <p:cNvSpPr>
            <a:spLocks noGrp="1"/>
          </p:cNvSpPr>
          <p:nvPr>
            <p:ph idx="1"/>
          </p:nvPr>
        </p:nvSpPr>
        <p:spPr/>
        <p:txBody>
          <a:bodyPr>
            <a:normAutofit fontScale="92500"/>
          </a:bodyPr>
          <a:lstStyle/>
          <a:p>
            <a:pPr lvl="0"/>
            <a:r>
              <a:rPr lang="en-US" dirty="0"/>
              <a:t>Recite from and review your lecture notes</a:t>
            </a:r>
          </a:p>
          <a:p>
            <a:pPr lvl="0"/>
            <a:r>
              <a:rPr lang="en-US" dirty="0"/>
              <a:t>Survey the readings</a:t>
            </a:r>
          </a:p>
          <a:p>
            <a:pPr lvl="0"/>
            <a:r>
              <a:rPr lang="en-US" dirty="0"/>
              <a:t>Read the chapter summaries carefully</a:t>
            </a:r>
          </a:p>
          <a:p>
            <a:pPr lvl="0"/>
            <a:r>
              <a:rPr lang="en-US" dirty="0"/>
              <a:t>Get a general idea of the main points of the reading</a:t>
            </a:r>
          </a:p>
          <a:p>
            <a:pPr lvl="0"/>
            <a:r>
              <a:rPr lang="en-US" dirty="0"/>
              <a:t>Don't leave out whole chapters or major sections of the reading</a:t>
            </a:r>
          </a:p>
          <a:p>
            <a:pPr lvl="0"/>
            <a:r>
              <a:rPr lang="en-US" dirty="0"/>
              <a:t>Take notes on the highlights of all your notes; take summary notes of the highlights of all your notes; recite from these summary notes</a:t>
            </a:r>
          </a:p>
          <a:p>
            <a:endParaRPr lang="en-US" dirty="0"/>
          </a:p>
        </p:txBody>
      </p:sp>
    </p:spTree>
    <p:extLst>
      <p:ext uri="{BB962C8B-B14F-4D97-AF65-F5344CB8AC3E}">
        <p14:creationId xmlns:p14="http://schemas.microsoft.com/office/powerpoint/2010/main" val="146655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Cramming for Objective Tests</a:t>
            </a:r>
          </a:p>
        </p:txBody>
      </p:sp>
      <p:sp>
        <p:nvSpPr>
          <p:cNvPr id="3" name="Content Placeholder 2"/>
          <p:cNvSpPr>
            <a:spLocks noGrp="1"/>
          </p:cNvSpPr>
          <p:nvPr>
            <p:ph idx="1"/>
          </p:nvPr>
        </p:nvSpPr>
        <p:spPr/>
        <p:txBody>
          <a:bodyPr/>
          <a:lstStyle/>
          <a:p>
            <a:pPr lvl="0"/>
            <a:r>
              <a:rPr lang="en-US" dirty="0"/>
              <a:t>Recite from and review your lecture notes </a:t>
            </a:r>
          </a:p>
          <a:p>
            <a:pPr lvl="0"/>
            <a:r>
              <a:rPr lang="en-US" dirty="0"/>
              <a:t>Take summary notes and recite from them</a:t>
            </a:r>
          </a:p>
          <a:p>
            <a:pPr lvl="0"/>
            <a:r>
              <a:rPr lang="en-US" dirty="0"/>
              <a:t>Learn new terms</a:t>
            </a:r>
          </a:p>
          <a:p>
            <a:pPr lvl="0"/>
            <a:r>
              <a:rPr lang="en-US" dirty="0"/>
              <a:t>Read as much as you can</a:t>
            </a:r>
          </a:p>
          <a:p>
            <a:endParaRPr lang="en-US" dirty="0"/>
          </a:p>
        </p:txBody>
      </p:sp>
    </p:spTree>
    <p:extLst>
      <p:ext uri="{BB962C8B-B14F-4D97-AF65-F5344CB8AC3E}">
        <p14:creationId xmlns:p14="http://schemas.microsoft.com/office/powerpoint/2010/main" val="25792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6B61-D0B7-DC42-942A-F185DCDA2075}"/>
              </a:ext>
            </a:extLst>
          </p:cNvPr>
          <p:cNvSpPr>
            <a:spLocks noGrp="1"/>
          </p:cNvSpPr>
          <p:nvPr>
            <p:ph type="ctrTitle"/>
          </p:nvPr>
        </p:nvSpPr>
        <p:spPr>
          <a:xfrm>
            <a:off x="2692398" y="1871131"/>
            <a:ext cx="6815669" cy="1515533"/>
          </a:xfrm>
        </p:spPr>
        <p:txBody>
          <a:bodyPr/>
          <a:lstStyle/>
          <a:p>
            <a:r>
              <a:rPr lang="en-US" dirty="0"/>
              <a:t>Questions?</a:t>
            </a:r>
          </a:p>
        </p:txBody>
      </p:sp>
      <p:sp>
        <p:nvSpPr>
          <p:cNvPr id="3" name="Subtitle 2">
            <a:extLst>
              <a:ext uri="{FF2B5EF4-FFF2-40B4-BE49-F238E27FC236}">
                <a16:creationId xmlns:a16="http://schemas.microsoft.com/office/drawing/2014/main" id="{32536281-1354-DC4D-9943-19C1CDC29480}"/>
              </a:ext>
            </a:extLst>
          </p:cNvPr>
          <p:cNvSpPr>
            <a:spLocks noGrp="1"/>
          </p:cNvSpPr>
          <p:nvPr>
            <p:ph type="subTitle" idx="1"/>
          </p:nvPr>
        </p:nvSpPr>
        <p:spPr>
          <a:xfrm>
            <a:off x="2692398" y="3657597"/>
            <a:ext cx="6815669" cy="1807538"/>
          </a:xfrm>
        </p:spPr>
        <p:txBody>
          <a:bodyPr>
            <a:normAutofit fontScale="92500" lnSpcReduction="10000"/>
          </a:bodyPr>
          <a:lstStyle/>
          <a:p>
            <a:pPr algn="r"/>
            <a:r>
              <a:rPr lang="en-US" sz="2300" dirty="0"/>
              <a:t>Finals Study Strategies</a:t>
            </a:r>
          </a:p>
          <a:p>
            <a:pPr algn="r"/>
            <a:r>
              <a:rPr lang="en-US" sz="2300" dirty="0"/>
              <a:t>Student Success Programs</a:t>
            </a:r>
          </a:p>
          <a:p>
            <a:pPr algn="r"/>
            <a:r>
              <a:rPr lang="en-US" sz="2300" dirty="0"/>
              <a:t>studentsuccess@pittstate.edu</a:t>
            </a:r>
          </a:p>
          <a:p>
            <a:pPr algn="r"/>
            <a:r>
              <a:rPr lang="en-US" sz="2300" dirty="0"/>
              <a:t>@</a:t>
            </a:r>
            <a:r>
              <a:rPr lang="en-US" sz="2300" dirty="0" err="1"/>
              <a:t>psusuccess</a:t>
            </a:r>
            <a:endParaRPr lang="en-US" sz="2300" dirty="0"/>
          </a:p>
          <a:p>
            <a:endParaRPr lang="en-US" dirty="0"/>
          </a:p>
        </p:txBody>
      </p:sp>
    </p:spTree>
    <p:extLst>
      <p:ext uri="{BB962C8B-B14F-4D97-AF65-F5344CB8AC3E}">
        <p14:creationId xmlns:p14="http://schemas.microsoft.com/office/powerpoint/2010/main" val="3965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FOR TESTS BEFORE YOUR FINAL REVIEW</a:t>
            </a:r>
          </a:p>
        </p:txBody>
      </p:sp>
      <p:sp>
        <p:nvSpPr>
          <p:cNvPr id="3" name="Content Placeholder 2"/>
          <p:cNvSpPr>
            <a:spLocks noGrp="1"/>
          </p:cNvSpPr>
          <p:nvPr>
            <p:ph idx="1"/>
          </p:nvPr>
        </p:nvSpPr>
        <p:spPr/>
        <p:txBody>
          <a:bodyPr/>
          <a:lstStyle/>
          <a:p>
            <a:r>
              <a:rPr lang="en-US" dirty="0"/>
              <a:t>Know what you need to know</a:t>
            </a:r>
          </a:p>
          <a:p>
            <a:pPr lvl="1"/>
            <a:r>
              <a:rPr lang="en-US" dirty="0"/>
              <a:t>The type of exams (e.g., essays vs. multiple choice)</a:t>
            </a:r>
          </a:p>
          <a:p>
            <a:pPr lvl="1"/>
            <a:r>
              <a:rPr lang="en-US" dirty="0"/>
              <a:t>The data of the exams</a:t>
            </a:r>
          </a:p>
          <a:p>
            <a:pPr lvl="1"/>
            <a:r>
              <a:rPr lang="en-US" dirty="0"/>
              <a:t>The scope of the exams (e.g., Are you responsible for dates? Formulas? Derivations?)</a:t>
            </a:r>
          </a:p>
          <a:p>
            <a:pPr lvl="1"/>
            <a:r>
              <a:rPr lang="en-US" dirty="0"/>
              <a:t>Where the exam material comes from (i.e., how much from each book and how much from the lectures)</a:t>
            </a:r>
          </a:p>
          <a:p>
            <a:endParaRPr lang="en-US" dirty="0"/>
          </a:p>
        </p:txBody>
      </p:sp>
    </p:spTree>
    <p:extLst>
      <p:ext uri="{BB962C8B-B14F-4D97-AF65-F5344CB8AC3E}">
        <p14:creationId xmlns:p14="http://schemas.microsoft.com/office/powerpoint/2010/main" val="307040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FOR TESTS BEFORE YOUR FINAL REVIEW</a:t>
            </a:r>
          </a:p>
        </p:txBody>
      </p:sp>
      <p:sp>
        <p:nvSpPr>
          <p:cNvPr id="3" name="Content Placeholder 2"/>
          <p:cNvSpPr>
            <a:spLocks noGrp="1"/>
          </p:cNvSpPr>
          <p:nvPr>
            <p:ph idx="1"/>
          </p:nvPr>
        </p:nvSpPr>
        <p:spPr/>
        <p:txBody>
          <a:bodyPr>
            <a:normAutofit fontScale="92500" lnSpcReduction="20000"/>
          </a:bodyPr>
          <a:lstStyle/>
          <a:p>
            <a:r>
              <a:rPr lang="en-US" dirty="0"/>
              <a:t>Pay special attention to</a:t>
            </a:r>
          </a:p>
          <a:p>
            <a:pPr lvl="1"/>
            <a:r>
              <a:rPr lang="en-US" dirty="0"/>
              <a:t>Things the professor says will be on the test</a:t>
            </a:r>
          </a:p>
          <a:p>
            <a:pPr lvl="1"/>
            <a:r>
              <a:rPr lang="en-US" dirty="0"/>
              <a:t>Material that is not in the book</a:t>
            </a:r>
          </a:p>
          <a:p>
            <a:pPr lvl="1"/>
            <a:r>
              <a:rPr lang="en-US" dirty="0"/>
              <a:t>Terms, diagrams, etc., that were put on the board</a:t>
            </a:r>
          </a:p>
          <a:p>
            <a:pPr marL="228600" lvl="1" indent="0">
              <a:buNone/>
            </a:pPr>
            <a:endParaRPr lang="en-US" dirty="0"/>
          </a:p>
          <a:p>
            <a:r>
              <a:rPr lang="en-US" dirty="0"/>
              <a:t>Schedule intermediate reviews</a:t>
            </a:r>
          </a:p>
          <a:p>
            <a:pPr lvl="1"/>
            <a:r>
              <a:rPr lang="en-US" dirty="0"/>
              <a:t>Recite from your lecture notes</a:t>
            </a:r>
          </a:p>
          <a:p>
            <a:pPr lvl="1"/>
            <a:r>
              <a:rPr lang="en-US" dirty="0"/>
              <a:t>Take notes on text and recite from these notes (this prevents a marathon review and strengthens the memory trace)</a:t>
            </a:r>
          </a:p>
        </p:txBody>
      </p:sp>
    </p:spTree>
    <p:extLst>
      <p:ext uri="{BB962C8B-B14F-4D97-AF65-F5344CB8AC3E}">
        <p14:creationId xmlns:p14="http://schemas.microsoft.com/office/powerpoint/2010/main" val="286497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Old Tests as Study Aids</a:t>
            </a:r>
          </a:p>
        </p:txBody>
      </p:sp>
      <p:sp>
        <p:nvSpPr>
          <p:cNvPr id="3" name="Content Placeholder 2"/>
          <p:cNvSpPr>
            <a:spLocks noGrp="1"/>
          </p:cNvSpPr>
          <p:nvPr>
            <p:ph idx="1"/>
          </p:nvPr>
        </p:nvSpPr>
        <p:spPr/>
        <p:txBody>
          <a:bodyPr>
            <a:normAutofit fontScale="70000" lnSpcReduction="20000"/>
          </a:bodyPr>
          <a:lstStyle/>
          <a:p>
            <a:r>
              <a:rPr lang="en-US" dirty="0"/>
              <a:t>EXAMINE MIDTERMS &amp; FINAL EXAMS FROM PREVIOUS SEMESTERS </a:t>
            </a:r>
          </a:p>
          <a:p>
            <a:pPr lvl="1"/>
            <a:r>
              <a:rPr lang="en-US" dirty="0"/>
              <a:t>They may be on file at the library or at the department office</a:t>
            </a:r>
          </a:p>
          <a:p>
            <a:pPr lvl="1"/>
            <a:r>
              <a:rPr lang="en-US" dirty="0"/>
              <a:t>Find someone who has taken the course and ask him/her about the teaching style</a:t>
            </a:r>
          </a:p>
          <a:p>
            <a:pPr lvl="1"/>
            <a:r>
              <a:rPr lang="en-US" dirty="0"/>
              <a:t>Analyze the testing style (i.e., does he/she like creativity or memorization, main points or details)</a:t>
            </a:r>
          </a:p>
          <a:p>
            <a:pPr lvl="1"/>
            <a:r>
              <a:rPr lang="en-US" dirty="0"/>
              <a:t>Use them as practice test questions</a:t>
            </a:r>
          </a:p>
          <a:p>
            <a:pPr marL="0" indent="0">
              <a:buNone/>
            </a:pPr>
            <a:endParaRPr lang="en-US" dirty="0"/>
          </a:p>
          <a:p>
            <a:r>
              <a:rPr lang="en-US" dirty="0"/>
              <a:t>USE YOUR EARLIER MIDTERMS &amp; ANALYZE YOUR MISTAKES</a:t>
            </a:r>
          </a:p>
          <a:p>
            <a:pPr lvl="1"/>
            <a:r>
              <a:rPr lang="en-US" dirty="0"/>
              <a:t>Did you misread the question?</a:t>
            </a:r>
          </a:p>
          <a:p>
            <a:pPr lvl="1"/>
            <a:r>
              <a:rPr lang="en-US" dirty="0"/>
              <a:t>Did you fail to get something important into your notes?</a:t>
            </a:r>
          </a:p>
          <a:p>
            <a:pPr lvl="1"/>
            <a:r>
              <a:rPr lang="en-US" dirty="0"/>
              <a:t>Note the comments</a:t>
            </a:r>
          </a:p>
          <a:p>
            <a:pPr lvl="1"/>
            <a:r>
              <a:rPr lang="en-US" dirty="0"/>
              <a:t>Analyze the testing style</a:t>
            </a:r>
          </a:p>
        </p:txBody>
      </p:sp>
    </p:spTree>
    <p:extLst>
      <p:ext uri="{BB962C8B-B14F-4D97-AF65-F5344CB8AC3E}">
        <p14:creationId xmlns:p14="http://schemas.microsoft.com/office/powerpoint/2010/main" val="74913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REVIEW BEFORE AN EXAM</a:t>
            </a:r>
          </a:p>
        </p:txBody>
      </p:sp>
      <p:sp>
        <p:nvSpPr>
          <p:cNvPr id="3" name="Content Placeholder 2"/>
          <p:cNvSpPr>
            <a:spLocks noGrp="1"/>
          </p:cNvSpPr>
          <p:nvPr>
            <p:ph idx="1"/>
          </p:nvPr>
        </p:nvSpPr>
        <p:spPr/>
        <p:txBody>
          <a:bodyPr/>
          <a:lstStyle/>
          <a:p>
            <a:r>
              <a:rPr lang="en-US" dirty="0"/>
              <a:t>Review</a:t>
            </a:r>
          </a:p>
          <a:p>
            <a:r>
              <a:rPr lang="en-US" dirty="0"/>
              <a:t>Memorize</a:t>
            </a:r>
          </a:p>
          <a:p>
            <a:r>
              <a:rPr lang="en-US" dirty="0"/>
              <a:t>Study Together</a:t>
            </a:r>
          </a:p>
          <a:p>
            <a:r>
              <a:rPr lang="en-US" dirty="0"/>
              <a:t>Focus On…</a:t>
            </a:r>
          </a:p>
          <a:p>
            <a:r>
              <a:rPr lang="en-US" dirty="0"/>
              <a:t>Quiz Yourself</a:t>
            </a:r>
          </a:p>
          <a:p>
            <a:r>
              <a:rPr lang="en-US" dirty="0"/>
              <a:t>Take Care of Yourself</a:t>
            </a:r>
          </a:p>
        </p:txBody>
      </p:sp>
    </p:spTree>
    <p:extLst>
      <p:ext uri="{BB962C8B-B14F-4D97-AF65-F5344CB8AC3E}">
        <p14:creationId xmlns:p14="http://schemas.microsoft.com/office/powerpoint/2010/main" val="129658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rmAutofit fontScale="70000" lnSpcReduction="20000"/>
          </a:bodyPr>
          <a:lstStyle/>
          <a:p>
            <a:pPr lvl="0"/>
            <a:r>
              <a:rPr lang="en-US" dirty="0"/>
              <a:t>Take notes on test material if you haven't already (consider flash cards)</a:t>
            </a:r>
          </a:p>
          <a:p>
            <a:pPr lvl="0"/>
            <a:r>
              <a:rPr lang="en-US" dirty="0"/>
              <a:t>Use your underlining as a guide and be very selective</a:t>
            </a:r>
          </a:p>
          <a:p>
            <a:pPr lvl="0"/>
            <a:r>
              <a:rPr lang="en-US" dirty="0"/>
              <a:t>Recite from your lecture notes and text notes</a:t>
            </a:r>
          </a:p>
          <a:p>
            <a:pPr lvl="0"/>
            <a:r>
              <a:rPr lang="en-US" dirty="0"/>
              <a:t>Make summary sheets of the most important material and any important unlearned material (or separate cards into piles of cards "to learn" and "learned")</a:t>
            </a:r>
          </a:p>
          <a:p>
            <a:pPr lvl="0"/>
            <a:r>
              <a:rPr lang="en-US" dirty="0"/>
              <a:t>Recite from your summary sheets (or cards "to learn")</a:t>
            </a:r>
          </a:p>
          <a:p>
            <a:pPr lvl="0"/>
            <a:r>
              <a:rPr lang="en-US" dirty="0"/>
              <a:t>Make "summary of summary" sheets of any material still unlearned (or continue to separate flash cards)</a:t>
            </a:r>
          </a:p>
          <a:p>
            <a:pPr lvl="0"/>
            <a:r>
              <a:rPr lang="en-US" dirty="0"/>
              <a:t>Recite from these</a:t>
            </a:r>
          </a:p>
          <a:p>
            <a:pPr lvl="0"/>
            <a:r>
              <a:rPr lang="en-US" dirty="0"/>
              <a:t>Make "summary of summary of summary" sheets (or separate flash cards further)</a:t>
            </a:r>
          </a:p>
        </p:txBody>
      </p:sp>
    </p:spTree>
    <p:extLst>
      <p:ext uri="{BB962C8B-B14F-4D97-AF65-F5344CB8AC3E}">
        <p14:creationId xmlns:p14="http://schemas.microsoft.com/office/powerpoint/2010/main" val="237569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Memorize Lists</a:t>
            </a:r>
          </a:p>
        </p:txBody>
      </p:sp>
      <p:sp>
        <p:nvSpPr>
          <p:cNvPr id="3" name="Content Placeholder 2"/>
          <p:cNvSpPr>
            <a:spLocks noGrp="1"/>
          </p:cNvSpPr>
          <p:nvPr>
            <p:ph idx="1"/>
          </p:nvPr>
        </p:nvSpPr>
        <p:spPr/>
        <p:txBody>
          <a:bodyPr>
            <a:normAutofit/>
          </a:bodyPr>
          <a:lstStyle/>
          <a:p>
            <a:pPr lvl="0"/>
            <a:r>
              <a:rPr lang="en-US" dirty="0"/>
              <a:t>To memorize lists on your summary sheets, use</a:t>
            </a:r>
          </a:p>
          <a:p>
            <a:pPr lvl="1"/>
            <a:r>
              <a:rPr lang="en-US" dirty="0"/>
              <a:t>mnemonic acronyms (e.g. VISTA - Volunteers in Service to America)</a:t>
            </a:r>
          </a:p>
          <a:p>
            <a:pPr lvl="1"/>
            <a:r>
              <a:rPr lang="en-US" dirty="0"/>
              <a:t>Mnemonic sentences (Every Good Boy Deserves Favor = E G B D F -- the lines on the Treble Staff in music) or Hormones of the anterior pituitary gland are growth hormone, ACTH, thyroid stimulating hormone, follicle stimulating hormone, luteinizing hormone, prolactin. (G A T F L P OR G A T F U P) ACRONYM = FAT PUG (sentence = People always forget to grow up)</a:t>
            </a:r>
          </a:p>
        </p:txBody>
      </p:sp>
    </p:spTree>
    <p:extLst>
      <p:ext uri="{BB962C8B-B14F-4D97-AF65-F5344CB8AC3E}">
        <p14:creationId xmlns:p14="http://schemas.microsoft.com/office/powerpoint/2010/main" val="393920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Together</a:t>
            </a:r>
          </a:p>
        </p:txBody>
      </p:sp>
      <p:sp>
        <p:nvSpPr>
          <p:cNvPr id="3" name="Content Placeholder 2"/>
          <p:cNvSpPr>
            <a:spLocks noGrp="1"/>
          </p:cNvSpPr>
          <p:nvPr>
            <p:ph idx="1"/>
          </p:nvPr>
        </p:nvSpPr>
        <p:spPr/>
        <p:txBody>
          <a:bodyPr/>
          <a:lstStyle/>
          <a:p>
            <a:pPr lvl="0"/>
            <a:r>
              <a:rPr lang="en-US" dirty="0"/>
              <a:t>Find one, two or three well-prepared students</a:t>
            </a:r>
          </a:p>
          <a:p>
            <a:pPr lvl="0"/>
            <a:r>
              <a:rPr lang="en-US" dirty="0"/>
              <a:t>Have an organized agenda to compare perceptions of the main points and possible essay questions</a:t>
            </a:r>
          </a:p>
          <a:p>
            <a:pPr lvl="0"/>
            <a:r>
              <a:rPr lang="en-US" dirty="0"/>
              <a:t>Don't get bogged down on minor points</a:t>
            </a:r>
          </a:p>
          <a:p>
            <a:pPr lvl="0"/>
            <a:r>
              <a:rPr lang="en-US" dirty="0"/>
              <a:t>Don't take someone else's word on a point you're not sure about--look it up later</a:t>
            </a:r>
          </a:p>
          <a:p>
            <a:pPr marL="0" indent="0">
              <a:buNone/>
            </a:pPr>
            <a:endParaRPr lang="en-US" dirty="0"/>
          </a:p>
        </p:txBody>
      </p:sp>
    </p:spTree>
    <p:extLst>
      <p:ext uri="{BB962C8B-B14F-4D97-AF65-F5344CB8AC3E}">
        <p14:creationId xmlns:p14="http://schemas.microsoft.com/office/powerpoint/2010/main" val="84040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special attention to:</a:t>
            </a:r>
          </a:p>
        </p:txBody>
      </p:sp>
      <p:sp>
        <p:nvSpPr>
          <p:cNvPr id="3" name="Content Placeholder 2"/>
          <p:cNvSpPr>
            <a:spLocks noGrp="1"/>
          </p:cNvSpPr>
          <p:nvPr>
            <p:ph idx="1"/>
          </p:nvPr>
        </p:nvSpPr>
        <p:spPr/>
        <p:txBody>
          <a:bodyPr/>
          <a:lstStyle/>
          <a:p>
            <a:pPr lvl="0"/>
            <a:r>
              <a:rPr lang="en-US" dirty="0"/>
              <a:t>Material from the early part of the course</a:t>
            </a:r>
          </a:p>
          <a:p>
            <a:pPr lvl="0"/>
            <a:r>
              <a:rPr lang="en-US" dirty="0"/>
              <a:t>Confusing material</a:t>
            </a:r>
          </a:p>
          <a:p>
            <a:pPr lvl="0"/>
            <a:r>
              <a:rPr lang="en-US" dirty="0"/>
              <a:t>Concepts and principles</a:t>
            </a:r>
          </a:p>
          <a:p>
            <a:pPr marL="0" indent="0">
              <a:buNone/>
            </a:pPr>
            <a:endParaRPr lang="en-US" dirty="0"/>
          </a:p>
        </p:txBody>
      </p:sp>
    </p:spTree>
    <p:extLst>
      <p:ext uri="{BB962C8B-B14F-4D97-AF65-F5344CB8AC3E}">
        <p14:creationId xmlns:p14="http://schemas.microsoft.com/office/powerpoint/2010/main" val="34870561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554</TotalTime>
  <Words>3579</Words>
  <Application>Microsoft Macintosh PowerPoint</Application>
  <PresentationFormat>Widescreen</PresentationFormat>
  <Paragraphs>332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Rockwell</vt:lpstr>
      <vt:lpstr>Times New Roman</vt:lpstr>
      <vt:lpstr>Tw Cen MT</vt:lpstr>
      <vt:lpstr>Organic</vt:lpstr>
      <vt:lpstr>Finals Study Strategies</vt:lpstr>
      <vt:lpstr>PREPARING FOR TESTS BEFORE YOUR FINAL REVIEW</vt:lpstr>
      <vt:lpstr>PREPARING FOR TESTS BEFORE YOUR FINAL REVIEW</vt:lpstr>
      <vt:lpstr>Use Old Tests as Study Aids</vt:lpstr>
      <vt:lpstr>FINAL REVIEW BEFORE AN EXAM</vt:lpstr>
      <vt:lpstr>Review</vt:lpstr>
      <vt:lpstr>Memorize Lists</vt:lpstr>
      <vt:lpstr>Study Together</vt:lpstr>
      <vt:lpstr>Pay special attention to:</vt:lpstr>
      <vt:lpstr>Quiz Yourself</vt:lpstr>
      <vt:lpstr>Take Care of Yourself </vt:lpstr>
      <vt:lpstr>The Four R’s</vt:lpstr>
      <vt:lpstr>Reading the Text</vt:lpstr>
      <vt:lpstr>Reading the Text</vt:lpstr>
      <vt:lpstr>PowerPoint Presentation</vt:lpstr>
      <vt:lpstr>If you have to cram…</vt:lpstr>
      <vt:lpstr>Cramming for Essay Tests</vt:lpstr>
      <vt:lpstr>Cramming for Objective Tests</vt:lpstr>
      <vt:lpstr>Questions?</vt:lpstr>
    </vt:vector>
  </TitlesOfParts>
  <Company>Pittsburg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Finals study strategies</dc:title>
  <dc:creator>Ashley Wadell</dc:creator>
  <cp:lastModifiedBy>Nikole Cook</cp:lastModifiedBy>
  <cp:revision>49</cp:revision>
  <dcterms:created xsi:type="dcterms:W3CDTF">2016-12-07T20:10:13Z</dcterms:created>
  <dcterms:modified xsi:type="dcterms:W3CDTF">2020-04-15T22:12:57Z</dcterms:modified>
</cp:coreProperties>
</file>