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notesMasterIdLst>
    <p:notesMasterId r:id="rId18"/>
  </p:notesMasterIdLst>
  <p:sldIdLst>
    <p:sldId id="256" r:id="rId2"/>
    <p:sldId id="257" r:id="rId3"/>
    <p:sldId id="258" r:id="rId4"/>
    <p:sldId id="259" r:id="rId5"/>
    <p:sldId id="274" r:id="rId6"/>
    <p:sldId id="260" r:id="rId7"/>
    <p:sldId id="261" r:id="rId8"/>
    <p:sldId id="262" r:id="rId9"/>
    <p:sldId id="275" r:id="rId10"/>
    <p:sldId id="263" r:id="rId11"/>
    <p:sldId id="264" r:id="rId12"/>
    <p:sldId id="269" r:id="rId13"/>
    <p:sldId id="270" r:id="rId14"/>
    <p:sldId id="271" r:id="rId15"/>
    <p:sldId id="273" r:id="rId16"/>
    <p:sldId id="272" r:id="rId17"/>
  </p:sldIdLst>
  <p:sldSz cx="12192000" cy="6858000"/>
  <p:notesSz cx="6858000" cy="2257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BF2"/>
    <a:srgbClr val="F5F9E7"/>
    <a:srgbClr val="F8F9E0"/>
    <a:srgbClr val="F2F2D9"/>
    <a:srgbClr val="7FF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2FEDE3-24F2-4BF8-5F87-F029471BEBC1}" v="733" dt="2020-03-31T22:34:23.530"/>
    <p1510:client id="{F5B76138-544F-3AD2-ADD6-4F4FDA316901}" v="279" dt="2020-03-31T18:44:22.2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0" autoAdjust="0"/>
    <p:restoredTop sz="46296"/>
  </p:normalViewPr>
  <p:slideViewPr>
    <p:cSldViewPr snapToGrid="0">
      <p:cViewPr varScale="1">
        <p:scale>
          <a:sx n="48" d="100"/>
          <a:sy n="48" d="100"/>
        </p:scale>
        <p:origin x="8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112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112713"/>
          </a:xfrm>
          <a:prstGeom prst="rect">
            <a:avLst/>
          </a:prstGeom>
        </p:spPr>
        <p:txBody>
          <a:bodyPr vert="horz" lIns="91440" tIns="45720" rIns="91440" bIns="45720" rtlCol="0"/>
          <a:lstStyle>
            <a:lvl1pPr algn="r">
              <a:defRPr sz="1200"/>
            </a:lvl1pPr>
          </a:lstStyle>
          <a:p>
            <a:fld id="{42A1FF88-3280-4EF3-A4A5-E38FC2C6BB0A}" type="datetimeFigureOut">
              <a:rPr lang="en-US"/>
              <a:t>4/3/20</a:t>
            </a:fld>
            <a:endParaRPr lang="en-US"/>
          </a:p>
        </p:txBody>
      </p:sp>
      <p:sp>
        <p:nvSpPr>
          <p:cNvPr id="4" name="Slide Image Placeholder 3"/>
          <p:cNvSpPr>
            <a:spLocks noGrp="1" noRot="1" noChangeAspect="1"/>
          </p:cNvSpPr>
          <p:nvPr>
            <p:ph type="sldImg" idx="2"/>
          </p:nvPr>
        </p:nvSpPr>
        <p:spPr>
          <a:xfrm>
            <a:off x="2751138" y="282575"/>
            <a:ext cx="1355725" cy="762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1085850"/>
            <a:ext cx="5486400" cy="889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2144713"/>
            <a:ext cx="2971800" cy="112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2144713"/>
            <a:ext cx="2971800" cy="112712"/>
          </a:xfrm>
          <a:prstGeom prst="rect">
            <a:avLst/>
          </a:prstGeom>
        </p:spPr>
        <p:txBody>
          <a:bodyPr vert="horz" lIns="91440" tIns="45720" rIns="91440" bIns="45720" rtlCol="0" anchor="b"/>
          <a:lstStyle>
            <a:lvl1pPr algn="r">
              <a:defRPr sz="1200"/>
            </a:lvl1pPr>
          </a:lstStyle>
          <a:p>
            <a:fld id="{193B3F39-BA7E-42A8-ADF6-AA2CA1334E49}" type="slidenum">
              <a:rPr lang="en-US"/>
              <a:t>‹#›</a:t>
            </a:fld>
            <a:endParaRPr lang="en-US"/>
          </a:p>
        </p:txBody>
      </p:sp>
    </p:spTree>
    <p:extLst>
      <p:ext uri="{BB962C8B-B14F-4D97-AF65-F5344CB8AC3E}">
        <p14:creationId xmlns:p14="http://schemas.microsoft.com/office/powerpoint/2010/main" val="2296753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Welcome to our Academic Success Workshop on Stress Management and Self-Care. This presentation is brought to you by Campus Activities- Prevention &amp; Wellness. </a:t>
            </a:r>
            <a:r>
              <a:rPr lang="en-US" sz="1200" kern="1200" dirty="0">
                <a:solidFill>
                  <a:schemeClr val="tx1"/>
                </a:solidFill>
                <a:latin typeface="+mn-lt"/>
                <a:ea typeface="+mn-ea"/>
                <a:cs typeface="+mn-cs"/>
              </a:rPr>
              <a:t>We have teamed up with Taylor </a:t>
            </a:r>
            <a:r>
              <a:rPr lang="en-US" sz="1200" kern="1200" dirty="0" err="1">
                <a:solidFill>
                  <a:schemeClr val="tx1"/>
                </a:solidFill>
                <a:latin typeface="+mn-lt"/>
                <a:ea typeface="+mn-ea"/>
                <a:cs typeface="+mn-cs"/>
              </a:rPr>
              <a:t>Panczer</a:t>
            </a:r>
            <a:r>
              <a:rPr lang="en-US" sz="1200" kern="1200">
                <a:solidFill>
                  <a:schemeClr val="tx1"/>
                </a:solidFill>
                <a:latin typeface="+mn-lt"/>
                <a:ea typeface="+mn-ea"/>
                <a:cs typeface="+mn-cs"/>
              </a:rPr>
              <a:t> to bring you this presentation. </a:t>
            </a:r>
          </a:p>
          <a:p>
            <a:endParaRPr lang="en-US" dirty="0"/>
          </a:p>
          <a:p>
            <a:r>
              <a:rPr lang="en-US" dirty="0"/>
              <a:t>Today, we will be discussing stress and what it looks like in our every day lives, coping mechanisms for stress, and what self-care is and why it is important. </a:t>
            </a:r>
          </a:p>
          <a:p>
            <a:endParaRPr lang="en-US"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 presenter notes on each slide serve as a guide for you to read, as if a presenter was speaking with you in person! Let’s get started!</a:t>
            </a: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1</a:t>
            </a:fld>
            <a:endParaRPr lang="en-US"/>
          </a:p>
        </p:txBody>
      </p:sp>
    </p:spTree>
    <p:extLst>
      <p:ext uri="{BB962C8B-B14F-4D97-AF65-F5344CB8AC3E}">
        <p14:creationId xmlns:p14="http://schemas.microsoft.com/office/powerpoint/2010/main" val="1162275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now that we talked about the health effects that occur with high stress levels, let’s talk about ways to cope with stress.</a:t>
            </a:r>
          </a:p>
          <a:p>
            <a:r>
              <a:rPr lang="en-US" dirty="0"/>
              <a:t>There are both positive and negative ways to cope with stress. </a:t>
            </a:r>
          </a:p>
          <a:p>
            <a:endParaRPr lang="en-US" dirty="0"/>
          </a:p>
          <a:p>
            <a:pPr marL="0" indent="0">
              <a:buFont typeface="Symbol"/>
              <a:buNone/>
            </a:pPr>
            <a:r>
              <a:rPr lang="en-US" dirty="0"/>
              <a:t>Negative coping methods include alcohol, smoking, using drugs, overeating, and caffeine. </a:t>
            </a:r>
          </a:p>
          <a:p>
            <a:pPr marL="0" indent="0">
              <a:buFont typeface="Symbol"/>
              <a:buNone/>
            </a:pPr>
            <a:r>
              <a:rPr lang="en-US" dirty="0"/>
              <a:t>Using these methods to cope only adds more stress to the body. So we want to make sure that we are de-stressing the body so we don’t see those damaging health effects. </a:t>
            </a:r>
          </a:p>
          <a:p>
            <a:pPr marL="0" indent="0">
              <a:buFont typeface="Symbol"/>
              <a:buNone/>
            </a:pPr>
            <a:endParaRPr lang="en-US" dirty="0"/>
          </a:p>
          <a:p>
            <a:r>
              <a:rPr lang="en-US" dirty="0"/>
              <a:t>So let’s focus more than on positive coping methods.      </a:t>
            </a:r>
          </a:p>
          <a:p>
            <a:r>
              <a:rPr lang="en-US" dirty="0"/>
              <a:t>Positive coping methods are exercise, meditation, yoga, coloring, socializing with friends or family. More holistic self-care practices like positive attitudes, time management, taking breaks. </a:t>
            </a: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10</a:t>
            </a:fld>
            <a:endParaRPr lang="en-US"/>
          </a:p>
        </p:txBody>
      </p:sp>
    </p:spTree>
    <p:extLst>
      <p:ext uri="{BB962C8B-B14F-4D97-AF65-F5344CB8AC3E}">
        <p14:creationId xmlns:p14="http://schemas.microsoft.com/office/powerpoint/2010/main" val="405782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When I say self-care, what comes to mind? </a:t>
            </a:r>
          </a:p>
          <a:p>
            <a:r>
              <a:rPr lang="en-US" b="0" dirty="0"/>
              <a:t>Self-Care is the practice of taking action to preserve or improve one’s own health. Self-Care is more than bubble baths and face masks. Self-Care is more holistic. It is a routine and eventually it becomes a life-style. </a:t>
            </a:r>
          </a:p>
          <a:p>
            <a:r>
              <a:rPr lang="en-US" b="1" dirty="0"/>
              <a:t>Good self-care</a:t>
            </a:r>
            <a:r>
              <a:rPr lang="en-US" dirty="0"/>
              <a:t> is taking care of yourself. That, in turn, will help maintain your physical, emotional, and mental reserves to prevent and manage stress.  </a:t>
            </a:r>
          </a:p>
          <a:p>
            <a:r>
              <a:rPr lang="en-US" dirty="0"/>
              <a:t>Good self - care looks like:</a:t>
            </a:r>
          </a:p>
          <a:p>
            <a:r>
              <a:rPr lang="en-US" dirty="0"/>
              <a:t>regular sleep which is 7-9 hours a night for adults</a:t>
            </a:r>
          </a:p>
          <a:p>
            <a:r>
              <a:rPr lang="en-US" dirty="0"/>
              <a:t>Exercise 30 minutes of moderate (walking) or 15 minutes of vigorous (running, HIIT) activity each day </a:t>
            </a:r>
          </a:p>
          <a:p>
            <a:r>
              <a:rPr lang="en-US" dirty="0"/>
              <a:t>Relaxation- Positive coping methods like yoga, meditation, reading, etc.</a:t>
            </a:r>
          </a:p>
          <a:p>
            <a:r>
              <a:rPr lang="en-US" dirty="0"/>
              <a:t>Eating well- Good plan to follow for eating well is MyPlate (see link on the slide)</a:t>
            </a:r>
          </a:p>
        </p:txBody>
      </p:sp>
      <p:sp>
        <p:nvSpPr>
          <p:cNvPr id="4" name="Slide Number Placeholder 3"/>
          <p:cNvSpPr>
            <a:spLocks noGrp="1"/>
          </p:cNvSpPr>
          <p:nvPr>
            <p:ph type="sldNum" sz="quarter" idx="5"/>
          </p:nvPr>
        </p:nvSpPr>
        <p:spPr/>
        <p:txBody>
          <a:bodyPr/>
          <a:lstStyle/>
          <a:p>
            <a:fld id="{193B3F39-BA7E-42A8-ADF6-AA2CA1334E49}" type="slidenum">
              <a:rPr lang="en-US"/>
              <a:t>11</a:t>
            </a:fld>
            <a:endParaRPr lang="en-US"/>
          </a:p>
        </p:txBody>
      </p:sp>
    </p:spTree>
    <p:extLst>
      <p:ext uri="{BB962C8B-B14F-4D97-AF65-F5344CB8AC3E}">
        <p14:creationId xmlns:p14="http://schemas.microsoft.com/office/powerpoint/2010/main" val="2092543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so stressed that you don’t have the time or energy to devote to self-care, that’s when you need replenishment the most!  You need to fill your cup. Think about a car. A car can’t run without gas, so if your tank is empty, you’re not going to be able to go anywhere or do anything. </a:t>
            </a:r>
          </a:p>
          <a:p>
            <a:endParaRPr lang="en-US" dirty="0"/>
          </a:p>
          <a:p>
            <a:r>
              <a:rPr lang="en-US" dirty="0"/>
              <a:t>Prioritizing self-care is a decision that only you can make, and changing behavior can take some effort.  These are some tips to help make changes and maintain them.</a:t>
            </a:r>
          </a:p>
          <a:p>
            <a:pPr marL="1085850" lvl="2" indent="-171450">
              <a:buFont typeface="Wingdings"/>
              <a:buChar char="▪"/>
            </a:pPr>
            <a:r>
              <a:rPr lang="en-US" b="1" dirty="0"/>
              <a:t>Set a goal:</a:t>
            </a:r>
            <a:r>
              <a:rPr lang="en-US" dirty="0"/>
              <a:t> Be specific about what you’d like to try. E.g. spend 5 minutes a day focusing on breathing, or hang out with friends and not think about work 3 times a week.</a:t>
            </a:r>
            <a:endParaRPr lang="en-US" dirty="0">
              <a:cs typeface="Calibri"/>
            </a:endParaRPr>
          </a:p>
          <a:p>
            <a:pPr marL="1085850" lvl="2" indent="-171450">
              <a:buFont typeface="Wingdings"/>
              <a:buChar char="▪"/>
            </a:pPr>
            <a:r>
              <a:rPr lang="en-US" b="1" dirty="0"/>
              <a:t>Make a plan:</a:t>
            </a:r>
            <a:r>
              <a:rPr lang="en-US" dirty="0"/>
              <a:t> How will you meet your goal?  What are the necessary steps? Breaking your goal into incremental steps will make it feel more manageable. </a:t>
            </a:r>
            <a:endParaRPr lang="en-US" dirty="0">
              <a:cs typeface="Calibri"/>
            </a:endParaRPr>
          </a:p>
          <a:p>
            <a:pPr marL="1085850" lvl="2" indent="-171450">
              <a:buFont typeface="Wingdings"/>
              <a:buChar char="▪"/>
            </a:pPr>
            <a:r>
              <a:rPr lang="en-US" b="1" dirty="0"/>
              <a:t>Write it down:</a:t>
            </a:r>
            <a:r>
              <a:rPr lang="en-US" dirty="0"/>
              <a:t> Just writing down your plan increases your chances of success by 30%. Telling other people will increase the likelihood of following through even more. Accountability is real! </a:t>
            </a:r>
          </a:p>
          <a:p>
            <a:pPr marL="1085850" lvl="2" indent="-171450">
              <a:buFont typeface="Wingdings"/>
              <a:buChar char="▪"/>
            </a:pPr>
            <a:r>
              <a:rPr lang="en-US" b="1" dirty="0"/>
              <a:t>Get support</a:t>
            </a:r>
            <a:r>
              <a:rPr lang="en-US" dirty="0"/>
              <a:t>: Find a “buddy” who will engage in your plan with you, or find a role model, mentor, or coach.</a:t>
            </a:r>
            <a:endParaRPr lang="en-US" dirty="0">
              <a:cs typeface="Calibri"/>
            </a:endParaRPr>
          </a:p>
          <a:p>
            <a:pPr marL="1085850" lvl="2" indent="-171450">
              <a:buFont typeface="Wingdings"/>
              <a:buChar char="▪"/>
            </a:pPr>
            <a:r>
              <a:rPr lang="en-US" b="1" dirty="0"/>
              <a:t>Reward actions, not results!  </a:t>
            </a:r>
            <a:r>
              <a:rPr lang="en-US" dirty="0"/>
              <a:t>It’s important to reinforce yourself for taking positive steps, rather than focusing exclusively on achieving your end goal. Baby steps or wins count! </a:t>
            </a:r>
            <a:endParaRPr lang="en-US" dirty="0">
              <a:cs typeface="Calibri"/>
            </a:endParaRPr>
          </a:p>
          <a:p>
            <a:pPr marL="1085850" lvl="2" indent="-171450">
              <a:buFont typeface="Wingdings"/>
              <a:buChar char="▪"/>
            </a:pPr>
            <a:r>
              <a:rPr lang="en-US" b="1" dirty="0"/>
              <a:t>Turn bad days into good data</a:t>
            </a:r>
            <a:r>
              <a:rPr lang="en-US" dirty="0"/>
              <a:t>:  Try to view setbacks as information.  What happened and how can you handle it differently?  Get curious, not depressed!  Give the new behavior at least three tries before giving up on it.</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12</a:t>
            </a:fld>
            <a:endParaRPr lang="en-US"/>
          </a:p>
        </p:txBody>
      </p:sp>
    </p:spTree>
    <p:extLst>
      <p:ext uri="{BB962C8B-B14F-4D97-AF65-F5344CB8AC3E}">
        <p14:creationId xmlns:p14="http://schemas.microsoft.com/office/powerpoint/2010/main" val="2153166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 let’s try a de-stress activity. These videos walk you through progressive muscle relaxation, a type of mindfulness. I will let you choose which one you want to do, but want you all to do at least one of the videos. </a:t>
            </a:r>
          </a:p>
        </p:txBody>
      </p:sp>
      <p:sp>
        <p:nvSpPr>
          <p:cNvPr id="4" name="Slide Number Placeholder 3"/>
          <p:cNvSpPr>
            <a:spLocks noGrp="1"/>
          </p:cNvSpPr>
          <p:nvPr>
            <p:ph type="sldNum" sz="quarter" idx="5"/>
          </p:nvPr>
        </p:nvSpPr>
        <p:spPr/>
        <p:txBody>
          <a:bodyPr/>
          <a:lstStyle/>
          <a:p>
            <a:fld id="{193B3F39-BA7E-42A8-ADF6-AA2CA1334E49}" type="slidenum">
              <a:rPr lang="en-US"/>
              <a:t>13</a:t>
            </a:fld>
            <a:endParaRPr lang="en-US"/>
          </a:p>
        </p:txBody>
      </p:sp>
    </p:spTree>
    <p:extLst>
      <p:ext uri="{BB962C8B-B14F-4D97-AF65-F5344CB8AC3E}">
        <p14:creationId xmlns:p14="http://schemas.microsoft.com/office/powerpoint/2010/main" val="2640477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Progressive muscle relaxation is about being completely aware of what’s happening in the present—of all that’s going on inside and all that’s happening around you</a:t>
            </a:r>
          </a:p>
          <a:p>
            <a:pPr lvl="1"/>
            <a:r>
              <a:rPr lang="en-US" dirty="0"/>
              <a:t>Lowers your cortisol levels. Remember we want to lower our cortisol levels because having those high levels is when you see problems like lower immunity, high blood pressure and cholesterol, and/or weight gain.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Helps return your body back to “normal”</a:t>
            </a:r>
          </a:p>
          <a:p>
            <a:pPr lvl="1"/>
            <a:endParaRPr lang="en-US" dirty="0"/>
          </a:p>
        </p:txBody>
      </p:sp>
      <p:sp>
        <p:nvSpPr>
          <p:cNvPr id="4" name="Slide Number Placeholder 3"/>
          <p:cNvSpPr>
            <a:spLocks noGrp="1"/>
          </p:cNvSpPr>
          <p:nvPr>
            <p:ph type="sldNum" sz="quarter" idx="5"/>
          </p:nvPr>
        </p:nvSpPr>
        <p:spPr/>
        <p:txBody>
          <a:bodyPr/>
          <a:lstStyle/>
          <a:p>
            <a:fld id="{193B3F39-BA7E-42A8-ADF6-AA2CA1334E49}" type="slidenum">
              <a:rPr lang="en-US"/>
              <a:t>14</a:t>
            </a:fld>
            <a:endParaRPr lang="en-US"/>
          </a:p>
        </p:txBody>
      </p:sp>
    </p:spTree>
    <p:extLst>
      <p:ext uri="{BB962C8B-B14F-4D97-AF65-F5344CB8AC3E}">
        <p14:creationId xmlns:p14="http://schemas.microsoft.com/office/powerpoint/2010/main" val="1116257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Symbol"/>
              <a:buNone/>
            </a:pPr>
            <a:r>
              <a:rPr lang="en-US" b="1" dirty="0"/>
              <a:t>There are a ton of resources out there to help de-stress. On the slide are just a few apps that can help! </a:t>
            </a:r>
          </a:p>
          <a:p>
            <a:pPr marL="0" indent="0">
              <a:buFont typeface="Symbol"/>
              <a:buNone/>
            </a:pPr>
            <a:r>
              <a:rPr lang="en-US" b="1" dirty="0"/>
              <a:t>Additionally, there are other resources on campus that can help as well! </a:t>
            </a:r>
          </a:p>
          <a:p>
            <a:pPr marL="171450" indent="-171450">
              <a:buFont typeface="Symbol"/>
              <a:buChar char="•"/>
            </a:pPr>
            <a:endParaRPr lang="en-US" b="1" dirty="0"/>
          </a:p>
          <a:p>
            <a:pPr marL="171450" indent="-171450">
              <a:buFont typeface="Symbol"/>
              <a:buChar char="•"/>
            </a:pPr>
            <a:r>
              <a:rPr lang="en-US" b="1" dirty="0"/>
              <a:t>Prevention and Wellness</a:t>
            </a:r>
            <a:r>
              <a:rPr lang="en-US" dirty="0"/>
              <a:t>-resources and referrals. Just email </a:t>
            </a:r>
            <a:r>
              <a:rPr lang="en-US" dirty="0" err="1"/>
              <a:t>tpanczer@pittstate.edu</a:t>
            </a:r>
            <a:r>
              <a:rPr lang="en-US" dirty="0"/>
              <a:t> </a:t>
            </a:r>
          </a:p>
          <a:p>
            <a:pPr marL="171450" indent="-171450">
              <a:buFont typeface="Symbol"/>
              <a:buChar char="•"/>
            </a:pPr>
            <a:r>
              <a:rPr lang="en-US" b="1" dirty="0"/>
              <a:t>Relaxation Room</a:t>
            </a:r>
            <a:r>
              <a:rPr lang="en-US" dirty="0"/>
              <a:t>- Massage chairs- Located in the u-club in the Overman Student Center</a:t>
            </a:r>
            <a:endParaRPr lang="en-US" dirty="0">
              <a:cs typeface="Calibri"/>
            </a:endParaRPr>
          </a:p>
          <a:p>
            <a:pPr marL="171450" indent="-171450">
              <a:buFont typeface="Symbol"/>
              <a:buChar char="•"/>
            </a:pPr>
            <a:r>
              <a:rPr lang="en-US" b="1" dirty="0"/>
              <a:t>University Counseling Services</a:t>
            </a:r>
            <a:r>
              <a:rPr lang="en-US" dirty="0"/>
              <a:t>- First appointment is free. Located in Bryant Student Health Center. (620) 235- 4452</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15</a:t>
            </a:fld>
            <a:endParaRPr lang="en-US"/>
          </a:p>
        </p:txBody>
      </p:sp>
    </p:spTree>
    <p:extLst>
      <p:ext uri="{BB962C8B-B14F-4D97-AF65-F5344CB8AC3E}">
        <p14:creationId xmlns:p14="http://schemas.microsoft.com/office/powerpoint/2010/main" val="224366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THANK YOU! </a:t>
            </a:r>
          </a:p>
          <a:p>
            <a:endParaRPr lang="en-US" sz="1200" kern="1200" dirty="0">
              <a:solidFill>
                <a:schemeClr val="tx1"/>
              </a:solidFill>
              <a:latin typeface="+mn-lt"/>
              <a:ea typeface="+mn-ea"/>
              <a:cs typeface="Calibri"/>
            </a:endParaRPr>
          </a:p>
          <a:p>
            <a:r>
              <a:rPr lang="en-US" sz="1200" kern="1200" dirty="0">
                <a:solidFill>
                  <a:schemeClr val="tx1"/>
                </a:solidFill>
                <a:latin typeface="+mn-lt"/>
                <a:ea typeface="+mn-ea"/>
                <a:cs typeface="+mn-cs"/>
              </a:rPr>
              <a:t>Be sure to give us a follow on our social media accounts to keep you updated on Academic Success Workshops, study tips and more!</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Facebook: PSU Student Success Center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Instagram: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Twitter: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b="1" kern="1200" dirty="0">
              <a:solidFill>
                <a:schemeClr val="tx1"/>
              </a:solidFill>
              <a:latin typeface="+mn-lt"/>
              <a:ea typeface="+mn-ea"/>
              <a:cs typeface="+mn-cs"/>
            </a:endParaRPr>
          </a:p>
          <a:p>
            <a:r>
              <a:rPr lang="en-US" sz="1200" b="1" kern="1200" dirty="0">
                <a:solidFill>
                  <a:schemeClr val="tx1"/>
                </a:solidFill>
                <a:latin typeface="+mn-lt"/>
                <a:ea typeface="+mn-ea"/>
                <a:cs typeface="+mn-cs"/>
              </a:rPr>
              <a:t>Campus Activities:</a:t>
            </a: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Facebook: Pitt State Campus Activities</a:t>
            </a:r>
          </a:p>
          <a:p>
            <a:r>
              <a:rPr lang="en-US" sz="1200" kern="1200" dirty="0">
                <a:solidFill>
                  <a:schemeClr val="tx1"/>
                </a:solidFill>
                <a:latin typeface="+mn-lt"/>
                <a:ea typeface="+mn-ea"/>
                <a:cs typeface="+mn-cs"/>
              </a:rPr>
              <a:t>Instagram &amp; Twitter: @</a:t>
            </a:r>
            <a:r>
              <a:rPr lang="en-US" sz="1200" kern="1200" dirty="0" err="1">
                <a:solidFill>
                  <a:schemeClr val="tx1"/>
                </a:solidFill>
                <a:latin typeface="+mn-lt"/>
                <a:ea typeface="+mn-ea"/>
                <a:cs typeface="+mn-cs"/>
              </a:rPr>
              <a:t>pittstatecac</a:t>
            </a:r>
            <a:endParaRPr lang="en-US" sz="1200" kern="1200" dirty="0">
              <a:solidFill>
                <a:schemeClr val="tx1"/>
              </a:solidFill>
              <a:latin typeface="+mn-lt"/>
              <a:ea typeface="+mn-ea"/>
              <a:cs typeface="+mn-cs"/>
            </a:endParaRPr>
          </a:p>
          <a:p>
            <a:endParaRPr lang="en-US" dirty="0"/>
          </a:p>
          <a:p>
            <a:r>
              <a:rPr lang="en-US" dirty="0"/>
              <a:t>If you have any questions or need clarification please contact Taylor </a:t>
            </a:r>
            <a:r>
              <a:rPr lang="en-US" dirty="0" err="1"/>
              <a:t>Panczer</a:t>
            </a:r>
            <a:r>
              <a:rPr lang="en-US" dirty="0"/>
              <a:t> or Student Success Programs. </a:t>
            </a:r>
          </a:p>
          <a:p>
            <a:endParaRPr lang="en-US" dirty="0"/>
          </a:p>
          <a:p>
            <a:r>
              <a:rPr lang="en-US" dirty="0"/>
              <a:t>Student Success Programs</a:t>
            </a:r>
          </a:p>
          <a:p>
            <a:r>
              <a:rPr lang="en-US" dirty="0"/>
              <a:t>Axe Library 113</a:t>
            </a:r>
          </a:p>
          <a:p>
            <a:r>
              <a:rPr lang="en-US" dirty="0" err="1"/>
              <a:t>studentsuccess@pittstate.edu</a:t>
            </a:r>
            <a:endParaRPr lang="en-US" dirty="0"/>
          </a:p>
          <a:p>
            <a:r>
              <a:rPr lang="en-US" dirty="0"/>
              <a:t>620-235-6578</a:t>
            </a: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16</a:t>
            </a:fld>
            <a:endParaRPr lang="en-US"/>
          </a:p>
        </p:txBody>
      </p:sp>
    </p:spTree>
    <p:extLst>
      <p:ext uri="{BB962C8B-B14F-4D97-AF65-F5344CB8AC3E}">
        <p14:creationId xmlns:p14="http://schemas.microsoft.com/office/powerpoint/2010/main" val="187966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first activity we are going to do is called the Perceived Stress Scale. This activity is a great tool to look at how stressed you have been in the last month. Here are the instructions. On the next slide, you will find the scale and questions. </a:t>
            </a:r>
          </a:p>
        </p:txBody>
      </p:sp>
      <p:sp>
        <p:nvSpPr>
          <p:cNvPr id="4" name="Slide Number Placeholder 3"/>
          <p:cNvSpPr>
            <a:spLocks noGrp="1"/>
          </p:cNvSpPr>
          <p:nvPr>
            <p:ph type="sldNum" sz="quarter" idx="5"/>
          </p:nvPr>
        </p:nvSpPr>
        <p:spPr/>
        <p:txBody>
          <a:bodyPr/>
          <a:lstStyle/>
          <a:p>
            <a:fld id="{193B3F39-BA7E-42A8-ADF6-AA2CA1334E49}" type="slidenum">
              <a:rPr lang="en-US"/>
              <a:t>2</a:t>
            </a:fld>
            <a:endParaRPr lang="en-US"/>
          </a:p>
        </p:txBody>
      </p:sp>
    </p:spTree>
    <p:extLst>
      <p:ext uri="{BB962C8B-B14F-4D97-AF65-F5344CB8AC3E}">
        <p14:creationId xmlns:p14="http://schemas.microsoft.com/office/powerpoint/2010/main" val="1953196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I would suggest numbering a piece of paper 1-10 so you can write your answers down and don’t have to worry about remembering each one. *Remember it’s important to answer these questions fairly quickly. Try not to overthink or overanalyze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take a moment and read through each of these statements and for each one, choose from the following scale:</a:t>
            </a:r>
          </a:p>
          <a:p>
            <a:r>
              <a:rPr lang="en-US" dirty="0"/>
              <a:t>0 - never</a:t>
            </a:r>
          </a:p>
          <a:p>
            <a:r>
              <a:rPr lang="en-US" dirty="0"/>
              <a:t>1 - almost never</a:t>
            </a:r>
          </a:p>
          <a:p>
            <a:r>
              <a:rPr lang="en-US" dirty="0"/>
              <a:t>2 - sometimes</a:t>
            </a:r>
          </a:p>
          <a:p>
            <a:r>
              <a:rPr lang="en-US" dirty="0"/>
              <a:t>3 - fairly often</a:t>
            </a:r>
          </a:p>
          <a:p>
            <a:r>
              <a:rPr lang="en-US" dirty="0"/>
              <a:t>4 - very often</a:t>
            </a: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3</a:t>
            </a:fld>
            <a:endParaRPr lang="en-US"/>
          </a:p>
        </p:txBody>
      </p:sp>
    </p:spTree>
    <p:extLst>
      <p:ext uri="{BB962C8B-B14F-4D97-AF65-F5344CB8AC3E}">
        <p14:creationId xmlns:p14="http://schemas.microsoft.com/office/powerpoint/2010/main" val="275882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Once you have completed all of the statements. Go ahead and calculate your score with the instructions above. </a:t>
            </a:r>
          </a:p>
          <a:p>
            <a:endParaRPr lang="en-US" dirty="0">
              <a:cs typeface="Calibri"/>
            </a:endParaRPr>
          </a:p>
          <a:p>
            <a:r>
              <a:rPr lang="en-US" dirty="0">
                <a:cs typeface="Calibri"/>
              </a:rPr>
              <a:t>If you have a hard time reading the slide, the instructions are here as well. </a:t>
            </a:r>
          </a:p>
          <a:p>
            <a:endParaRPr lang="en-US" dirty="0">
              <a:cs typeface="Calibri"/>
            </a:endParaRPr>
          </a:p>
          <a:p>
            <a:r>
              <a:rPr lang="en-US" sz="1200" dirty="0">
                <a:ea typeface="+mn-lt"/>
                <a:cs typeface="+mn-lt"/>
              </a:rPr>
              <a:t>You can determine your PSS score by following these directions:</a:t>
            </a:r>
            <a:endParaRPr lang="en-US" sz="1200" u="sng" dirty="0">
              <a:ea typeface="+mn-lt"/>
              <a:cs typeface="+mn-lt"/>
            </a:endParaRPr>
          </a:p>
          <a:p>
            <a:r>
              <a:rPr lang="en-US" sz="1200" dirty="0">
                <a:ea typeface="+mn-lt"/>
                <a:cs typeface="+mn-lt"/>
              </a:rPr>
              <a:t>First, reverse your scores for questions 4, 5, 7, &amp; 8. On these 4 questions, change the scores like this: 0 = 4, 1 = 3, 2 = 2, 3 = 1, 4 = 0.</a:t>
            </a:r>
          </a:p>
          <a:p>
            <a:r>
              <a:rPr lang="en-US" sz="1200" dirty="0">
                <a:ea typeface="+mn-lt"/>
                <a:cs typeface="+mn-lt"/>
              </a:rPr>
              <a:t>Now add up your scores for each item to get a total. My total score is ______.</a:t>
            </a:r>
          </a:p>
          <a:p>
            <a:r>
              <a:rPr lang="en-US" sz="1200" dirty="0">
                <a:ea typeface="+mn-lt"/>
                <a:cs typeface="+mn-lt"/>
              </a:rPr>
              <a:t>Individual scores on the PSS can range from 0 to 40 with higher scores indicating higher perceived stress.</a:t>
            </a:r>
          </a:p>
          <a:p>
            <a:r>
              <a:rPr lang="en-US" sz="1200" dirty="0">
                <a:ea typeface="+mn-lt"/>
                <a:cs typeface="+mn-lt"/>
              </a:rPr>
              <a:t>Scores ranging from 0-13 would be considered low stress.</a:t>
            </a:r>
          </a:p>
          <a:p>
            <a:r>
              <a:rPr lang="en-US" sz="1200" dirty="0">
                <a:ea typeface="+mn-lt"/>
                <a:cs typeface="+mn-lt"/>
              </a:rPr>
              <a:t>Scores ranging from 14-26 would be considered moderate stress.</a:t>
            </a:r>
          </a:p>
          <a:p>
            <a:r>
              <a:rPr lang="en-US" sz="1200" dirty="0">
                <a:ea typeface="+mn-lt"/>
                <a:cs typeface="+mn-lt"/>
              </a:rPr>
              <a:t>Scores ranging from 27-40 would be considered high perceived stress.</a:t>
            </a:r>
          </a:p>
          <a:p>
            <a:r>
              <a:rPr lang="en-US" sz="1200" dirty="0">
                <a:ea typeface="+mn-lt"/>
                <a:cs typeface="+mn-lt"/>
              </a:rPr>
              <a:t>The Perceived Stress Scale is interesting and important because your perception of what is happening in your life is most important. Consider the idea that two students, John and Dan, could have the exact same events and experiences in their lives for the past month. Depending on their perception, John's total score could put him in the low stress category and Dan's total score could put him in the high stress category. Consider the words of Ralph Waldo Emerson, “</a:t>
            </a:r>
            <a:r>
              <a:rPr lang="en-US" sz="1200" i="1" dirty="0">
                <a:ea typeface="+mn-lt"/>
                <a:cs typeface="+mn-lt"/>
              </a:rPr>
              <a:t>Nothing can bring you peace but yourself</a:t>
            </a:r>
            <a:r>
              <a:rPr lang="en-US" sz="1200" dirty="0">
                <a:ea typeface="+mn-lt"/>
                <a:cs typeface="+mn-lt"/>
              </a:rPr>
              <a:t>.”</a:t>
            </a: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4</a:t>
            </a:fld>
            <a:endParaRPr lang="en-US"/>
          </a:p>
        </p:txBody>
      </p:sp>
    </p:spTree>
    <p:extLst>
      <p:ext uri="{BB962C8B-B14F-4D97-AF65-F5344CB8AC3E}">
        <p14:creationId xmlns:p14="http://schemas.microsoft.com/office/powerpoint/2010/main" val="278051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awesome. Now that you are done with that activity, I want you to take a few moments and have you think about the questions on the slide. </a:t>
            </a:r>
          </a:p>
        </p:txBody>
      </p:sp>
      <p:sp>
        <p:nvSpPr>
          <p:cNvPr id="4" name="Slide Number Placeholder 3"/>
          <p:cNvSpPr>
            <a:spLocks noGrp="1"/>
          </p:cNvSpPr>
          <p:nvPr>
            <p:ph type="sldNum" sz="quarter" idx="5"/>
          </p:nvPr>
        </p:nvSpPr>
        <p:spPr/>
        <p:txBody>
          <a:bodyPr/>
          <a:lstStyle/>
          <a:p>
            <a:fld id="{193B3F39-BA7E-42A8-ADF6-AA2CA1334E49}" type="slidenum">
              <a:rPr lang="en-US" smtClean="0"/>
              <a:t>5</a:t>
            </a:fld>
            <a:endParaRPr lang="en-US"/>
          </a:p>
        </p:txBody>
      </p:sp>
    </p:spTree>
    <p:extLst>
      <p:ext uri="{BB962C8B-B14F-4D97-AF65-F5344CB8AC3E}">
        <p14:creationId xmlns:p14="http://schemas.microsoft.com/office/powerpoint/2010/main" val="166388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talk a little more in depth about stress. What is stress to you? By the basic definition, stress is our body’s way of responding to any kind of pressure or demand. Is stress bad? No, not all stress is bad. It depends a lot on the situation and how we handle or respond to it.  The word stress and the definition does not have a negative connotation to it, but oftentimes when someone is referring to stress it is in a negative or upsetting way. </a:t>
            </a:r>
          </a:p>
          <a:p>
            <a:endParaRPr lang="en-US" dirty="0"/>
          </a:p>
          <a:p>
            <a:r>
              <a:rPr lang="en-US" dirty="0"/>
              <a:t>Our reaction to stress is necessary and can be beneficial when it’s in short or quick doses. It assists us in physical life-threatening situations by allowing us to run faster and fight harder. It’s that adrenaline rush that gives us additional strength that helps us in emergencies. </a:t>
            </a:r>
          </a:p>
        </p:txBody>
      </p:sp>
      <p:sp>
        <p:nvSpPr>
          <p:cNvPr id="4" name="Slide Number Placeholder 3"/>
          <p:cNvSpPr>
            <a:spLocks noGrp="1"/>
          </p:cNvSpPr>
          <p:nvPr>
            <p:ph type="sldNum" sz="quarter" idx="5"/>
          </p:nvPr>
        </p:nvSpPr>
        <p:spPr/>
        <p:txBody>
          <a:bodyPr/>
          <a:lstStyle/>
          <a:p>
            <a:fld id="{193B3F39-BA7E-42A8-ADF6-AA2CA1334E49}" type="slidenum">
              <a:rPr lang="en-US"/>
              <a:t>6</a:t>
            </a:fld>
            <a:endParaRPr lang="en-US"/>
          </a:p>
        </p:txBody>
      </p:sp>
    </p:spTree>
    <p:extLst>
      <p:ext uri="{BB962C8B-B14F-4D97-AF65-F5344CB8AC3E}">
        <p14:creationId xmlns:p14="http://schemas.microsoft.com/office/powerpoint/2010/main" val="2576323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dirty="0"/>
              <a:t>So like I was saying before. Not all stress is bad stress. </a:t>
            </a:r>
          </a:p>
          <a:p>
            <a:pPr marL="0" indent="0">
              <a:buFont typeface="Arial"/>
              <a:buNone/>
            </a:pPr>
            <a:r>
              <a:rPr lang="en-US" dirty="0"/>
              <a:t>What is Eustress?</a:t>
            </a:r>
          </a:p>
          <a:p>
            <a:r>
              <a:rPr lang="en-US" dirty="0"/>
              <a:t>Eustress is “good” stress. It is stress that arises from the demand of pleasant activities. </a:t>
            </a:r>
          </a:p>
          <a:p>
            <a:r>
              <a:rPr lang="en-US" dirty="0"/>
              <a:t>Ex: vacation, weddings, promotions, running, etc. These things are all considered Eustress or good stress. </a:t>
            </a:r>
          </a:p>
          <a:p>
            <a:endParaRPr lang="en-US" dirty="0"/>
          </a:p>
          <a:p>
            <a:endParaRPr lang="en-US" dirty="0"/>
          </a:p>
          <a:p>
            <a:r>
              <a:rPr lang="en-US" dirty="0"/>
              <a:t>And so for most things, there are good things and bad things. Stress can be bad or negative. That stress (usually the one most people are referring to when they say stress) is called Distress. Not De-Stress because that’s different. It’s Distress. </a:t>
            </a:r>
          </a:p>
          <a:p>
            <a:pPr marL="285750" indent="-285750">
              <a:buFont typeface="Arial"/>
              <a:buChar char="•"/>
            </a:pPr>
            <a:r>
              <a:rPr lang="en-US" dirty="0"/>
              <a:t>What is Distress?</a:t>
            </a:r>
          </a:p>
          <a:p>
            <a:r>
              <a:rPr lang="en-US" dirty="0"/>
              <a:t>Distress is “bad” stress or negative stress. It is the stress we experience in regard to “negative” demands to which we must adapt. It is when we experience stress for too much of the time. So when we think of stress we go back to the definition which is our body’s response to a situation or demand. If we are stressed for short periods of time and/or we get that adrenaline rush, that is good stress or Eustress. Our body reacts, it has the adrenaline rush, then we come down from the rush, and our body goes back to hemostasis or goes back to “normal.” That’s good stress even if we think the situation is bad or life-threatening, our body is still coming back to “normal” after the situation is over. </a:t>
            </a:r>
          </a:p>
          <a:p>
            <a:r>
              <a:rPr lang="en-US" dirty="0"/>
              <a:t>When it is considered bad or negative stress, that’s when we are getting too much of it. Our body is not going back to ”normal” and it is in the continuous cycle  of anxiety and/or stress. </a:t>
            </a:r>
          </a:p>
          <a:p>
            <a:r>
              <a:rPr lang="en-US" dirty="0"/>
              <a:t>Some  Ex: cramming for finals all the time, too heavy of a workload (having a hard time saying no to things), troubled relationships, etc.</a:t>
            </a:r>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7</a:t>
            </a:fld>
            <a:endParaRPr lang="en-US"/>
          </a:p>
        </p:txBody>
      </p:sp>
    </p:spTree>
    <p:extLst>
      <p:ext uri="{BB962C8B-B14F-4D97-AF65-F5344CB8AC3E}">
        <p14:creationId xmlns:p14="http://schemas.microsoft.com/office/powerpoint/2010/main" val="2311951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talked about good and bad stress, but what are some causes of negative stress or distress? We talked about some examples of them, but what are the causes? </a:t>
            </a:r>
          </a:p>
          <a:p>
            <a:endParaRPr lang="en-US" dirty="0"/>
          </a:p>
          <a:p>
            <a:r>
              <a:rPr lang="en-US" dirty="0"/>
              <a:t>Stress can be caused by many different factors. Stressors are any factors or situations that cause stress. </a:t>
            </a:r>
          </a:p>
          <a:p>
            <a:r>
              <a:rPr lang="en-US" dirty="0"/>
              <a:t>They can be environmental (noise, air pollution)</a:t>
            </a:r>
          </a:p>
          <a:p>
            <a:r>
              <a:rPr lang="en-US" dirty="0"/>
              <a:t>social (over-crowding)</a:t>
            </a:r>
          </a:p>
          <a:p>
            <a:r>
              <a:rPr lang="en-US" dirty="0"/>
              <a:t>interpersonal (behaviors of others)</a:t>
            </a:r>
          </a:p>
          <a:p>
            <a:r>
              <a:rPr lang="en-US" dirty="0"/>
              <a:t>personal (feelings or thoughts)</a:t>
            </a:r>
          </a:p>
          <a:p>
            <a:r>
              <a:rPr lang="en-US" dirty="0"/>
              <a:t>physical (illness, injury). </a:t>
            </a:r>
          </a:p>
          <a:p>
            <a:endParaRPr lang="en-US" dirty="0"/>
          </a:p>
          <a:p>
            <a:r>
              <a:rPr lang="en-US" dirty="0"/>
              <a:t>It’s important to note that, stressors may be obvious. This is where the relationship between the stressor (things listed above on the slide) and the alarm reaction is known. We not what stressor was and what we experience. You can think of this as like cause and effect. It also can be hidden. This is where the stress symptoms are evident, but the cause is not. So we are experiencing the signs or symptoms with stress (the effect), but we don’t have what the stressor or cause was. </a:t>
            </a: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193B3F39-BA7E-42A8-ADF6-AA2CA1334E49}" type="slidenum">
              <a:rPr lang="en-US"/>
              <a:t>8</a:t>
            </a:fld>
            <a:endParaRPr lang="en-US"/>
          </a:p>
        </p:txBody>
      </p:sp>
    </p:spTree>
    <p:extLst>
      <p:ext uri="{BB962C8B-B14F-4D97-AF65-F5344CB8AC3E}">
        <p14:creationId xmlns:p14="http://schemas.microsoft.com/office/powerpoint/2010/main" val="1449307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so circling back to distress or negative stress. Remember, that is when our body isn’t going back to ”normal” and we are in a continuous cycle of anxiety and stress. This can have damaging effects on our bodies.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are continuously experience distress, our body’s cortisol levels are increased. When we consistently have increased cortisol levels we will start seeing health effects.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with Increased cortisol levels: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Interference with learning and memory. Our brain functions kind of stop. Remember when we are in stress mode, your body goes back to basic survival mode. Our brain is trying to keep us alive and survive the situation so, learning and memory centers stop. Nothing is being processed and stored. That is why cramming for finals doesn’t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Lower immune function. That’s why we see students get sick around mid-terms, dead week, finals, or right after those weeks. Stress takes a toll on the body and we can’t fight off things as easily when we aren’t stressed.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Increase in weight gain. Our body again is working overtime and the increased cortisol levels mess with the functions. Also, stress eating is a real thing and that can contribute to weight gain as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Higher blood pressure and Higher cholesterol. Cortisol levels affect these two things and so individuals will experience these things.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Heart disease and/or stroke because we are seeing the increased blood pressure and cholesterol. These are contributing factors to heart disease and/or stroke.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then, of course, there can be other things that our body goes through during prolonged stress, but those listed are the more common ones we see. </a:t>
            </a:r>
          </a:p>
        </p:txBody>
      </p:sp>
      <p:sp>
        <p:nvSpPr>
          <p:cNvPr id="4" name="Slide Number Placeholder 3"/>
          <p:cNvSpPr>
            <a:spLocks noGrp="1"/>
          </p:cNvSpPr>
          <p:nvPr>
            <p:ph type="sldNum" sz="quarter" idx="5"/>
          </p:nvPr>
        </p:nvSpPr>
        <p:spPr/>
        <p:txBody>
          <a:bodyPr/>
          <a:lstStyle/>
          <a:p>
            <a:fld id="{193B3F39-BA7E-42A8-ADF6-AA2CA1334E49}" type="slidenum">
              <a:rPr lang="en-US" smtClean="0"/>
              <a:t>9</a:t>
            </a:fld>
            <a:endParaRPr lang="en-US"/>
          </a:p>
        </p:txBody>
      </p:sp>
    </p:spTree>
    <p:extLst>
      <p:ext uri="{BB962C8B-B14F-4D97-AF65-F5344CB8AC3E}">
        <p14:creationId xmlns:p14="http://schemas.microsoft.com/office/powerpoint/2010/main" val="1255116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4/3/20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7326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4/3/20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2670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4/3/20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64888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4/3/20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22094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4/3/20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25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4/3/20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6080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4/3/20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4/3/20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608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4/3/20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8602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4/3/20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5317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4/3/20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5660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329FC2F-B5FA-784A-B597-CE0A27F75314}"/>
              </a:ext>
            </a:extLst>
          </p:cNvPr>
          <p:cNvPicPr>
            <a:picLocks noChangeAspect="1"/>
          </p:cNvPicPr>
          <p:nvPr userDrawn="1"/>
        </p:nvPicPr>
        <p:blipFill>
          <a:blip r:embed="rId13">
            <a:alphaModFix amt="30000"/>
            <a:extLst>
              <a:ext uri="{28A0092B-C50C-407E-A947-70E740481C1C}">
                <a14:useLocalDpi xmlns:a14="http://schemas.microsoft.com/office/drawing/2010/main" val="0"/>
              </a:ext>
            </a:extLst>
          </a:blip>
          <a:stretch>
            <a:fillRect/>
          </a:stretch>
        </p:blipFill>
        <p:spPr>
          <a:xfrm>
            <a:off x="6350" y="0"/>
            <a:ext cx="12179300" cy="6858000"/>
          </a:xfrm>
          <a:prstGeom prst="rect">
            <a:avLst/>
          </a:prstGeom>
        </p:spPr>
      </p:pic>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4/3/20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70969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63" r:id="rId6"/>
    <p:sldLayoutId id="2147483759" r:id="rId7"/>
    <p:sldLayoutId id="2147483760" r:id="rId8"/>
    <p:sldLayoutId id="2147483761" r:id="rId9"/>
    <p:sldLayoutId id="2147483762" r:id="rId10"/>
    <p:sldLayoutId id="2147483764" r:id="rId11"/>
  </p:sldLayoutIdLst>
  <p:hf sldNum="0" hdr="0" ftr="0" dt="0"/>
  <p:txStyles>
    <p:titleStyle>
      <a:lvl1pPr algn="l" defTabSz="914400" rtl="0" eaLnBrk="1" latinLnBrk="0" hangingPunct="1">
        <a:lnSpc>
          <a:spcPct val="90000"/>
        </a:lnSpc>
        <a:spcBef>
          <a:spcPct val="0"/>
        </a:spcBef>
        <a:buNone/>
        <a:defRPr sz="4400" i="0" kern="1200" spc="-50" baseline="0">
          <a:solidFill>
            <a:schemeClr val="tx1"/>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baseline="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baseline="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hoosemyplate.gov/eathealthy/start-simple-myplat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ClqPtWzozXs&amp;feature=youtu.b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youtube.com/watch?v=ihO02wUzgkc"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ypronouns.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7">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9">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A61D6EA6-E7F4-334E-8C6A-2580F6C5ECC3}"/>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0"/>
            <a:ext cx="12179300" cy="6858000"/>
          </a:xfrm>
          <a:prstGeom prst="rect">
            <a:avLst/>
          </a:prstGeom>
        </p:spPr>
      </p:pic>
      <p:sp>
        <p:nvSpPr>
          <p:cNvPr id="22" name="Rectangle 21">
            <a:extLst>
              <a:ext uri="{FF2B5EF4-FFF2-40B4-BE49-F238E27FC236}">
                <a16:creationId xmlns:a16="http://schemas.microsoft.com/office/drawing/2014/main" id="{95B38FD6-641F-41BF-B466-C1C636642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474" y="1238442"/>
            <a:ext cx="3635926" cy="4355751"/>
          </a:xfrm>
          <a:prstGeom prst="rect">
            <a:avLst/>
          </a:prstGeom>
          <a:solidFill>
            <a:srgbClr val="000000">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48648" y="1419273"/>
            <a:ext cx="3153580" cy="1358188"/>
          </a:xfrm>
        </p:spPr>
        <p:txBody>
          <a:bodyPr vert="horz" lIns="91440" tIns="45720" rIns="91440" bIns="45720" rtlCol="0" anchor="b">
            <a:normAutofit/>
          </a:bodyPr>
          <a:lstStyle/>
          <a:p>
            <a:r>
              <a:rPr lang="en-US" sz="2800">
                <a:solidFill>
                  <a:srgbClr val="FFFFFF"/>
                </a:solidFill>
              </a:rPr>
              <a:t>Stress Management &amp; Self-Care</a:t>
            </a:r>
          </a:p>
        </p:txBody>
      </p:sp>
      <p:cxnSp>
        <p:nvCxnSpPr>
          <p:cNvPr id="24" name="Straight Connector 23">
            <a:extLst>
              <a:ext uri="{FF2B5EF4-FFF2-40B4-BE49-F238E27FC236}">
                <a16:creationId xmlns:a16="http://schemas.microsoft.com/office/drawing/2014/main" id="{6BF9119E-766E-4526-AAE5-639F577C04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8277" y="2865016"/>
            <a:ext cx="29260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948648" y="2978254"/>
            <a:ext cx="3153580" cy="2444238"/>
          </a:xfrm>
        </p:spPr>
        <p:txBody>
          <a:bodyPr vert="horz" lIns="0" tIns="45720" rIns="0" bIns="45720" rtlCol="0" anchor="t">
            <a:normAutofit/>
          </a:bodyPr>
          <a:lstStyle/>
          <a:p>
            <a:pPr>
              <a:lnSpc>
                <a:spcPct val="90000"/>
              </a:lnSpc>
              <a:spcBef>
                <a:spcPts val="0"/>
              </a:spcBef>
              <a:spcAft>
                <a:spcPts val="600"/>
              </a:spcAft>
            </a:pPr>
            <a:r>
              <a:rPr lang="en-US" sz="1200" b="1" dirty="0">
                <a:solidFill>
                  <a:srgbClr val="FFFFFF"/>
                </a:solidFill>
              </a:rPr>
              <a:t>Taylor </a:t>
            </a:r>
            <a:r>
              <a:rPr lang="en-US" sz="1200" b="1" dirty="0" err="1">
                <a:solidFill>
                  <a:srgbClr val="FFFFFF"/>
                </a:solidFill>
              </a:rPr>
              <a:t>Panczer</a:t>
            </a:r>
            <a:r>
              <a:rPr lang="en-US" sz="1200" b="1" dirty="0">
                <a:solidFill>
                  <a:srgbClr val="FFFFFF"/>
                </a:solidFill>
              </a:rPr>
              <a:t>, MPH, CHES</a:t>
            </a:r>
            <a:r>
              <a:rPr lang="en-US" sz="1200" b="1" baseline="30000" dirty="0">
                <a:solidFill>
                  <a:srgbClr val="FFFFFF"/>
                </a:solidFill>
              </a:rPr>
              <a:t>®</a:t>
            </a:r>
          </a:p>
          <a:p>
            <a:pPr>
              <a:lnSpc>
                <a:spcPct val="90000"/>
              </a:lnSpc>
              <a:spcBef>
                <a:spcPts val="0"/>
              </a:spcBef>
              <a:spcAft>
                <a:spcPts val="600"/>
              </a:spcAft>
            </a:pPr>
            <a:r>
              <a:rPr lang="en-US" sz="1200" dirty="0">
                <a:solidFill>
                  <a:srgbClr val="FFFFFF"/>
                </a:solidFill>
              </a:rPr>
              <a:t>she/her/hers</a:t>
            </a:r>
          </a:p>
          <a:p>
            <a:pPr>
              <a:lnSpc>
                <a:spcPct val="90000"/>
              </a:lnSpc>
              <a:spcBef>
                <a:spcPts val="0"/>
              </a:spcBef>
              <a:spcAft>
                <a:spcPts val="600"/>
              </a:spcAft>
            </a:pPr>
            <a:endParaRPr lang="en-US" sz="1200" dirty="0">
              <a:solidFill>
                <a:srgbClr val="FFFFFF"/>
              </a:solidFill>
            </a:endParaRPr>
          </a:p>
          <a:p>
            <a:pPr>
              <a:lnSpc>
                <a:spcPct val="90000"/>
              </a:lnSpc>
              <a:spcBef>
                <a:spcPts val="0"/>
              </a:spcBef>
              <a:spcAft>
                <a:spcPts val="600"/>
              </a:spcAft>
            </a:pPr>
            <a:r>
              <a:rPr lang="en-US" sz="1200" dirty="0">
                <a:solidFill>
                  <a:srgbClr val="FFFFFF"/>
                </a:solidFill>
              </a:rPr>
              <a:t>Program Coordinator | Prevention &amp; Wellness</a:t>
            </a:r>
            <a:endParaRPr lang="en-US" dirty="0"/>
          </a:p>
          <a:p>
            <a:pPr>
              <a:lnSpc>
                <a:spcPct val="90000"/>
              </a:lnSpc>
              <a:spcBef>
                <a:spcPts val="0"/>
              </a:spcBef>
              <a:spcAft>
                <a:spcPts val="600"/>
              </a:spcAft>
            </a:pPr>
            <a:endParaRPr lang="en-US" sz="1200" dirty="0">
              <a:solidFill>
                <a:srgbClr val="FFFFFF"/>
              </a:solidFill>
            </a:endParaRPr>
          </a:p>
          <a:p>
            <a:pPr>
              <a:lnSpc>
                <a:spcPct val="90000"/>
              </a:lnSpc>
              <a:spcBef>
                <a:spcPts val="0"/>
              </a:spcBef>
              <a:spcAft>
                <a:spcPts val="600"/>
              </a:spcAft>
            </a:pPr>
            <a:r>
              <a:rPr lang="en-US" sz="1200" dirty="0">
                <a:solidFill>
                  <a:srgbClr val="FFFFFF"/>
                </a:solidFill>
              </a:rPr>
              <a:t>Campus Activities | 109 Overman Student Center</a:t>
            </a:r>
            <a:endParaRPr lang="en-US" dirty="0"/>
          </a:p>
          <a:p>
            <a:pPr>
              <a:lnSpc>
                <a:spcPct val="90000"/>
              </a:lnSpc>
              <a:spcBef>
                <a:spcPts val="0"/>
              </a:spcBef>
              <a:spcAft>
                <a:spcPts val="600"/>
              </a:spcAft>
            </a:pPr>
            <a:endParaRPr lang="en-US" sz="1200" dirty="0">
              <a:solidFill>
                <a:srgbClr val="FFFFFF"/>
              </a:solidFill>
            </a:endParaRPr>
          </a:p>
          <a:p>
            <a:pPr>
              <a:lnSpc>
                <a:spcPct val="90000"/>
              </a:lnSpc>
              <a:spcBef>
                <a:spcPts val="0"/>
              </a:spcBef>
              <a:spcAft>
                <a:spcPts val="600"/>
              </a:spcAft>
            </a:pPr>
            <a:r>
              <a:rPr lang="en-US" sz="1200" dirty="0">
                <a:solidFill>
                  <a:srgbClr val="FFFFFF"/>
                </a:solidFill>
              </a:rPr>
              <a:t>Pittsburg State University</a:t>
            </a:r>
            <a:endParaRPr lang="en-US" dirty="0"/>
          </a:p>
        </p:txBody>
      </p:sp>
      <p:sp>
        <p:nvSpPr>
          <p:cNvPr id="26" name="Rectangle 25">
            <a:extLst>
              <a:ext uri="{FF2B5EF4-FFF2-40B4-BE49-F238E27FC236}">
                <a16:creationId xmlns:a16="http://schemas.microsoft.com/office/drawing/2014/main" id="{1FE461C7-FF45-427F-83D7-18DFBD4818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t>Coping with Stress</a:t>
            </a:r>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p:txBody>
          <a:bodyPr/>
          <a:lstStyle/>
          <a:p>
            <a:r>
              <a:rPr lang="en-US" dirty="0"/>
              <a:t>Negative methods:</a:t>
            </a:r>
          </a:p>
          <a:p>
            <a:pPr lvl="1"/>
            <a:r>
              <a:rPr lang="en-US" dirty="0"/>
              <a:t>Using these methods to cope only adds more stress to the body. </a:t>
            </a:r>
          </a:p>
          <a:p>
            <a:pPr lvl="1"/>
            <a:r>
              <a:rPr lang="en-US" dirty="0"/>
              <a:t>Ex: alcohol, smoking, using drugs, overeating, and caffeine. </a:t>
            </a:r>
          </a:p>
          <a:p>
            <a:r>
              <a:rPr lang="en-US" dirty="0"/>
              <a:t>Positive coping methods:</a:t>
            </a:r>
          </a:p>
          <a:p>
            <a:pPr lvl="1"/>
            <a:r>
              <a:rPr lang="en-US" dirty="0"/>
              <a:t>Ex: exercise, meditation, yoga, positive attitudes, time management, taking breaks. </a:t>
            </a:r>
          </a:p>
          <a:p>
            <a:endParaRPr lang="en-US" dirty="0"/>
          </a:p>
        </p:txBody>
      </p:sp>
    </p:spTree>
    <p:extLst>
      <p:ext uri="{BB962C8B-B14F-4D97-AF65-F5344CB8AC3E}">
        <p14:creationId xmlns:p14="http://schemas.microsoft.com/office/powerpoint/2010/main" val="368821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t>Self-Care</a:t>
            </a:r>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a:xfrm>
            <a:off x="1097280" y="2108201"/>
            <a:ext cx="10058400" cy="4089399"/>
          </a:xfrm>
        </p:spPr>
        <p:txBody>
          <a:bodyPr>
            <a:normAutofit/>
          </a:bodyPr>
          <a:lstStyle/>
          <a:p>
            <a:r>
              <a:rPr lang="en-US" dirty="0"/>
              <a:t>What is self-care? </a:t>
            </a:r>
          </a:p>
          <a:p>
            <a:pPr lvl="1"/>
            <a:r>
              <a:rPr lang="en-US" dirty="0"/>
              <a:t>The practice of taking action to preserve or improve one's own health</a:t>
            </a:r>
          </a:p>
          <a:p>
            <a:pPr lvl="1"/>
            <a:endParaRPr lang="en-US" dirty="0"/>
          </a:p>
          <a:p>
            <a:pPr lvl="1"/>
            <a:r>
              <a:rPr lang="en-US" dirty="0"/>
              <a:t>It is a routine, a life-style </a:t>
            </a:r>
          </a:p>
          <a:p>
            <a:r>
              <a:rPr lang="en-US" dirty="0"/>
              <a:t>Good Self - Care:</a:t>
            </a:r>
          </a:p>
          <a:p>
            <a:pPr lvl="1"/>
            <a:r>
              <a:rPr lang="en-US" dirty="0"/>
              <a:t>Regular sleep</a:t>
            </a:r>
          </a:p>
          <a:p>
            <a:pPr lvl="1"/>
            <a:r>
              <a:rPr lang="en-US" dirty="0"/>
              <a:t>Exercise </a:t>
            </a:r>
          </a:p>
          <a:p>
            <a:pPr lvl="1"/>
            <a:r>
              <a:rPr lang="en-US" dirty="0"/>
              <a:t>Relaxation</a:t>
            </a:r>
          </a:p>
          <a:p>
            <a:pPr lvl="1"/>
            <a:r>
              <a:rPr lang="en-US" dirty="0"/>
              <a:t>Eating well (</a:t>
            </a:r>
            <a:r>
              <a:rPr lang="en-US" dirty="0">
                <a:hlinkClick r:id="rId3"/>
              </a:rPr>
              <a:t>MyPlate</a:t>
            </a:r>
            <a:r>
              <a:rPr lang="en-US" dirty="0"/>
              <a:t>)</a:t>
            </a:r>
          </a:p>
          <a:p>
            <a:endParaRPr lang="en-US" dirty="0"/>
          </a:p>
        </p:txBody>
      </p:sp>
    </p:spTree>
    <p:extLst>
      <p:ext uri="{BB962C8B-B14F-4D97-AF65-F5344CB8AC3E}">
        <p14:creationId xmlns:p14="http://schemas.microsoft.com/office/powerpoint/2010/main" val="2106007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ea typeface="+mj-lt"/>
                <a:cs typeface="+mj-lt"/>
              </a:rPr>
              <a:t>Too Stressed to De-Stress?</a:t>
            </a:r>
            <a:endParaRPr lang="en-US" dirty="0"/>
          </a:p>
          <a:p>
            <a:endParaRPr lang="en-US" dirty="0"/>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p:txBody>
          <a:bodyPr vert="horz" lIns="0" tIns="45720" rIns="0" bIns="45720" rtlCol="0" anchor="t">
            <a:normAutofit/>
          </a:bodyPr>
          <a:lstStyle/>
          <a:p>
            <a:r>
              <a:rPr lang="en-US" dirty="0"/>
              <a:t>Prioritizing Self-Care</a:t>
            </a:r>
          </a:p>
          <a:p>
            <a:pPr lvl="1"/>
            <a:r>
              <a:rPr lang="en-US" sz="2000" dirty="0"/>
              <a:t>Set a goal</a:t>
            </a:r>
          </a:p>
          <a:p>
            <a:pPr lvl="1"/>
            <a:r>
              <a:rPr lang="en-US" sz="2000" dirty="0"/>
              <a:t>Make a Plan</a:t>
            </a:r>
          </a:p>
          <a:p>
            <a:pPr lvl="1"/>
            <a:r>
              <a:rPr lang="en-US" sz="2000" dirty="0"/>
              <a:t>Write it down</a:t>
            </a:r>
          </a:p>
          <a:p>
            <a:pPr lvl="1"/>
            <a:r>
              <a:rPr lang="en-US" sz="2000" dirty="0"/>
              <a:t>Get support</a:t>
            </a:r>
          </a:p>
          <a:p>
            <a:pPr lvl="1"/>
            <a:r>
              <a:rPr lang="en-US" sz="2000" dirty="0"/>
              <a:t>Reward actions, not results!</a:t>
            </a:r>
          </a:p>
          <a:p>
            <a:pPr lvl="1"/>
            <a:r>
              <a:rPr lang="en-US" sz="2000" dirty="0"/>
              <a:t>Turn bad days into good data</a:t>
            </a:r>
          </a:p>
        </p:txBody>
      </p:sp>
    </p:spTree>
    <p:extLst>
      <p:ext uri="{BB962C8B-B14F-4D97-AF65-F5344CB8AC3E}">
        <p14:creationId xmlns:p14="http://schemas.microsoft.com/office/powerpoint/2010/main" val="904371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ea typeface="+mj-lt"/>
                <a:cs typeface="+mj-lt"/>
              </a:rPr>
              <a:t>Progressive Muscle Relaxation</a:t>
            </a:r>
            <a:endParaRPr lang="en-US" dirty="0"/>
          </a:p>
          <a:p>
            <a:endParaRPr lang="en-US" dirty="0"/>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p:txBody>
          <a:bodyPr/>
          <a:lstStyle/>
          <a:p>
            <a:r>
              <a:rPr lang="en-US" dirty="0">
                <a:solidFill>
                  <a:schemeClr val="tx1"/>
                </a:solidFill>
                <a:hlinkClick r:id="rId3">
                  <a:extLst>
                    <a:ext uri="{A12FA001-AC4F-418D-AE19-62706E023703}">
                      <ahyp:hlinkClr xmlns:ahyp="http://schemas.microsoft.com/office/drawing/2018/hyperlinkcolor" val="tx"/>
                    </a:ext>
                  </a:extLst>
                </a:hlinkClick>
              </a:rPr>
              <a:t>Short Progressive Muscle Relaxation</a:t>
            </a:r>
            <a:endParaRPr lang="en-US" dirty="0">
              <a:solidFill>
                <a:schemeClr val="tx1"/>
              </a:solidFill>
            </a:endParaRPr>
          </a:p>
          <a:p>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Extended Progressive Muscle Relaxation</a:t>
            </a:r>
            <a:endParaRPr lang="en-US" dirty="0">
              <a:solidFill>
                <a:schemeClr val="tx1"/>
              </a:solidFill>
            </a:endParaRPr>
          </a:p>
        </p:txBody>
      </p:sp>
    </p:spTree>
    <p:extLst>
      <p:ext uri="{BB962C8B-B14F-4D97-AF65-F5344CB8AC3E}">
        <p14:creationId xmlns:p14="http://schemas.microsoft.com/office/powerpoint/2010/main" val="250879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ea typeface="+mj-lt"/>
                <a:cs typeface="+mj-lt"/>
              </a:rPr>
              <a:t>Why progressive muscle relaxation?</a:t>
            </a:r>
            <a:endParaRPr lang="en-US" dirty="0"/>
          </a:p>
          <a:p>
            <a:endParaRPr lang="en-US" dirty="0"/>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p:txBody>
          <a:bodyPr/>
          <a:lstStyle/>
          <a:p>
            <a:pPr marL="0" indent="0">
              <a:buNone/>
            </a:pPr>
            <a:r>
              <a:rPr lang="en-US" dirty="0"/>
              <a:t>It is about being completely aware of what’s happening in the present—of all that’s going on inside and all that’s happening around you</a:t>
            </a:r>
          </a:p>
          <a:p>
            <a:pPr lvl="1"/>
            <a:r>
              <a:rPr lang="en-US" dirty="0"/>
              <a:t>Lowers your cortisol levels</a:t>
            </a:r>
          </a:p>
          <a:p>
            <a:pPr lvl="1"/>
            <a:r>
              <a:rPr lang="en-US" dirty="0"/>
              <a:t>Helps return your body back to “normal”</a:t>
            </a:r>
          </a:p>
          <a:p>
            <a:endParaRPr lang="en-US" dirty="0"/>
          </a:p>
        </p:txBody>
      </p:sp>
    </p:spTree>
    <p:extLst>
      <p:ext uri="{BB962C8B-B14F-4D97-AF65-F5344CB8AC3E}">
        <p14:creationId xmlns:p14="http://schemas.microsoft.com/office/powerpoint/2010/main" val="2729078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ea typeface="+mj-lt"/>
                <a:cs typeface="+mj-lt"/>
              </a:rPr>
              <a:t>Online Resources</a:t>
            </a:r>
            <a:endParaRPr lang="en-US" dirty="0"/>
          </a:p>
          <a:p>
            <a:endParaRPr lang="en-US" dirty="0"/>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a:xfrm>
            <a:off x="1097280" y="2108201"/>
            <a:ext cx="10058400" cy="4168421"/>
          </a:xfrm>
        </p:spPr>
        <p:txBody>
          <a:bodyPr vert="horz" lIns="0" tIns="45720" rIns="0" bIns="45720" rtlCol="0" anchor="t">
            <a:normAutofit/>
          </a:bodyPr>
          <a:lstStyle/>
          <a:p>
            <a:r>
              <a:rPr lang="en-US" b="1" dirty="0"/>
              <a:t>Phone Apps: </a:t>
            </a:r>
          </a:p>
          <a:p>
            <a:r>
              <a:rPr lang="en-US" b="1" dirty="0"/>
              <a:t>Breath2Relax-</a:t>
            </a:r>
            <a:r>
              <a:rPr lang="en-US" dirty="0"/>
              <a:t> instructions and exercises in diaphragmatic breathing, a documented stress-management skill. Includes detailed information on the effects of stress on the body.</a:t>
            </a:r>
            <a:endParaRPr lang="en-US" dirty="0">
              <a:cs typeface="Calibri"/>
            </a:endParaRPr>
          </a:p>
          <a:p>
            <a:r>
              <a:rPr lang="en-US" b="1" dirty="0"/>
              <a:t>Happify-</a:t>
            </a:r>
            <a:r>
              <a:rPr lang="en-US" dirty="0"/>
              <a:t> A brain-training app based on research showing that some types of activity can help you combat negativity, anxiety and stress while fostering positive traits like gratitude and empathy.</a:t>
            </a:r>
            <a:endParaRPr lang="en-US" dirty="0">
              <a:cs typeface="Calibri"/>
            </a:endParaRPr>
          </a:p>
          <a:p>
            <a:r>
              <a:rPr lang="en-US" b="1" dirty="0"/>
              <a:t>Personal Zen-</a:t>
            </a:r>
            <a:r>
              <a:rPr lang="en-US" dirty="0"/>
              <a:t> Developed with a professor of psychology and neurosciences, a series of games based on clinical findings about methods for reducing anxiety levels.</a:t>
            </a:r>
            <a:endParaRPr lang="en-US" dirty="0">
              <a:cs typeface="Calibri"/>
            </a:endParaRPr>
          </a:p>
          <a:p>
            <a:pPr marL="0" indent="0">
              <a:buNone/>
            </a:pPr>
            <a:endParaRPr lang="en-US" dirty="0"/>
          </a:p>
        </p:txBody>
      </p:sp>
    </p:spTree>
    <p:extLst>
      <p:ext uri="{BB962C8B-B14F-4D97-AF65-F5344CB8AC3E}">
        <p14:creationId xmlns:p14="http://schemas.microsoft.com/office/powerpoint/2010/main" val="352694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ea typeface="+mj-lt"/>
                <a:cs typeface="+mj-lt"/>
              </a:rPr>
              <a:t>Questions</a:t>
            </a:r>
            <a:endParaRPr lang="en-US" dirty="0"/>
          </a:p>
          <a:p>
            <a:endParaRPr lang="en-US" dirty="0"/>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a:xfrm>
            <a:off x="1097280" y="2085623"/>
            <a:ext cx="9220764" cy="4123266"/>
          </a:xfrm>
        </p:spPr>
        <p:txBody>
          <a:bodyPr vert="horz" lIns="0" tIns="45720" rIns="0" bIns="45720" rtlCol="0" anchor="t">
            <a:normAutofit/>
          </a:bodyPr>
          <a:lstStyle/>
          <a:p>
            <a:pPr marL="0" indent="0">
              <a:buNone/>
            </a:pPr>
            <a:r>
              <a:rPr lang="en-US" dirty="0"/>
              <a:t>If you have any questions, please feel free to reach out!</a:t>
            </a:r>
          </a:p>
          <a:p>
            <a:pPr marL="0" indent="0" fontAlgn="base">
              <a:buNone/>
            </a:pPr>
            <a:r>
              <a:rPr lang="en-US" dirty="0"/>
              <a:t>Taylor Panczer, MPH, CHES®</a:t>
            </a:r>
          </a:p>
          <a:p>
            <a:pPr marL="0" indent="0" fontAlgn="base">
              <a:buNone/>
            </a:pPr>
            <a:r>
              <a:rPr lang="en-US" sz="1200" dirty="0"/>
              <a:t>she/her/hers (</a:t>
            </a:r>
            <a:r>
              <a:rPr lang="en-US" sz="1200" dirty="0">
                <a:hlinkClick r:id="rId3"/>
              </a:rPr>
              <a:t>What’s This?</a:t>
            </a:r>
            <a:r>
              <a:rPr lang="en-US" sz="1200" dirty="0"/>
              <a:t>)</a:t>
            </a:r>
          </a:p>
          <a:p>
            <a:pPr marL="0" indent="0" fontAlgn="base">
              <a:buNone/>
            </a:pPr>
            <a:endParaRPr lang="en-US" sz="1200" dirty="0"/>
          </a:p>
          <a:p>
            <a:pPr marL="0" indent="0" fontAlgn="base">
              <a:buNone/>
            </a:pPr>
            <a:r>
              <a:rPr lang="en-US" dirty="0"/>
              <a:t>Contact Information: </a:t>
            </a:r>
          </a:p>
          <a:p>
            <a:pPr marL="0" indent="0" fontAlgn="base">
              <a:buNone/>
            </a:pPr>
            <a:r>
              <a:rPr lang="en-US" dirty="0" err="1"/>
              <a:t>tpanczer@pittstate.edu</a:t>
            </a:r>
            <a:endParaRPr lang="en-US" dirty="0"/>
          </a:p>
          <a:p>
            <a:pPr marL="0" indent="0" fontAlgn="base">
              <a:buNone/>
            </a:pPr>
            <a:r>
              <a:rPr lang="en-US" dirty="0"/>
              <a:t>Virtual Office Hour: Mondays at 10:00-11:00am. Link is on Gorilla Engage. </a:t>
            </a:r>
          </a:p>
          <a:p>
            <a:pPr marL="0" indent="0" fontAlgn="base">
              <a:buNone/>
            </a:pPr>
            <a:r>
              <a:rPr lang="en-US" dirty="0"/>
              <a:t>Need to schedule a meeting? Sign up here: https://</a:t>
            </a:r>
            <a:r>
              <a:rPr lang="en-US" dirty="0" err="1"/>
              <a:t>tpanczer.youcanbook.me</a:t>
            </a:r>
            <a:endParaRPr lang="en-US" dirty="0"/>
          </a:p>
          <a:p>
            <a:pPr marL="0" indent="0">
              <a:buNone/>
            </a:pPr>
            <a:endParaRPr lang="en-US" b="1" dirty="0"/>
          </a:p>
        </p:txBody>
      </p:sp>
    </p:spTree>
    <p:extLst>
      <p:ext uri="{BB962C8B-B14F-4D97-AF65-F5344CB8AC3E}">
        <p14:creationId xmlns:p14="http://schemas.microsoft.com/office/powerpoint/2010/main" val="3185804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2805-A802-44AC-AB77-D9E0D8548D3B}"/>
              </a:ext>
            </a:extLst>
          </p:cNvPr>
          <p:cNvSpPr>
            <a:spLocks noGrp="1"/>
          </p:cNvSpPr>
          <p:nvPr>
            <p:ph type="title"/>
          </p:nvPr>
        </p:nvSpPr>
        <p:spPr/>
        <p:txBody>
          <a:bodyPr/>
          <a:lstStyle/>
          <a:p>
            <a:r>
              <a:rPr lang="en-US" b="1" dirty="0">
                <a:ea typeface="+mj-lt"/>
                <a:cs typeface="+mj-lt"/>
              </a:rPr>
              <a:t>Perceived Stress Scale</a:t>
            </a:r>
            <a:endParaRPr lang="en-US" dirty="0">
              <a:ea typeface="+mj-lt"/>
              <a:cs typeface="+mj-lt"/>
            </a:endParaRPr>
          </a:p>
        </p:txBody>
      </p:sp>
      <p:sp>
        <p:nvSpPr>
          <p:cNvPr id="3" name="Content Placeholder 2">
            <a:extLst>
              <a:ext uri="{FF2B5EF4-FFF2-40B4-BE49-F238E27FC236}">
                <a16:creationId xmlns:a16="http://schemas.microsoft.com/office/drawing/2014/main" id="{8FF03E5D-83A1-472C-97E1-F64160A9FF20}"/>
              </a:ext>
            </a:extLst>
          </p:cNvPr>
          <p:cNvSpPr>
            <a:spLocks noGrp="1"/>
          </p:cNvSpPr>
          <p:nvPr>
            <p:ph idx="1"/>
          </p:nvPr>
        </p:nvSpPr>
        <p:spPr>
          <a:xfrm>
            <a:off x="435922" y="2021937"/>
            <a:ext cx="11208588" cy="3760891"/>
          </a:xfrm>
        </p:spPr>
        <p:txBody>
          <a:bodyPr vert="horz" lIns="0" tIns="45720" rIns="0" bIns="45720" rtlCol="0" anchor="t">
            <a:noAutofit/>
          </a:bodyPr>
          <a:lstStyle/>
          <a:p>
            <a:r>
              <a:rPr lang="en-US" sz="2400" dirty="0">
                <a:ea typeface="+mn-lt"/>
                <a:cs typeface="+mn-lt"/>
              </a:rPr>
              <a:t>The Perceived Stress Scale (PSS) is a classic stress assessment instrument. This tool helps us understand how different situations affect our feelings and our perceived stress. The questions in this scale ask about your feelings and thoughts during the last month. In each case, you will be asked to indicate how often you felt or thought a certain way. Although some of the questions are similar, there are differences between them and you should treat each one as a separate question. The best approach is to answer quickly. That is, don't try to count up the number of times you felt a particular way; rather indicate the alternative that seems like a reasonable estimate.</a:t>
            </a:r>
          </a:p>
        </p:txBody>
      </p:sp>
    </p:spTree>
    <p:extLst>
      <p:ext uri="{BB962C8B-B14F-4D97-AF65-F5344CB8AC3E}">
        <p14:creationId xmlns:p14="http://schemas.microsoft.com/office/powerpoint/2010/main" val="2956692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81D9-B3FE-4456-B632-3041F430083F}"/>
              </a:ext>
            </a:extLst>
          </p:cNvPr>
          <p:cNvSpPr>
            <a:spLocks noGrp="1"/>
          </p:cNvSpPr>
          <p:nvPr>
            <p:ph type="title"/>
          </p:nvPr>
        </p:nvSpPr>
        <p:spPr>
          <a:xfrm>
            <a:off x="1097280" y="286603"/>
            <a:ext cx="10489720" cy="1436380"/>
          </a:xfrm>
        </p:spPr>
        <p:txBody>
          <a:bodyPr vert="horz" lIns="91440" tIns="45720" rIns="91440" bIns="45720" rtlCol="0" anchor="b">
            <a:noAutofit/>
          </a:bodyPr>
          <a:lstStyle/>
          <a:p>
            <a:r>
              <a:rPr lang="en-US" b="1" dirty="0">
                <a:ea typeface="+mj-lt"/>
                <a:cs typeface="+mj-lt"/>
              </a:rPr>
              <a:t>Please rate each statement </a:t>
            </a:r>
            <a:br>
              <a:rPr lang="en-US" b="1" dirty="0">
                <a:ea typeface="+mj-lt"/>
                <a:cs typeface="+mj-lt"/>
              </a:rPr>
            </a:br>
            <a:r>
              <a:rPr lang="en-US" b="1" dirty="0">
                <a:ea typeface="+mj-lt"/>
                <a:cs typeface="+mj-lt"/>
              </a:rPr>
              <a:t>(scale is in the notes)</a:t>
            </a:r>
          </a:p>
        </p:txBody>
      </p:sp>
      <p:sp>
        <p:nvSpPr>
          <p:cNvPr id="3" name="Content Placeholder 2">
            <a:extLst>
              <a:ext uri="{FF2B5EF4-FFF2-40B4-BE49-F238E27FC236}">
                <a16:creationId xmlns:a16="http://schemas.microsoft.com/office/drawing/2014/main" id="{F4A9BE9B-C2E2-4AA4-9F14-B4ACF2E537FF}"/>
              </a:ext>
            </a:extLst>
          </p:cNvPr>
          <p:cNvSpPr>
            <a:spLocks noGrp="1"/>
          </p:cNvSpPr>
          <p:nvPr>
            <p:ph sz="half" idx="2"/>
          </p:nvPr>
        </p:nvSpPr>
        <p:spPr>
          <a:xfrm>
            <a:off x="723469" y="2066878"/>
            <a:ext cx="5013547" cy="4247915"/>
          </a:xfrm>
        </p:spPr>
        <p:txBody>
          <a:bodyPr vert="horz" lIns="0" tIns="45720" rIns="0" bIns="45720" rtlCol="0" anchor="t">
            <a:normAutofit fontScale="85000" lnSpcReduction="10000"/>
          </a:bodyPr>
          <a:lstStyle/>
          <a:p>
            <a:r>
              <a:rPr lang="en-US" b="1" dirty="0">
                <a:ea typeface="+mn-lt"/>
                <a:cs typeface="+mn-lt"/>
              </a:rPr>
              <a:t>____ 1. In the last month, how often have you been upset because of something that happened unexpectedly?</a:t>
            </a:r>
          </a:p>
          <a:p>
            <a:r>
              <a:rPr lang="en-US" b="1" dirty="0">
                <a:ea typeface="+mn-lt"/>
                <a:cs typeface="+mn-lt"/>
              </a:rPr>
              <a:t>_____ 2. In the last month, how often have you felt that you were unable to control the important things in your life?</a:t>
            </a:r>
          </a:p>
          <a:p>
            <a:r>
              <a:rPr lang="en-US" b="1" dirty="0">
                <a:ea typeface="+mn-lt"/>
                <a:cs typeface="+mn-lt"/>
              </a:rPr>
              <a:t>_____ 3. In the last month, how often have you felt nervous and stressed?</a:t>
            </a:r>
          </a:p>
          <a:p>
            <a:r>
              <a:rPr lang="en-US" b="1" dirty="0">
                <a:ea typeface="+mn-lt"/>
                <a:cs typeface="+mn-lt"/>
              </a:rPr>
              <a:t>_____ 4. In the last month, how often have you felt confident about your ability to handle your personal problems?</a:t>
            </a:r>
          </a:p>
          <a:p>
            <a:r>
              <a:rPr lang="en-US" b="1" dirty="0">
                <a:ea typeface="+mn-lt"/>
                <a:cs typeface="+mn-lt"/>
              </a:rPr>
              <a:t>_____ 5. In the last month, how often have you felt that things were going your way?</a:t>
            </a:r>
          </a:p>
          <a:p>
            <a:endParaRPr lang="en-US" dirty="0"/>
          </a:p>
        </p:txBody>
      </p:sp>
      <p:sp>
        <p:nvSpPr>
          <p:cNvPr id="6" name="Content Placeholder 5">
            <a:extLst>
              <a:ext uri="{FF2B5EF4-FFF2-40B4-BE49-F238E27FC236}">
                <a16:creationId xmlns:a16="http://schemas.microsoft.com/office/drawing/2014/main" id="{56DADC81-4EB0-45DC-87C9-8D18B3303BC8}"/>
              </a:ext>
            </a:extLst>
          </p:cNvPr>
          <p:cNvSpPr>
            <a:spLocks noGrp="1"/>
          </p:cNvSpPr>
          <p:nvPr>
            <p:ph sz="quarter" idx="4"/>
          </p:nvPr>
        </p:nvSpPr>
        <p:spPr>
          <a:xfrm>
            <a:off x="6760359" y="2066877"/>
            <a:ext cx="5013547" cy="4247915"/>
          </a:xfrm>
        </p:spPr>
        <p:txBody>
          <a:bodyPr vert="horz" lIns="0" tIns="45720" rIns="0" bIns="45720" rtlCol="0" anchor="t">
            <a:normAutofit fontScale="85000" lnSpcReduction="10000"/>
          </a:bodyPr>
          <a:lstStyle/>
          <a:p>
            <a:r>
              <a:rPr lang="en-US" b="1" dirty="0">
                <a:ea typeface="+mn-lt"/>
                <a:cs typeface="+mn-lt"/>
              </a:rPr>
              <a:t>_____ 6. In the last month, how often have you found that you could not cope with all the things that you had to do?</a:t>
            </a:r>
          </a:p>
          <a:p>
            <a:r>
              <a:rPr lang="en-US" b="1" dirty="0">
                <a:ea typeface="+mn-lt"/>
                <a:cs typeface="+mn-lt"/>
              </a:rPr>
              <a:t>_____ 7. In the last month, how often have you been able to control irritations in your life?</a:t>
            </a:r>
          </a:p>
          <a:p>
            <a:r>
              <a:rPr lang="en-US" b="1" dirty="0">
                <a:ea typeface="+mn-lt"/>
                <a:cs typeface="+mn-lt"/>
              </a:rPr>
              <a:t>_____ 8. In the last month, how often have you felt that you were on top of things?</a:t>
            </a:r>
          </a:p>
          <a:p>
            <a:r>
              <a:rPr lang="en-US" b="1" dirty="0">
                <a:ea typeface="+mn-lt"/>
                <a:cs typeface="+mn-lt"/>
              </a:rPr>
              <a:t>_____ 9. In the last month, how often have you been angered because of things that happened that were outside of your control?</a:t>
            </a:r>
          </a:p>
          <a:p>
            <a:r>
              <a:rPr lang="en-US" b="1" dirty="0">
                <a:ea typeface="+mn-lt"/>
                <a:cs typeface="+mn-lt"/>
              </a:rPr>
              <a:t>_____ 10. In the last month, how often have you felt difficulties were piling up so high that you could not overcome them?</a:t>
            </a:r>
          </a:p>
          <a:p>
            <a:endParaRPr lang="en-US" dirty="0"/>
          </a:p>
        </p:txBody>
      </p:sp>
    </p:spTree>
    <p:extLst>
      <p:ext uri="{BB962C8B-B14F-4D97-AF65-F5344CB8AC3E}">
        <p14:creationId xmlns:p14="http://schemas.microsoft.com/office/powerpoint/2010/main" val="207494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3DCEA-0C35-4737-9253-12C108A68049}"/>
              </a:ext>
            </a:extLst>
          </p:cNvPr>
          <p:cNvSpPr>
            <a:spLocks noGrp="1"/>
          </p:cNvSpPr>
          <p:nvPr>
            <p:ph type="title"/>
          </p:nvPr>
        </p:nvSpPr>
        <p:spPr/>
        <p:txBody>
          <a:bodyPr/>
          <a:lstStyle/>
          <a:p>
            <a:r>
              <a:rPr lang="en-US" b="1" dirty="0"/>
              <a:t>Figuring your PSS score:</a:t>
            </a:r>
          </a:p>
        </p:txBody>
      </p:sp>
      <p:sp>
        <p:nvSpPr>
          <p:cNvPr id="3" name="Content Placeholder 2">
            <a:extLst>
              <a:ext uri="{FF2B5EF4-FFF2-40B4-BE49-F238E27FC236}">
                <a16:creationId xmlns:a16="http://schemas.microsoft.com/office/drawing/2014/main" id="{60D37030-7F38-412B-93FF-F5F010D455C0}"/>
              </a:ext>
            </a:extLst>
          </p:cNvPr>
          <p:cNvSpPr>
            <a:spLocks noGrp="1"/>
          </p:cNvSpPr>
          <p:nvPr>
            <p:ph idx="1"/>
          </p:nvPr>
        </p:nvSpPr>
        <p:spPr>
          <a:xfrm>
            <a:off x="118533" y="1840089"/>
            <a:ext cx="11954934" cy="4731308"/>
          </a:xfrm>
        </p:spPr>
        <p:txBody>
          <a:bodyPr vert="horz" lIns="0" tIns="45720" rIns="0" bIns="45720" rtlCol="0" anchor="t">
            <a:normAutofit fontScale="77500" lnSpcReduction="20000"/>
          </a:bodyPr>
          <a:lstStyle/>
          <a:p>
            <a:r>
              <a:rPr lang="en-US" sz="2100" dirty="0">
                <a:ea typeface="+mn-lt"/>
                <a:cs typeface="+mn-lt"/>
              </a:rPr>
              <a:t>You can determine your PSS score by following these directions:</a:t>
            </a:r>
            <a:endParaRPr lang="en-US" sz="2100" u="sng" dirty="0">
              <a:ea typeface="+mn-lt"/>
              <a:cs typeface="+mn-lt"/>
            </a:endParaRPr>
          </a:p>
          <a:p>
            <a:r>
              <a:rPr lang="en-US" sz="2100" dirty="0">
                <a:ea typeface="+mn-lt"/>
                <a:cs typeface="+mn-lt"/>
              </a:rPr>
              <a:t>First, reverse your scores for questions 4, 5, 7, &amp; 8. On these 4 questions, change the scores like this: 0 = 4, 1 = 3, 2 = 2, 3 = 1, 4 = 0.</a:t>
            </a:r>
          </a:p>
          <a:p>
            <a:r>
              <a:rPr lang="en-US" sz="2100" dirty="0">
                <a:ea typeface="+mn-lt"/>
                <a:cs typeface="+mn-lt"/>
              </a:rPr>
              <a:t>Now add up your scores for each item to get a total. My total score is ______.</a:t>
            </a:r>
          </a:p>
          <a:p>
            <a:r>
              <a:rPr lang="en-US" sz="2100" dirty="0">
                <a:ea typeface="+mn-lt"/>
                <a:cs typeface="+mn-lt"/>
              </a:rPr>
              <a:t>Individual scores on the PSS can range from 0 to 40 with higher scores indicating higher perceived stress.</a:t>
            </a:r>
          </a:p>
          <a:p>
            <a:r>
              <a:rPr lang="en-US" sz="2100" dirty="0">
                <a:ea typeface="+mn-lt"/>
                <a:cs typeface="+mn-lt"/>
              </a:rPr>
              <a:t>Scores ranging from 0-13 would be considered low stress.</a:t>
            </a:r>
          </a:p>
          <a:p>
            <a:r>
              <a:rPr lang="en-US" sz="2100" dirty="0">
                <a:ea typeface="+mn-lt"/>
                <a:cs typeface="+mn-lt"/>
              </a:rPr>
              <a:t>Scores ranging from 14-26 would be considered moderate stress.</a:t>
            </a:r>
          </a:p>
          <a:p>
            <a:r>
              <a:rPr lang="en-US" sz="2100" dirty="0">
                <a:ea typeface="+mn-lt"/>
                <a:cs typeface="+mn-lt"/>
              </a:rPr>
              <a:t>Scores ranging from 27-40 would be considered high perceived stress.</a:t>
            </a:r>
          </a:p>
          <a:p>
            <a:r>
              <a:rPr lang="en-US" sz="2100" dirty="0">
                <a:ea typeface="+mn-lt"/>
                <a:cs typeface="+mn-lt"/>
              </a:rPr>
              <a:t>The Perceived Stress Scale is interesting and important because your perception of what is happening in your life is most important. Consider the idea that two students, John and Dan, could have the exact same events and experiences in their lives for the past month. Depending on their perception, John's total score could put him in the low stress category and Dan's total score could put him in the high stress category. Consider the words of Ralph Waldo Emerson, “</a:t>
            </a:r>
            <a:r>
              <a:rPr lang="en-US" sz="2100" i="1" dirty="0">
                <a:ea typeface="+mn-lt"/>
                <a:cs typeface="+mn-lt"/>
              </a:rPr>
              <a:t>Nothing can bring you peace but yourself</a:t>
            </a:r>
            <a:r>
              <a:rPr lang="en-US" sz="2100" dirty="0">
                <a:ea typeface="+mn-lt"/>
                <a:cs typeface="+mn-lt"/>
              </a:rPr>
              <a:t>.”</a:t>
            </a:r>
          </a:p>
          <a:p>
            <a:endParaRPr lang="en-US" dirty="0"/>
          </a:p>
        </p:txBody>
      </p:sp>
    </p:spTree>
    <p:extLst>
      <p:ext uri="{BB962C8B-B14F-4D97-AF65-F5344CB8AC3E}">
        <p14:creationId xmlns:p14="http://schemas.microsoft.com/office/powerpoint/2010/main" val="42895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6662-3E9D-4A4C-8F5A-7C284F52B5FF}"/>
              </a:ext>
            </a:extLst>
          </p:cNvPr>
          <p:cNvSpPr>
            <a:spLocks noGrp="1"/>
          </p:cNvSpPr>
          <p:nvPr>
            <p:ph type="title"/>
          </p:nvPr>
        </p:nvSpPr>
        <p:spPr/>
        <p:txBody>
          <a:bodyPr/>
          <a:lstStyle/>
          <a:p>
            <a:r>
              <a:rPr lang="en-US" dirty="0"/>
              <a:t>Activity Debrief</a:t>
            </a:r>
          </a:p>
        </p:txBody>
      </p:sp>
      <p:sp>
        <p:nvSpPr>
          <p:cNvPr id="3" name="Content Placeholder 2">
            <a:extLst>
              <a:ext uri="{FF2B5EF4-FFF2-40B4-BE49-F238E27FC236}">
                <a16:creationId xmlns:a16="http://schemas.microsoft.com/office/drawing/2014/main" id="{5C947F97-DFFC-7049-85FB-200BF0E7FD8B}"/>
              </a:ext>
            </a:extLst>
          </p:cNvPr>
          <p:cNvSpPr>
            <a:spLocks noGrp="1"/>
          </p:cNvSpPr>
          <p:nvPr>
            <p:ph idx="1"/>
          </p:nvPr>
        </p:nvSpPr>
        <p:spPr/>
        <p:txBody>
          <a:bodyPr/>
          <a:lstStyle/>
          <a:p>
            <a:endParaRPr lang="en-US" dirty="0"/>
          </a:p>
          <a:p>
            <a:pPr marL="0" indent="0">
              <a:buNone/>
            </a:pPr>
            <a:endParaRPr lang="en-US" dirty="0"/>
          </a:p>
          <a:p>
            <a:pPr marL="0" indent="0">
              <a:buNone/>
            </a:pPr>
            <a:r>
              <a:rPr lang="en-US" dirty="0"/>
              <a:t>How did that activity make you feel?</a:t>
            </a:r>
          </a:p>
          <a:p>
            <a:endParaRPr lang="en-US" dirty="0"/>
          </a:p>
          <a:p>
            <a:pPr marL="0" indent="0">
              <a:buNone/>
            </a:pPr>
            <a:r>
              <a:rPr lang="en-US" dirty="0"/>
              <a:t>Where you surprised by your score? Why or why not?</a:t>
            </a:r>
          </a:p>
          <a:p>
            <a:endParaRPr lang="en-US" dirty="0"/>
          </a:p>
          <a:p>
            <a:endParaRPr lang="en-US" dirty="0"/>
          </a:p>
        </p:txBody>
      </p:sp>
    </p:spTree>
    <p:extLst>
      <p:ext uri="{BB962C8B-B14F-4D97-AF65-F5344CB8AC3E}">
        <p14:creationId xmlns:p14="http://schemas.microsoft.com/office/powerpoint/2010/main" val="3897872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87B93-2171-4667-B73E-5ACE7BC5FC0D}"/>
              </a:ext>
            </a:extLst>
          </p:cNvPr>
          <p:cNvSpPr>
            <a:spLocks noGrp="1"/>
          </p:cNvSpPr>
          <p:nvPr>
            <p:ph type="title"/>
          </p:nvPr>
        </p:nvSpPr>
        <p:spPr/>
        <p:txBody>
          <a:bodyPr/>
          <a:lstStyle/>
          <a:p>
            <a:r>
              <a:rPr lang="en-US" dirty="0"/>
              <a:t>Stress</a:t>
            </a:r>
          </a:p>
        </p:txBody>
      </p:sp>
      <p:sp>
        <p:nvSpPr>
          <p:cNvPr id="3" name="Content Placeholder 2">
            <a:extLst>
              <a:ext uri="{FF2B5EF4-FFF2-40B4-BE49-F238E27FC236}">
                <a16:creationId xmlns:a16="http://schemas.microsoft.com/office/drawing/2014/main" id="{316C8F1A-F8B5-49E0-8D7E-DE184CF6C17F}"/>
              </a:ext>
            </a:extLst>
          </p:cNvPr>
          <p:cNvSpPr>
            <a:spLocks noGrp="1"/>
          </p:cNvSpPr>
          <p:nvPr>
            <p:ph idx="1"/>
          </p:nvPr>
        </p:nvSpPr>
        <p:spPr/>
        <p:txBody>
          <a:bodyPr vert="horz" lIns="0" tIns="45720" rIns="0" bIns="45720" rtlCol="0" anchor="t">
            <a:normAutofit/>
          </a:bodyPr>
          <a:lstStyle/>
          <a:p>
            <a:r>
              <a:rPr lang="en-US" dirty="0">
                <a:ea typeface="+mn-lt"/>
                <a:cs typeface="+mn-lt"/>
              </a:rPr>
              <a:t>What is Stress?</a:t>
            </a:r>
            <a:endParaRPr lang="en-US" b="1" dirty="0">
              <a:ea typeface="+mn-lt"/>
              <a:cs typeface="+mn-lt"/>
            </a:endParaRPr>
          </a:p>
          <a:p>
            <a:pPr marL="383540" lvl="1"/>
            <a:r>
              <a:rPr lang="en-US" b="1" dirty="0">
                <a:ea typeface="+mn-lt"/>
                <a:cs typeface="+mn-lt"/>
              </a:rPr>
              <a:t>Stress</a:t>
            </a:r>
            <a:r>
              <a:rPr lang="en-US" dirty="0">
                <a:ea typeface="+mn-lt"/>
                <a:cs typeface="+mn-lt"/>
              </a:rPr>
              <a:t> is your body's way of responding to any kind of pressure or demand.</a:t>
            </a:r>
          </a:p>
          <a:p>
            <a:pPr marL="200660" lvl="1" indent="0">
              <a:buNone/>
            </a:pPr>
            <a:endParaRPr lang="en-US" dirty="0"/>
          </a:p>
          <a:p>
            <a:r>
              <a:rPr lang="en-US" dirty="0"/>
              <a:t>Is stress bad? </a:t>
            </a:r>
          </a:p>
          <a:p>
            <a:pPr marL="383540" lvl="1"/>
            <a:r>
              <a:rPr lang="en-US" dirty="0"/>
              <a:t>No, not all stress is bad. It depends on the situation and how it is handled</a:t>
            </a:r>
          </a:p>
        </p:txBody>
      </p:sp>
    </p:spTree>
    <p:extLst>
      <p:ext uri="{BB962C8B-B14F-4D97-AF65-F5344CB8AC3E}">
        <p14:creationId xmlns:p14="http://schemas.microsoft.com/office/powerpoint/2010/main" val="2392058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t>Good vs. Bad</a:t>
            </a:r>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p:txBody>
          <a:bodyPr vert="horz" lIns="0" tIns="45720" rIns="0" bIns="45720" rtlCol="0" anchor="t">
            <a:normAutofit/>
          </a:bodyPr>
          <a:lstStyle/>
          <a:p>
            <a:r>
              <a:rPr lang="en-US" dirty="0"/>
              <a:t>What is Eustress?</a:t>
            </a:r>
          </a:p>
          <a:p>
            <a:pPr marL="383540" lvl="1"/>
            <a:r>
              <a:rPr lang="en-US" dirty="0"/>
              <a:t>Eustress is "good" stress. It is stress that arises from the demand of pleasant or fun activities</a:t>
            </a:r>
          </a:p>
          <a:p>
            <a:pPr marL="749300" lvl="3"/>
            <a:r>
              <a:rPr lang="en-US" dirty="0"/>
              <a:t>Examples: vacation, weddings, promotions, running, etc. </a:t>
            </a:r>
          </a:p>
          <a:p>
            <a:endParaRPr lang="en-US" dirty="0"/>
          </a:p>
          <a:p>
            <a:r>
              <a:rPr lang="en-US" dirty="0"/>
              <a:t>What is Distress?</a:t>
            </a:r>
            <a:endParaRPr lang="en-US" dirty="0">
              <a:ea typeface="+mn-lt"/>
              <a:cs typeface="+mn-lt"/>
            </a:endParaRPr>
          </a:p>
          <a:p>
            <a:pPr marL="383540" lvl="1"/>
            <a:r>
              <a:rPr lang="en-US" dirty="0">
                <a:ea typeface="+mn-lt"/>
                <a:cs typeface="+mn-lt"/>
              </a:rPr>
              <a:t>Distress is “bad” stress. It is stress we experience in regard to “negative” demands to which we must adapt. It is when we experience stress for too much of the time. </a:t>
            </a:r>
            <a:endParaRPr lang="en-US" dirty="0"/>
          </a:p>
          <a:p>
            <a:pPr marL="749300" lvl="3"/>
            <a:r>
              <a:rPr lang="en-US" dirty="0">
                <a:ea typeface="+mn-lt"/>
                <a:cs typeface="+mn-lt"/>
              </a:rPr>
              <a:t>Ex: cramming for finals, too heavy of a workload, troubled relationships, etc.</a:t>
            </a:r>
          </a:p>
          <a:p>
            <a:pPr marL="200660" lvl="1" indent="0">
              <a:buNone/>
            </a:pPr>
            <a:endParaRPr lang="en-US" dirty="0"/>
          </a:p>
        </p:txBody>
      </p:sp>
    </p:spTree>
    <p:extLst>
      <p:ext uri="{BB962C8B-B14F-4D97-AF65-F5344CB8AC3E}">
        <p14:creationId xmlns:p14="http://schemas.microsoft.com/office/powerpoint/2010/main" val="354048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7E0-A7A4-4387-8550-A6D79E70D1DD}"/>
              </a:ext>
            </a:extLst>
          </p:cNvPr>
          <p:cNvSpPr>
            <a:spLocks noGrp="1"/>
          </p:cNvSpPr>
          <p:nvPr>
            <p:ph type="title"/>
          </p:nvPr>
        </p:nvSpPr>
        <p:spPr/>
        <p:txBody>
          <a:bodyPr/>
          <a:lstStyle/>
          <a:p>
            <a:r>
              <a:rPr lang="en-US" dirty="0"/>
              <a:t>Causes of Negative Stress or Distress</a:t>
            </a:r>
          </a:p>
        </p:txBody>
      </p:sp>
      <p:sp>
        <p:nvSpPr>
          <p:cNvPr id="3" name="Content Placeholder 2">
            <a:extLst>
              <a:ext uri="{FF2B5EF4-FFF2-40B4-BE49-F238E27FC236}">
                <a16:creationId xmlns:a16="http://schemas.microsoft.com/office/drawing/2014/main" id="{06577269-3F01-47C3-AF62-D45F6859D72F}"/>
              </a:ext>
            </a:extLst>
          </p:cNvPr>
          <p:cNvSpPr>
            <a:spLocks noGrp="1"/>
          </p:cNvSpPr>
          <p:nvPr>
            <p:ph idx="1"/>
          </p:nvPr>
        </p:nvSpPr>
        <p:spPr>
          <a:xfrm>
            <a:off x="1097280" y="2108201"/>
            <a:ext cx="4355253" cy="4236155"/>
          </a:xfrm>
        </p:spPr>
        <p:txBody>
          <a:bodyPr>
            <a:normAutofit lnSpcReduction="10000"/>
          </a:bodyPr>
          <a:lstStyle/>
          <a:p>
            <a:r>
              <a:rPr lang="en-US" dirty="0"/>
              <a:t>Environmental</a:t>
            </a:r>
          </a:p>
          <a:p>
            <a:pPr lvl="1"/>
            <a:r>
              <a:rPr lang="en-US" dirty="0"/>
              <a:t>Noise</a:t>
            </a:r>
          </a:p>
          <a:p>
            <a:pPr lvl="1"/>
            <a:r>
              <a:rPr lang="en-US" dirty="0"/>
              <a:t>Air pollution </a:t>
            </a:r>
          </a:p>
          <a:p>
            <a:r>
              <a:rPr lang="en-US" dirty="0"/>
              <a:t>Social</a:t>
            </a:r>
          </a:p>
          <a:p>
            <a:pPr lvl="1"/>
            <a:r>
              <a:rPr lang="en-US" dirty="0"/>
              <a:t>Over-crowding or population</a:t>
            </a:r>
          </a:p>
          <a:p>
            <a:r>
              <a:rPr lang="en-US" dirty="0"/>
              <a:t>Interpersonal</a:t>
            </a:r>
          </a:p>
          <a:p>
            <a:pPr lvl="1"/>
            <a:r>
              <a:rPr lang="en-US" dirty="0"/>
              <a:t>Behavior of others</a:t>
            </a:r>
          </a:p>
          <a:p>
            <a:r>
              <a:rPr lang="en-US" dirty="0"/>
              <a:t>Personal</a:t>
            </a:r>
          </a:p>
          <a:p>
            <a:pPr lvl="1"/>
            <a:r>
              <a:rPr lang="en-US" dirty="0"/>
              <a:t>Thoughts</a:t>
            </a:r>
          </a:p>
          <a:p>
            <a:pPr lvl="1"/>
            <a:r>
              <a:rPr lang="en-US" dirty="0"/>
              <a:t>Feelings</a:t>
            </a:r>
          </a:p>
          <a:p>
            <a:pPr lvl="1"/>
            <a:r>
              <a:rPr lang="en-US" dirty="0"/>
              <a:t>Emotions</a:t>
            </a:r>
          </a:p>
        </p:txBody>
      </p:sp>
      <p:sp>
        <p:nvSpPr>
          <p:cNvPr id="5" name="Content Placeholder 2">
            <a:extLst>
              <a:ext uri="{FF2B5EF4-FFF2-40B4-BE49-F238E27FC236}">
                <a16:creationId xmlns:a16="http://schemas.microsoft.com/office/drawing/2014/main" id="{CC5A8E9D-2EC6-E949-B903-7174CD170ED4}"/>
              </a:ext>
            </a:extLst>
          </p:cNvPr>
          <p:cNvSpPr txBox="1">
            <a:spLocks/>
          </p:cNvSpPr>
          <p:nvPr/>
        </p:nvSpPr>
        <p:spPr>
          <a:xfrm>
            <a:off x="6096000" y="1989669"/>
            <a:ext cx="4355253" cy="1238954"/>
          </a:xfrm>
          <a:prstGeom prst="rect">
            <a:avLst/>
          </a:prstGeom>
        </p:spPr>
        <p:txBody>
          <a:bodyPr vert="horz" lIns="0" tIns="45720" rIns="0" bIns="45720" rtlCol="0">
            <a:normAutofit/>
          </a:bodyPr>
          <a:lst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baseline="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baseline="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Physical</a:t>
            </a:r>
          </a:p>
          <a:p>
            <a:pPr lvl="1"/>
            <a:r>
              <a:rPr lang="en-US" dirty="0"/>
              <a:t>Illness</a:t>
            </a:r>
          </a:p>
          <a:p>
            <a:pPr lvl="1"/>
            <a:r>
              <a:rPr lang="en-US" dirty="0"/>
              <a:t>Injury</a:t>
            </a:r>
          </a:p>
        </p:txBody>
      </p:sp>
      <p:sp>
        <p:nvSpPr>
          <p:cNvPr id="6" name="Content Placeholder 2">
            <a:extLst>
              <a:ext uri="{FF2B5EF4-FFF2-40B4-BE49-F238E27FC236}">
                <a16:creationId xmlns:a16="http://schemas.microsoft.com/office/drawing/2014/main" id="{141F80A1-1AB5-DA4F-A54F-670C61EFC21D}"/>
              </a:ext>
            </a:extLst>
          </p:cNvPr>
          <p:cNvSpPr txBox="1">
            <a:spLocks/>
          </p:cNvSpPr>
          <p:nvPr/>
        </p:nvSpPr>
        <p:spPr>
          <a:xfrm>
            <a:off x="6126480" y="4223457"/>
            <a:ext cx="4355253" cy="1708419"/>
          </a:xfrm>
          <a:prstGeom prst="rect">
            <a:avLst/>
          </a:prstGeom>
        </p:spPr>
        <p:txBody>
          <a:bodyPr vert="horz" lIns="0" tIns="45720" rIns="0" bIns="45720" rtlCol="0">
            <a:normAutofit/>
          </a:bodyPr>
          <a:lst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baseline="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baseline="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*Important</a:t>
            </a:r>
          </a:p>
          <a:p>
            <a:r>
              <a:rPr lang="en-US" dirty="0"/>
              <a:t>Stressors can be: </a:t>
            </a:r>
          </a:p>
          <a:p>
            <a:pPr lvl="1"/>
            <a:r>
              <a:rPr lang="en-US" dirty="0"/>
              <a:t>Obvious</a:t>
            </a:r>
          </a:p>
          <a:p>
            <a:pPr lvl="1"/>
            <a:r>
              <a:rPr lang="en-US" dirty="0"/>
              <a:t>Hidden</a:t>
            </a:r>
          </a:p>
        </p:txBody>
      </p:sp>
    </p:spTree>
    <p:extLst>
      <p:ext uri="{BB962C8B-B14F-4D97-AF65-F5344CB8AC3E}">
        <p14:creationId xmlns:p14="http://schemas.microsoft.com/office/powerpoint/2010/main" val="1706873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247E0-A348-4446-8FB2-A3F2AB977D49}"/>
              </a:ext>
            </a:extLst>
          </p:cNvPr>
          <p:cNvSpPr>
            <a:spLocks noGrp="1"/>
          </p:cNvSpPr>
          <p:nvPr>
            <p:ph type="title"/>
          </p:nvPr>
        </p:nvSpPr>
        <p:spPr/>
        <p:txBody>
          <a:bodyPr/>
          <a:lstStyle/>
          <a:p>
            <a:r>
              <a:rPr lang="en-US" dirty="0"/>
              <a:t>Response to High Levels of Stress</a:t>
            </a:r>
          </a:p>
        </p:txBody>
      </p:sp>
      <p:sp>
        <p:nvSpPr>
          <p:cNvPr id="3" name="Content Placeholder 2">
            <a:extLst>
              <a:ext uri="{FF2B5EF4-FFF2-40B4-BE49-F238E27FC236}">
                <a16:creationId xmlns:a16="http://schemas.microsoft.com/office/drawing/2014/main" id="{41C43CC9-0108-134F-A59B-F749BC26172D}"/>
              </a:ext>
            </a:extLst>
          </p:cNvPr>
          <p:cNvSpPr>
            <a:spLocks noGrp="1"/>
          </p:cNvSpPr>
          <p:nvPr>
            <p:ph idx="1"/>
          </p:nvPr>
        </p:nvSpPr>
        <p:spPr/>
        <p:txBody>
          <a:bodyPr/>
          <a:lstStyle/>
          <a:p>
            <a:r>
              <a:rPr lang="en-US" dirty="0"/>
              <a:t>Increased cortisol levels:</a:t>
            </a:r>
          </a:p>
          <a:p>
            <a:pPr lvl="1"/>
            <a:r>
              <a:rPr lang="en-US" dirty="0"/>
              <a:t> Interfere with learning and memory </a:t>
            </a:r>
          </a:p>
          <a:p>
            <a:pPr lvl="1"/>
            <a:r>
              <a:rPr lang="en-US" dirty="0"/>
              <a:t>Lower immune function</a:t>
            </a:r>
          </a:p>
          <a:p>
            <a:pPr lvl="1"/>
            <a:r>
              <a:rPr lang="en-US" dirty="0"/>
              <a:t>Increase weight gain</a:t>
            </a:r>
          </a:p>
          <a:p>
            <a:pPr lvl="1"/>
            <a:r>
              <a:rPr lang="en-US" dirty="0"/>
              <a:t>Higher blood pressure</a:t>
            </a:r>
          </a:p>
          <a:p>
            <a:pPr lvl="1"/>
            <a:r>
              <a:rPr lang="en-US" dirty="0"/>
              <a:t>Higher cholesterol</a:t>
            </a:r>
          </a:p>
          <a:p>
            <a:pPr lvl="1"/>
            <a:r>
              <a:rPr lang="en-US" dirty="0"/>
              <a:t>Heart disease and/or stroke</a:t>
            </a:r>
          </a:p>
          <a:p>
            <a:pPr lvl="1"/>
            <a:r>
              <a:rPr lang="en-US" dirty="0"/>
              <a:t>Etc. </a:t>
            </a:r>
          </a:p>
          <a:p>
            <a:endParaRPr lang="en-US" dirty="0"/>
          </a:p>
        </p:txBody>
      </p:sp>
    </p:spTree>
    <p:extLst>
      <p:ext uri="{BB962C8B-B14F-4D97-AF65-F5344CB8AC3E}">
        <p14:creationId xmlns:p14="http://schemas.microsoft.com/office/powerpoint/2010/main" val="475163367"/>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43C41"/>
      </a:dk2>
      <a:lt2>
        <a:srgbClr val="E3E8E2"/>
      </a:lt2>
      <a:accent1>
        <a:srgbClr val="C629E7"/>
      </a:accent1>
      <a:accent2>
        <a:srgbClr val="8040DC"/>
      </a:accent2>
      <a:accent3>
        <a:srgbClr val="4F50EB"/>
      </a:accent3>
      <a:accent4>
        <a:srgbClr val="1767D5"/>
      </a:accent4>
      <a:accent5>
        <a:srgbClr val="24B2CD"/>
      </a:accent5>
      <a:accent6>
        <a:srgbClr val="14BA8F"/>
      </a:accent6>
      <a:hlink>
        <a:srgbClr val="3B8BB1"/>
      </a:hlink>
      <a:folHlink>
        <a:srgbClr val="828282"/>
      </a:folHlink>
    </a:clrScheme>
    <a:fontScheme name="Retrospect">
      <a:majorFont>
        <a:latin typeface="Sagona Extra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agona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2040</TotalTime>
  <Words>3662</Words>
  <Application>Microsoft Macintosh PowerPoint</Application>
  <PresentationFormat>Widescreen</PresentationFormat>
  <Paragraphs>263</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Sagona Book</vt:lpstr>
      <vt:lpstr>Sagona ExtraLight</vt:lpstr>
      <vt:lpstr>Symbol</vt:lpstr>
      <vt:lpstr>Wingdings</vt:lpstr>
      <vt:lpstr>RetrospectVTI</vt:lpstr>
      <vt:lpstr>Stress Management &amp; Self-Care</vt:lpstr>
      <vt:lpstr>Perceived Stress Scale</vt:lpstr>
      <vt:lpstr>Please rate each statement  (scale is in the notes)</vt:lpstr>
      <vt:lpstr>Figuring your PSS score:</vt:lpstr>
      <vt:lpstr>Activity Debrief</vt:lpstr>
      <vt:lpstr>Stress</vt:lpstr>
      <vt:lpstr>Good vs. Bad</vt:lpstr>
      <vt:lpstr>Causes of Negative Stress or Distress</vt:lpstr>
      <vt:lpstr>Response to High Levels of Stress</vt:lpstr>
      <vt:lpstr>Coping with Stress</vt:lpstr>
      <vt:lpstr>Self-Care</vt:lpstr>
      <vt:lpstr>Too Stressed to De-Stress? </vt:lpstr>
      <vt:lpstr>Progressive Muscle Relaxation </vt:lpstr>
      <vt:lpstr>Why progressive muscle relaxation? </vt:lpstr>
      <vt:lpstr>Online Resources </vt:lpstr>
      <vt:lpstr>Questions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Nikole Cook</cp:lastModifiedBy>
  <cp:revision>325</cp:revision>
  <dcterms:created xsi:type="dcterms:W3CDTF">2020-03-31T14:33:34Z</dcterms:created>
  <dcterms:modified xsi:type="dcterms:W3CDTF">2020-04-03T17:49:08Z</dcterms:modified>
</cp:coreProperties>
</file>