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14"/>
  </p:notesMasterIdLst>
  <p:sldIdLst>
    <p:sldId id="266" r:id="rId2"/>
    <p:sldId id="257" r:id="rId3"/>
    <p:sldId id="258" r:id="rId4"/>
    <p:sldId id="259" r:id="rId5"/>
    <p:sldId id="260" r:id="rId6"/>
    <p:sldId id="268" r:id="rId7"/>
    <p:sldId id="261" r:id="rId8"/>
    <p:sldId id="267" r:id="rId9"/>
    <p:sldId id="264" r:id="rId10"/>
    <p:sldId id="262" r:id="rId11"/>
    <p:sldId id="265" r:id="rId12"/>
    <p:sldId id="269" r:id="rId1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1290" autoAdjust="0"/>
    <p:restoredTop sz="52006" autoAdjust="0"/>
  </p:normalViewPr>
  <p:slideViewPr>
    <p:cSldViewPr snapToGrid="0">
      <p:cViewPr varScale="1">
        <p:scale>
          <a:sx n="55" d="100"/>
          <a:sy n="55" d="100"/>
        </p:scale>
        <p:origin x="560" y="17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9C9B892-FD66-4757-BB39-E9F2F17959BF}" type="datetimeFigureOut">
              <a:rPr lang="en-US" smtClean="0"/>
              <a:t>4/3/20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F6B8AB8-9CD6-48A0-9904-98241F735880}" type="slidenum">
              <a:rPr lang="en-US" smtClean="0"/>
              <a:t>‹#›</a:t>
            </a:fld>
            <a:endParaRPr lang="en-US"/>
          </a:p>
        </p:txBody>
      </p:sp>
    </p:spTree>
    <p:extLst>
      <p:ext uri="{BB962C8B-B14F-4D97-AF65-F5344CB8AC3E}">
        <p14:creationId xmlns:p14="http://schemas.microsoft.com/office/powerpoint/2010/main" val="28584878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Hello! </a:t>
            </a:r>
            <a:r>
              <a:rPr lang="en-US" sz="1200" kern="1200" dirty="0">
                <a:solidFill>
                  <a:schemeClr val="tx1"/>
                </a:solidFill>
                <a:latin typeface="+mn-lt"/>
                <a:ea typeface="+mn-ea"/>
                <a:cs typeface="+mn-cs"/>
              </a:rPr>
              <a:t>Welcome to our Academic Success Workshop on Research Rescue! We have teamed up with Robert Lindsey, one of Pitt State’s Axe Librarians, to bring you this presentation. </a:t>
            </a:r>
          </a:p>
          <a:p>
            <a:endParaRPr lang="en-US" sz="1200" kern="1200" dirty="0">
              <a:solidFill>
                <a:schemeClr val="tx1"/>
              </a:solidFill>
              <a:latin typeface="+mn-lt"/>
              <a:ea typeface="+mn-ea"/>
              <a:cs typeface="+mn-cs"/>
            </a:endParaRPr>
          </a:p>
          <a:p>
            <a:r>
              <a:rPr lang="en-US" sz="1200" kern="1200" dirty="0">
                <a:solidFill>
                  <a:schemeClr val="tx1"/>
                </a:solidFill>
                <a:latin typeface="+mn-lt"/>
                <a:ea typeface="+mn-ea"/>
                <a:cs typeface="+mn-cs"/>
              </a:rPr>
              <a:t>We will be discussing how to conduct research as a college student.</a:t>
            </a:r>
          </a:p>
          <a:p>
            <a:endParaRPr lang="en-US" dirty="0"/>
          </a:p>
          <a:p>
            <a:r>
              <a:rPr lang="en-US" dirty="0"/>
              <a:t>Lots of people stress about research, but some tips might reduce anxiety.</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**The presenter notes on each slide serve as a guide for you to read, as if a presenter was speaking with you in person! Let’s get started!</a:t>
            </a:r>
          </a:p>
          <a:p>
            <a:endParaRPr lang="en-US" dirty="0"/>
          </a:p>
        </p:txBody>
      </p:sp>
      <p:sp>
        <p:nvSpPr>
          <p:cNvPr id="4" name="Slide Number Placeholder 3"/>
          <p:cNvSpPr>
            <a:spLocks noGrp="1"/>
          </p:cNvSpPr>
          <p:nvPr>
            <p:ph type="sldNum" sz="quarter" idx="5"/>
          </p:nvPr>
        </p:nvSpPr>
        <p:spPr/>
        <p:txBody>
          <a:bodyPr/>
          <a:lstStyle/>
          <a:p>
            <a:fld id="{6F6B8AB8-9CD6-48A0-9904-98241F735880}" type="slidenum">
              <a:rPr lang="en-US" smtClean="0"/>
              <a:t>1</a:t>
            </a:fld>
            <a:endParaRPr lang="en-US"/>
          </a:p>
        </p:txBody>
      </p:sp>
    </p:spTree>
    <p:extLst>
      <p:ext uri="{BB962C8B-B14F-4D97-AF65-F5344CB8AC3E}">
        <p14:creationId xmlns:p14="http://schemas.microsoft.com/office/powerpoint/2010/main" val="427042137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F6B8AB8-9CD6-48A0-9904-98241F735880}" type="slidenum">
              <a:rPr lang="en-US" smtClean="0"/>
              <a:t>10</a:t>
            </a:fld>
            <a:endParaRPr lang="en-US"/>
          </a:p>
        </p:txBody>
      </p:sp>
    </p:spTree>
    <p:extLst>
      <p:ext uri="{BB962C8B-B14F-4D97-AF65-F5344CB8AC3E}">
        <p14:creationId xmlns:p14="http://schemas.microsoft.com/office/powerpoint/2010/main" val="409344873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p:cNvSpPr>
            <a:spLocks noGrp="1" noRot="1" noChangeAspect="1" noTextEdit="1"/>
          </p:cNvSpPr>
          <p:nvPr>
            <p:ph type="sldImg"/>
          </p:nvPr>
        </p:nvSpPr>
        <p:spPr bwMode="auto">
          <a:noFill/>
          <a:ln>
            <a:solidFill>
              <a:srgbClr val="000000"/>
            </a:solidFill>
            <a:miter lim="800000"/>
            <a:headEnd/>
            <a:tailEnd/>
          </a:ln>
        </p:spPr>
      </p:sp>
      <p:sp>
        <p:nvSpPr>
          <p:cNvPr id="30723"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dirty="0"/>
              <a:t>Read for comprehension!  Understand the material.  Highlight key passages or take notes.  “Skimming the Surface” 1</a:t>
            </a:r>
            <a:r>
              <a:rPr lang="en-US" baseline="30000" dirty="0"/>
              <a:t>st</a:t>
            </a:r>
            <a:r>
              <a:rPr lang="en-US" dirty="0"/>
              <a:t> paragraph.  </a:t>
            </a:r>
            <a:r>
              <a:rPr lang="en-US"/>
              <a:t>¾ of citations are from the first 3 pages of the cited text.  </a:t>
            </a:r>
          </a:p>
          <a:p>
            <a:pPr>
              <a:spcBef>
                <a:spcPct val="0"/>
              </a:spcBef>
            </a:pPr>
            <a:endParaRPr lang="en-US" dirty="0"/>
          </a:p>
        </p:txBody>
      </p:sp>
      <p:sp>
        <p:nvSpPr>
          <p:cNvPr id="3072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001BD4EE-4D7A-4E6F-99E5-00BE787D45BB}" type="slidenum">
              <a:rPr lang="en-US"/>
              <a:pPr fontAlgn="base">
                <a:spcBef>
                  <a:spcPct val="0"/>
                </a:spcBef>
                <a:spcAft>
                  <a:spcPct val="0"/>
                </a:spcAft>
              </a:pPr>
              <a:t>11</a:t>
            </a:fld>
            <a:endParaRPr lang="en-US"/>
          </a:p>
        </p:txBody>
      </p:sp>
    </p:spTree>
    <p:extLst>
      <p:ext uri="{BB962C8B-B14F-4D97-AF65-F5344CB8AC3E}">
        <p14:creationId xmlns:p14="http://schemas.microsoft.com/office/powerpoint/2010/main" val="101954430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If you have any questions or need clarification please contact Robert Lindsey or Student Success Programs. </a:t>
            </a:r>
          </a:p>
          <a:p>
            <a:endParaRPr lang="en-US" sz="1200" b="1" dirty="0"/>
          </a:p>
          <a:p>
            <a:pPr fontAlgn="base"/>
            <a:r>
              <a:rPr lang="en-US" sz="1200" dirty="0"/>
              <a:t>Robert Lindsey</a:t>
            </a:r>
          </a:p>
          <a:p>
            <a:pPr fontAlgn="base"/>
            <a:r>
              <a:rPr lang="en-US" sz="1200" dirty="0"/>
              <a:t>Public Services Librarian</a:t>
            </a:r>
          </a:p>
          <a:p>
            <a:pPr fontAlgn="base"/>
            <a:r>
              <a:rPr lang="en-US" sz="1200" dirty="0"/>
              <a:t>Pittsburg State University, KS</a:t>
            </a:r>
          </a:p>
          <a:p>
            <a:pPr fontAlgn="base"/>
            <a:r>
              <a:rPr lang="en-US" sz="1200" dirty="0"/>
              <a:t>620-235-4887  </a:t>
            </a:r>
            <a:r>
              <a:rPr lang="en-US" sz="1200" dirty="0" err="1"/>
              <a:t>rlindsey@pittstate.edu</a:t>
            </a:r>
            <a:endParaRPr lang="en-US" sz="1200" dirty="0"/>
          </a:p>
          <a:p>
            <a:endParaRPr lang="en-US" dirty="0"/>
          </a:p>
          <a:p>
            <a:r>
              <a:rPr lang="en-US" dirty="0"/>
              <a:t>Student Success Programs</a:t>
            </a:r>
          </a:p>
          <a:p>
            <a:r>
              <a:rPr lang="en-US" dirty="0"/>
              <a:t>Axe Library 113</a:t>
            </a:r>
          </a:p>
          <a:p>
            <a:r>
              <a:rPr lang="en-US" dirty="0" err="1"/>
              <a:t>studentsuccess@pittstate.edu</a:t>
            </a:r>
            <a:endParaRPr lang="en-US" dirty="0"/>
          </a:p>
          <a:p>
            <a:r>
              <a:rPr lang="en-US" dirty="0"/>
              <a:t>620-235-6578</a:t>
            </a:r>
          </a:p>
          <a:p>
            <a:endParaRPr lang="en-US" sz="1200" kern="1200" dirty="0">
              <a:solidFill>
                <a:schemeClr val="tx1"/>
              </a:solidFill>
              <a:latin typeface="+mn-lt"/>
              <a:ea typeface="+mn-ea"/>
              <a:cs typeface="+mn-cs"/>
            </a:endParaRPr>
          </a:p>
          <a:p>
            <a:r>
              <a:rPr lang="en-US" sz="1200" kern="1200" dirty="0">
                <a:solidFill>
                  <a:schemeClr val="tx1"/>
                </a:solidFill>
                <a:latin typeface="+mn-lt"/>
                <a:ea typeface="+mn-ea"/>
                <a:cs typeface="+mn-cs"/>
              </a:rPr>
              <a:t>Be sure to give us a follow on our social media accounts to keep you updated on Academic Success Workshops, study tips and more!</a:t>
            </a:r>
          </a:p>
          <a:p>
            <a:endParaRPr lang="en-US" sz="1200" kern="1200" dirty="0">
              <a:solidFill>
                <a:schemeClr val="tx1"/>
              </a:solidFill>
              <a:latin typeface="+mn-lt"/>
              <a:ea typeface="+mn-ea"/>
              <a:cs typeface="+mn-cs"/>
            </a:endParaRPr>
          </a:p>
          <a:p>
            <a:r>
              <a:rPr lang="en-US" sz="1200" kern="1200" dirty="0">
                <a:solidFill>
                  <a:schemeClr val="tx1"/>
                </a:solidFill>
                <a:latin typeface="+mn-lt"/>
                <a:ea typeface="+mn-ea"/>
                <a:cs typeface="+mn-cs"/>
              </a:rPr>
              <a:t>Facebook: PSU Student Success Center</a:t>
            </a:r>
          </a:p>
          <a:p>
            <a:endParaRPr lang="en-US" sz="1200" kern="1200" dirty="0">
              <a:solidFill>
                <a:schemeClr val="tx1"/>
              </a:solidFill>
              <a:latin typeface="+mn-lt"/>
              <a:ea typeface="+mn-ea"/>
              <a:cs typeface="+mn-cs"/>
            </a:endParaRPr>
          </a:p>
          <a:p>
            <a:r>
              <a:rPr lang="en-US" sz="1200" kern="1200" dirty="0">
                <a:solidFill>
                  <a:schemeClr val="tx1"/>
                </a:solidFill>
                <a:latin typeface="+mn-lt"/>
                <a:ea typeface="+mn-ea"/>
                <a:cs typeface="+mn-cs"/>
              </a:rPr>
              <a:t>Instagram: @</a:t>
            </a:r>
            <a:r>
              <a:rPr lang="en-US" sz="1200" kern="1200" dirty="0" err="1">
                <a:solidFill>
                  <a:schemeClr val="tx1"/>
                </a:solidFill>
                <a:latin typeface="+mn-lt"/>
                <a:ea typeface="+mn-ea"/>
                <a:cs typeface="+mn-cs"/>
              </a:rPr>
              <a:t>psusuccess</a:t>
            </a:r>
            <a:endParaRPr lang="en-US" sz="1200" kern="1200" dirty="0">
              <a:solidFill>
                <a:schemeClr val="tx1"/>
              </a:solidFill>
              <a:latin typeface="+mn-lt"/>
              <a:ea typeface="+mn-ea"/>
              <a:cs typeface="+mn-cs"/>
            </a:endParaRPr>
          </a:p>
          <a:p>
            <a:endParaRPr lang="en-US" sz="1200" kern="1200" dirty="0">
              <a:solidFill>
                <a:schemeClr val="tx1"/>
              </a:solidFill>
              <a:latin typeface="+mn-lt"/>
              <a:ea typeface="+mn-ea"/>
              <a:cs typeface="+mn-cs"/>
            </a:endParaRPr>
          </a:p>
          <a:p>
            <a:r>
              <a:rPr lang="en-US" sz="1200" kern="1200" dirty="0">
                <a:solidFill>
                  <a:schemeClr val="tx1"/>
                </a:solidFill>
                <a:latin typeface="+mn-lt"/>
                <a:ea typeface="+mn-ea"/>
                <a:cs typeface="+mn-cs"/>
              </a:rPr>
              <a:t>Twitter: @</a:t>
            </a:r>
            <a:r>
              <a:rPr lang="en-US" sz="1200" kern="1200" dirty="0" err="1">
                <a:solidFill>
                  <a:schemeClr val="tx1"/>
                </a:solidFill>
                <a:latin typeface="+mn-lt"/>
                <a:ea typeface="+mn-ea"/>
                <a:cs typeface="+mn-cs"/>
              </a:rPr>
              <a:t>psusuccess</a:t>
            </a:r>
            <a:endParaRPr lang="en-US" sz="1200" kern="1200" dirty="0">
              <a:solidFill>
                <a:schemeClr val="tx1"/>
              </a:solidFill>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6F6B8AB8-9CD6-48A0-9904-98241F735880}" type="slidenum">
              <a:rPr lang="en-US" smtClean="0"/>
              <a:t>12</a:t>
            </a:fld>
            <a:endParaRPr lang="en-US"/>
          </a:p>
        </p:txBody>
      </p:sp>
    </p:spTree>
    <p:extLst>
      <p:ext uri="{BB962C8B-B14F-4D97-AF65-F5344CB8AC3E}">
        <p14:creationId xmlns:p14="http://schemas.microsoft.com/office/powerpoint/2010/main" val="36814358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F6B8AB8-9CD6-48A0-9904-98241F735880}" type="slidenum">
              <a:rPr lang="en-US" smtClean="0"/>
              <a:t>2</a:t>
            </a:fld>
            <a:endParaRPr lang="en-US"/>
          </a:p>
        </p:txBody>
      </p:sp>
    </p:spTree>
    <p:extLst>
      <p:ext uri="{BB962C8B-B14F-4D97-AF65-F5344CB8AC3E}">
        <p14:creationId xmlns:p14="http://schemas.microsoft.com/office/powerpoint/2010/main" val="251007223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Google has their own hints for searches.  This slide highlights some of the things Google can do for you.</a:t>
            </a:r>
          </a:p>
        </p:txBody>
      </p:sp>
      <p:sp>
        <p:nvSpPr>
          <p:cNvPr id="4" name="Slide Number Placeholder 3"/>
          <p:cNvSpPr>
            <a:spLocks noGrp="1"/>
          </p:cNvSpPr>
          <p:nvPr>
            <p:ph type="sldNum" sz="quarter" idx="5"/>
          </p:nvPr>
        </p:nvSpPr>
        <p:spPr/>
        <p:txBody>
          <a:bodyPr/>
          <a:lstStyle/>
          <a:p>
            <a:fld id="{6F6B8AB8-9CD6-48A0-9904-98241F735880}" type="slidenum">
              <a:rPr lang="en-US" smtClean="0"/>
              <a:t>3</a:t>
            </a:fld>
            <a:endParaRPr lang="en-US"/>
          </a:p>
        </p:txBody>
      </p:sp>
    </p:spTree>
    <p:extLst>
      <p:ext uri="{BB962C8B-B14F-4D97-AF65-F5344CB8AC3E}">
        <p14:creationId xmlns:p14="http://schemas.microsoft.com/office/powerpoint/2010/main" val="65713606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One of the things I use frequently is the site search.  You can limit your search to only within a domain, such as rollingstone.com or huffpost.com for example.</a:t>
            </a:r>
          </a:p>
          <a:p>
            <a:endParaRPr lang="en-US" dirty="0"/>
          </a:p>
          <a:p>
            <a:r>
              <a:rPr lang="en-US" dirty="0"/>
              <a:t>The use of wildcards, with * is something very useful as well.  It can be used to replace a letter also, for example </a:t>
            </a:r>
            <a:r>
              <a:rPr lang="en-US" dirty="0" err="1"/>
              <a:t>wom</a:t>
            </a:r>
            <a:r>
              <a:rPr lang="en-US" dirty="0"/>
              <a:t>*n will look for wom</a:t>
            </a:r>
            <a:r>
              <a:rPr lang="en-US" b="1" dirty="0"/>
              <a:t>a</a:t>
            </a:r>
            <a:r>
              <a:rPr lang="en-US" dirty="0"/>
              <a:t>n or wom</a:t>
            </a:r>
            <a:r>
              <a:rPr lang="en-US" b="1" dirty="0"/>
              <a:t>e</a:t>
            </a:r>
            <a:r>
              <a:rPr lang="en-US" dirty="0"/>
              <a:t>n.  </a:t>
            </a:r>
          </a:p>
        </p:txBody>
      </p:sp>
      <p:sp>
        <p:nvSpPr>
          <p:cNvPr id="4" name="Slide Number Placeholder 3"/>
          <p:cNvSpPr>
            <a:spLocks noGrp="1"/>
          </p:cNvSpPr>
          <p:nvPr>
            <p:ph type="sldNum" sz="quarter" idx="5"/>
          </p:nvPr>
        </p:nvSpPr>
        <p:spPr/>
        <p:txBody>
          <a:bodyPr/>
          <a:lstStyle/>
          <a:p>
            <a:fld id="{6F6B8AB8-9CD6-48A0-9904-98241F735880}" type="slidenum">
              <a:rPr lang="en-US" smtClean="0"/>
              <a:t>4</a:t>
            </a:fld>
            <a:endParaRPr lang="en-US"/>
          </a:p>
        </p:txBody>
      </p:sp>
    </p:spTree>
    <p:extLst>
      <p:ext uri="{BB962C8B-B14F-4D97-AF65-F5344CB8AC3E}">
        <p14:creationId xmlns:p14="http://schemas.microsoft.com/office/powerpoint/2010/main" val="168935148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Google advances search will make the previous tips very easy to use.  </a:t>
            </a:r>
          </a:p>
          <a:p>
            <a:endParaRPr lang="en-US" dirty="0"/>
          </a:p>
          <a:p>
            <a:r>
              <a:rPr lang="en-US" dirty="0"/>
              <a:t>Google Image search will allow you to search for an image, and this can be used to search for an original of a picture you find on social media to see if it has been doctored or altered.  </a:t>
            </a:r>
          </a:p>
        </p:txBody>
      </p:sp>
      <p:sp>
        <p:nvSpPr>
          <p:cNvPr id="4" name="Slide Number Placeholder 3"/>
          <p:cNvSpPr>
            <a:spLocks noGrp="1"/>
          </p:cNvSpPr>
          <p:nvPr>
            <p:ph type="sldNum" sz="quarter" idx="5"/>
          </p:nvPr>
        </p:nvSpPr>
        <p:spPr/>
        <p:txBody>
          <a:bodyPr/>
          <a:lstStyle/>
          <a:p>
            <a:fld id="{6F6B8AB8-9CD6-48A0-9904-98241F735880}" type="slidenum">
              <a:rPr lang="en-US" smtClean="0"/>
              <a:t>5</a:t>
            </a:fld>
            <a:endParaRPr lang="en-US"/>
          </a:p>
        </p:txBody>
      </p:sp>
    </p:spTree>
    <p:extLst>
      <p:ext uri="{BB962C8B-B14F-4D97-AF65-F5344CB8AC3E}">
        <p14:creationId xmlns:p14="http://schemas.microsoft.com/office/powerpoint/2010/main" val="90033214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Google Scholar is different from regular Google.  Google Scholar searches academic journals, papers, and books, and can be linked to our RefWorks citation tool. </a:t>
            </a:r>
          </a:p>
        </p:txBody>
      </p:sp>
      <p:sp>
        <p:nvSpPr>
          <p:cNvPr id="4" name="Slide Number Placeholder 3"/>
          <p:cNvSpPr>
            <a:spLocks noGrp="1"/>
          </p:cNvSpPr>
          <p:nvPr>
            <p:ph type="sldNum" sz="quarter" idx="5"/>
          </p:nvPr>
        </p:nvSpPr>
        <p:spPr/>
        <p:txBody>
          <a:bodyPr/>
          <a:lstStyle/>
          <a:p>
            <a:fld id="{6F6B8AB8-9CD6-48A0-9904-98241F735880}" type="slidenum">
              <a:rPr lang="en-US" smtClean="0"/>
              <a:t>6</a:t>
            </a:fld>
            <a:endParaRPr lang="en-US"/>
          </a:p>
        </p:txBody>
      </p:sp>
    </p:spTree>
    <p:extLst>
      <p:ext uri="{BB962C8B-B14F-4D97-AF65-F5344CB8AC3E}">
        <p14:creationId xmlns:p14="http://schemas.microsoft.com/office/powerpoint/2010/main" val="175922122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While we all use Wikipedia, most professors won’t allow Wikipedia as a source.  However, if you go to the bottom of most Wiki articles, you will find links to articles and other sources.  If you follow that and read those sources then you can cite them.  Use Wikipedia as a source finder, not as a source.  In research this is called chasing the footnotes. </a:t>
            </a:r>
          </a:p>
        </p:txBody>
      </p:sp>
      <p:sp>
        <p:nvSpPr>
          <p:cNvPr id="4" name="Slide Number Placeholder 3"/>
          <p:cNvSpPr>
            <a:spLocks noGrp="1"/>
          </p:cNvSpPr>
          <p:nvPr>
            <p:ph type="sldNum" sz="quarter" idx="5"/>
          </p:nvPr>
        </p:nvSpPr>
        <p:spPr/>
        <p:txBody>
          <a:bodyPr/>
          <a:lstStyle/>
          <a:p>
            <a:fld id="{6F6B8AB8-9CD6-48A0-9904-98241F735880}" type="slidenum">
              <a:rPr lang="en-US" smtClean="0"/>
              <a:t>7</a:t>
            </a:fld>
            <a:endParaRPr lang="en-US"/>
          </a:p>
        </p:txBody>
      </p:sp>
    </p:spTree>
    <p:extLst>
      <p:ext uri="{BB962C8B-B14F-4D97-AF65-F5344CB8AC3E}">
        <p14:creationId xmlns:p14="http://schemas.microsoft.com/office/powerpoint/2010/main" val="12939861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p:cNvSpPr>
            <a:spLocks noGrp="1" noRot="1" noChangeAspect="1" noTextEdit="1"/>
          </p:cNvSpPr>
          <p:nvPr>
            <p:ph type="sldImg"/>
          </p:nvPr>
        </p:nvSpPr>
        <p:spPr bwMode="auto">
          <a:noFill/>
          <a:ln>
            <a:solidFill>
              <a:srgbClr val="000000"/>
            </a:solidFill>
            <a:miter lim="800000"/>
            <a:headEnd/>
            <a:tailEnd/>
          </a:ln>
        </p:spPr>
      </p:sp>
      <p:sp>
        <p:nvSpPr>
          <p:cNvPr id="26627"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dirty="0"/>
              <a:t>We have many different kinds of encyclopedias. Get background information in a specialized encyclopedia, understand the issues, and perhaps focus your ideas.  Also most specialized reference books have a short very good bibliography for further reading on the topic.  Get those books and articles!  </a:t>
            </a:r>
          </a:p>
        </p:txBody>
      </p:sp>
      <p:sp>
        <p:nvSpPr>
          <p:cNvPr id="26628"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0A3F2037-E2FE-45B2-9184-6400AADED433}" type="slidenum">
              <a:rPr lang="en-US"/>
              <a:pPr fontAlgn="base">
                <a:spcBef>
                  <a:spcPct val="0"/>
                </a:spcBef>
                <a:spcAft>
                  <a:spcPct val="0"/>
                </a:spcAft>
              </a:pPr>
              <a:t>8</a:t>
            </a:fld>
            <a:endParaRPr lang="en-US"/>
          </a:p>
        </p:txBody>
      </p:sp>
    </p:spTree>
    <p:extLst>
      <p:ext uri="{BB962C8B-B14F-4D97-AF65-F5344CB8AC3E}">
        <p14:creationId xmlns:p14="http://schemas.microsoft.com/office/powerpoint/2010/main" val="295239237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Most of these sources have online sites, as well as the books version.  </a:t>
            </a:r>
          </a:p>
          <a:p>
            <a:r>
              <a:rPr lang="en-US" dirty="0"/>
              <a:t>Statistical Abstract breaks down many aspects of American life, housing, crime, and more.</a:t>
            </a:r>
          </a:p>
          <a:p>
            <a:r>
              <a:rPr lang="en-US" dirty="0"/>
              <a:t>CIA World Fact Book has information about every country in the world.  Economics, politics, and more. </a:t>
            </a:r>
          </a:p>
        </p:txBody>
      </p:sp>
      <p:sp>
        <p:nvSpPr>
          <p:cNvPr id="4" name="Slide Number Placeholder 3"/>
          <p:cNvSpPr>
            <a:spLocks noGrp="1"/>
          </p:cNvSpPr>
          <p:nvPr>
            <p:ph type="sldNum" sz="quarter" idx="5"/>
          </p:nvPr>
        </p:nvSpPr>
        <p:spPr/>
        <p:txBody>
          <a:bodyPr/>
          <a:lstStyle/>
          <a:p>
            <a:fld id="{6F6B8AB8-9CD6-48A0-9904-98241F735880}" type="slidenum">
              <a:rPr lang="en-US" smtClean="0"/>
              <a:t>9</a:t>
            </a:fld>
            <a:endParaRPr lang="en-US"/>
          </a:p>
        </p:txBody>
      </p:sp>
    </p:spTree>
    <p:extLst>
      <p:ext uri="{BB962C8B-B14F-4D97-AF65-F5344CB8AC3E}">
        <p14:creationId xmlns:p14="http://schemas.microsoft.com/office/powerpoint/2010/main" val="119665591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417779" y="802298"/>
            <a:ext cx="8637073" cy="2541431"/>
          </a:xfrm>
        </p:spPr>
        <p:txBody>
          <a:bodyPr bIns="0" anchor="b">
            <a:normAutofit/>
          </a:bodyPr>
          <a:lstStyle>
            <a:lvl1pPr algn="l">
              <a:defRPr sz="6600"/>
            </a:lvl1pPr>
          </a:lstStyle>
          <a:p>
            <a:r>
              <a:rPr lang="en-US"/>
              <a:t>Click to edit Master title style</a:t>
            </a:r>
            <a:endParaRPr lang="en-US" dirty="0"/>
          </a:p>
        </p:txBody>
      </p:sp>
      <p:sp>
        <p:nvSpPr>
          <p:cNvPr id="3" name="Subtitle 2"/>
          <p:cNvSpPr>
            <a:spLocks noGrp="1"/>
          </p:cNvSpPr>
          <p:nvPr>
            <p:ph type="subTitle" idx="1"/>
          </p:nvPr>
        </p:nvSpPr>
        <p:spPr>
          <a:xfrm>
            <a:off x="2417780" y="3531204"/>
            <a:ext cx="8637072" cy="977621"/>
          </a:xfrm>
        </p:spPr>
        <p:txBody>
          <a:bodyPr tIns="91440" bIns="91440">
            <a:normAutofit/>
          </a:bodyPr>
          <a:lstStyle>
            <a:lvl1pPr marL="0" indent="0" algn="l">
              <a:buNone/>
              <a:defRPr sz="1800" b="0" cap="all" baseline="0">
                <a:solidFill>
                  <a:schemeClr val="tx1"/>
                </a:solidFill>
              </a:defRPr>
            </a:lvl1pPr>
            <a:lvl2pPr marL="457200" indent="0" algn="ctr">
              <a:buNone/>
              <a:defRPr sz="18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4/3/20</a:t>
            </a:fld>
            <a:endParaRPr lang="en-US" dirty="0"/>
          </a:p>
        </p:txBody>
      </p:sp>
      <p:sp>
        <p:nvSpPr>
          <p:cNvPr id="5" name="Footer Placeholder 4"/>
          <p:cNvSpPr>
            <a:spLocks noGrp="1"/>
          </p:cNvSpPr>
          <p:nvPr>
            <p:ph type="ftr" sz="quarter" idx="11"/>
          </p:nvPr>
        </p:nvSpPr>
        <p:spPr>
          <a:xfrm>
            <a:off x="2416500" y="329307"/>
            <a:ext cx="4973915" cy="309201"/>
          </a:xfrm>
        </p:spPr>
        <p:txBody>
          <a:bodyPr/>
          <a:lstStyle/>
          <a:p>
            <a:endParaRPr lang="en-US" dirty="0"/>
          </a:p>
        </p:txBody>
      </p:sp>
      <p:sp>
        <p:nvSpPr>
          <p:cNvPr id="6" name="Slide Number Placeholder 5"/>
          <p:cNvSpPr>
            <a:spLocks noGrp="1"/>
          </p:cNvSpPr>
          <p:nvPr>
            <p:ph type="sldNum" sz="quarter" idx="12"/>
          </p:nvPr>
        </p:nvSpPr>
        <p:spPr>
          <a:xfrm>
            <a:off x="1437664" y="798973"/>
            <a:ext cx="811019" cy="503578"/>
          </a:xfrm>
        </p:spPr>
        <p:txBody>
          <a:bodyPr/>
          <a:lstStyle/>
          <a:p>
            <a:fld id="{6D22F896-40B5-4ADD-8801-0D06FADFA095}" type="slidenum">
              <a:rPr lang="en-US" dirty="0"/>
              <a:t>‹#›</a:t>
            </a:fld>
            <a:endParaRPr lang="en-US" dirty="0"/>
          </a:p>
        </p:txBody>
      </p:sp>
      <p:cxnSp>
        <p:nvCxnSpPr>
          <p:cNvPr id="15" name="Straight Connector 14"/>
          <p:cNvCxnSpPr/>
          <p:nvPr/>
        </p:nvCxnSpPr>
        <p:spPr>
          <a:xfrm>
            <a:off x="2417780" y="3528542"/>
            <a:ext cx="8637072"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4/3/20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cxnSp>
        <p:nvCxnSpPr>
          <p:cNvPr id="26" name="Straight Connector 25"/>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439111" y="798973"/>
            <a:ext cx="1615742" cy="4659889"/>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1444672" y="798973"/>
            <a:ext cx="7828830" cy="4659889"/>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4/3/20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cxnSp>
        <p:nvCxnSpPr>
          <p:cNvPr id="15" name="Straight Connector 14"/>
          <p:cNvCxnSpPr/>
          <p:nvPr/>
        </p:nvCxnSpPr>
        <p:spPr>
          <a:xfrm>
            <a:off x="9439111" y="798973"/>
            <a:ext cx="0" cy="4659889"/>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4/3/20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cxnSp>
        <p:nvCxnSpPr>
          <p:cNvPr id="33" name="Straight Connector 32"/>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454239" y="1756130"/>
            <a:ext cx="8643154" cy="1887950"/>
          </a:xfrm>
        </p:spPr>
        <p:txBody>
          <a:bodyPr anchor="b">
            <a:normAutofit/>
          </a:bodyPr>
          <a:lstStyle>
            <a:lvl1pPr algn="l">
              <a:defRPr sz="3600"/>
            </a:lvl1pPr>
          </a:lstStyle>
          <a:p>
            <a:r>
              <a:rPr lang="en-US"/>
              <a:t>Click to edit Master title style</a:t>
            </a:r>
            <a:endParaRPr lang="en-US" dirty="0"/>
          </a:p>
        </p:txBody>
      </p:sp>
      <p:sp>
        <p:nvSpPr>
          <p:cNvPr id="3" name="Text Placeholder 2"/>
          <p:cNvSpPr>
            <a:spLocks noGrp="1"/>
          </p:cNvSpPr>
          <p:nvPr>
            <p:ph type="body" idx="1"/>
          </p:nvPr>
        </p:nvSpPr>
        <p:spPr>
          <a:xfrm>
            <a:off x="1454239" y="3806195"/>
            <a:ext cx="8630446" cy="1012929"/>
          </a:xfrm>
        </p:spPr>
        <p:txBody>
          <a:bodyPr tIns="91440">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48A87A34-81AB-432B-8DAE-1953F412C126}" type="datetimeFigureOut">
              <a:rPr lang="en-US" dirty="0"/>
              <a:t>4/3/20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cxnSp>
        <p:nvCxnSpPr>
          <p:cNvPr id="15" name="Straight Connector 14"/>
          <p:cNvCxnSpPr/>
          <p:nvPr/>
        </p:nvCxnSpPr>
        <p:spPr>
          <a:xfrm>
            <a:off x="1454239" y="3804985"/>
            <a:ext cx="8630446"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449217" y="804889"/>
            <a:ext cx="9605635" cy="1059305"/>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447331" y="2010878"/>
            <a:ext cx="4645152" cy="344859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413771" y="2017343"/>
            <a:ext cx="4645152" cy="344152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dirty="0"/>
              <a:t>4/3/20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cxnSp>
        <p:nvCxnSpPr>
          <p:cNvPr id="35" name="Straight Connector 34"/>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447191" y="804163"/>
            <a:ext cx="9607661" cy="1056319"/>
          </a:xfrm>
        </p:spPr>
        <p:txBody>
          <a:bodyPr/>
          <a:lstStyle/>
          <a:p>
            <a:r>
              <a:rPr lang="en-US"/>
              <a:t>Click to edit Master title style</a:t>
            </a:r>
            <a:endParaRPr lang="en-US" dirty="0"/>
          </a:p>
        </p:txBody>
      </p:sp>
      <p:sp>
        <p:nvSpPr>
          <p:cNvPr id="3" name="Text Placeholder 2"/>
          <p:cNvSpPr>
            <a:spLocks noGrp="1"/>
          </p:cNvSpPr>
          <p:nvPr>
            <p:ph type="body" idx="1"/>
          </p:nvPr>
        </p:nvSpPr>
        <p:spPr>
          <a:xfrm>
            <a:off x="1447191" y="2019549"/>
            <a:ext cx="4645152" cy="801943"/>
          </a:xfrm>
        </p:spPr>
        <p:txBody>
          <a:bodyPr anchor="b">
            <a:normAutofit/>
          </a:bodyPr>
          <a:lstStyle>
            <a:lvl1pPr marL="0" indent="0">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447191" y="2824269"/>
            <a:ext cx="4645152" cy="264445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12362" y="2023003"/>
            <a:ext cx="4645152" cy="802237"/>
          </a:xfrm>
        </p:spPr>
        <p:txBody>
          <a:bodyPr anchor="b">
            <a:normAutofit/>
          </a:bodyPr>
          <a:lstStyle>
            <a:lvl1pPr marL="0" indent="0">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412362" y="2821491"/>
            <a:ext cx="4645152" cy="263737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dirty="0"/>
              <a:t>4/3/20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t>‹#›</a:t>
            </a:fld>
            <a:endParaRPr lang="en-US" dirty="0"/>
          </a:p>
        </p:txBody>
      </p:sp>
      <p:cxnSp>
        <p:nvCxnSpPr>
          <p:cNvPr id="29" name="Straight Connector 28"/>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dirty="0"/>
              <a:t>4/3/20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cxnSp>
        <p:nvCxnSpPr>
          <p:cNvPr id="25" name="Straight Connector 24"/>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A87A34-81AB-432B-8DAE-1953F412C126}" type="datetimeFigureOut">
              <a:rPr lang="en-US" dirty="0"/>
              <a:t>4/3/20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4671" y="798973"/>
            <a:ext cx="3273099" cy="2247117"/>
          </a:xfrm>
        </p:spPr>
        <p:txBody>
          <a:bodyPr anchor="b">
            <a:normAutofit/>
          </a:bodyPr>
          <a:lstStyle>
            <a:lvl1pPr algn="l">
              <a:defRPr sz="2400"/>
            </a:lvl1pPr>
          </a:lstStyle>
          <a:p>
            <a:r>
              <a:rPr lang="en-US"/>
              <a:t>Click to edit Master title style</a:t>
            </a:r>
            <a:endParaRPr lang="en-US" dirty="0"/>
          </a:p>
        </p:txBody>
      </p:sp>
      <p:sp>
        <p:nvSpPr>
          <p:cNvPr id="3" name="Content Placeholder 2"/>
          <p:cNvSpPr>
            <a:spLocks noGrp="1"/>
          </p:cNvSpPr>
          <p:nvPr>
            <p:ph idx="1"/>
          </p:nvPr>
        </p:nvSpPr>
        <p:spPr>
          <a:xfrm>
            <a:off x="5043714" y="798974"/>
            <a:ext cx="6012470" cy="4658826"/>
          </a:xfrm>
        </p:spPr>
        <p:txBody>
          <a:bodyPr anchor="ct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444671" y="3205491"/>
            <a:ext cx="3275013" cy="2248181"/>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4/3/20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cxnSp>
        <p:nvCxnSpPr>
          <p:cNvPr id="17" name="Straight Connector 16"/>
          <p:cNvCxnSpPr/>
          <p:nvPr/>
        </p:nvCxnSpPr>
        <p:spPr>
          <a:xfrm>
            <a:off x="1448280" y="3205491"/>
            <a:ext cx="3269490"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grpSp>
        <p:nvGrpSpPr>
          <p:cNvPr id="8" name="Group 7"/>
          <p:cNvGrpSpPr/>
          <p:nvPr/>
        </p:nvGrpSpPr>
        <p:grpSpPr>
          <a:xfrm>
            <a:off x="7477387" y="482170"/>
            <a:ext cx="4074533" cy="5149101"/>
            <a:chOff x="7477387" y="482170"/>
            <a:chExt cx="4074533" cy="5149101"/>
          </a:xfrm>
        </p:grpSpPr>
        <p:sp>
          <p:nvSpPr>
            <p:cNvPr id="18" name="Rectangle 17"/>
            <p:cNvSpPr/>
            <p:nvPr/>
          </p:nvSpPr>
          <p:spPr bwMode="black">
            <a:xfrm>
              <a:off x="7477387" y="482170"/>
              <a:ext cx="4074533" cy="5149101"/>
            </a:xfrm>
            <a:prstGeom prst="rect">
              <a:avLst/>
            </a:prstGeom>
            <a:gradFill>
              <a:gsLst>
                <a:gs pos="0">
                  <a:srgbClr val="000001"/>
                </a:gs>
                <a:gs pos="100000">
                  <a:srgbClr val="191919"/>
                </a:gs>
              </a:gsLst>
            </a:grad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sp>
        <p:sp>
          <p:nvSpPr>
            <p:cNvPr id="19" name="Rectangle 18"/>
            <p:cNvSpPr/>
            <p:nvPr/>
          </p:nvSpPr>
          <p:spPr bwMode="blackWhite">
            <a:xfrm>
              <a:off x="7790446" y="812506"/>
              <a:ext cx="3450289" cy="4466452"/>
            </a:xfrm>
            <a:prstGeom prst="rect">
              <a:avLst/>
            </a:prstGeom>
            <a:gradFill>
              <a:gsLst>
                <a:gs pos="0">
                  <a:srgbClr val="DADADA"/>
                </a:gs>
                <a:gs pos="100000">
                  <a:srgbClr val="FFFFFE"/>
                </a:gs>
              </a:gsLst>
              <a:lin ang="16200000" scaled="0"/>
            </a:gradFill>
            <a:ln w="508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title"/>
          </p:nvPr>
        </p:nvSpPr>
        <p:spPr>
          <a:xfrm>
            <a:off x="1451206" y="1129513"/>
            <a:ext cx="5532328" cy="1830584"/>
          </a:xfrm>
        </p:spPr>
        <p:txBody>
          <a:bodyPr anchor="b">
            <a:normAutofit/>
          </a:bodyPr>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8124389" y="1122542"/>
            <a:ext cx="2791171" cy="3866327"/>
          </a:xfrm>
          <a:solidFill>
            <a:schemeClr val="bg1">
              <a:lumMod val="85000"/>
            </a:schemeClr>
          </a:solidFill>
          <a:ln w="9525" cap="sq">
            <a:noFill/>
            <a:miter lim="800000"/>
          </a:ln>
          <a:effectLst/>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450329" y="3145992"/>
            <a:ext cx="5524404" cy="2003742"/>
          </a:xfrm>
        </p:spPr>
        <p:txBody>
          <a:bodyPr>
            <a:normAutofit/>
          </a:bodyPr>
          <a:lstStyle>
            <a:lvl1pPr marL="0" indent="0" algn="l">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1447382" y="5469856"/>
            <a:ext cx="5527351" cy="320123"/>
          </a:xfrm>
        </p:spPr>
        <p:txBody>
          <a:bodyPr/>
          <a:lstStyle>
            <a:lvl1pPr algn="l">
              <a:defRPr/>
            </a:lvl1pPr>
          </a:lstStyle>
          <a:p>
            <a:fld id="{48A87A34-81AB-432B-8DAE-1953F412C126}" type="datetimeFigureOut">
              <a:rPr lang="en-US" dirty="0"/>
              <a:pPr/>
              <a:t>4/3/20</a:t>
            </a:fld>
            <a:endParaRPr lang="en-US" dirty="0"/>
          </a:p>
        </p:txBody>
      </p:sp>
      <p:sp>
        <p:nvSpPr>
          <p:cNvPr id="6" name="Footer Placeholder 5"/>
          <p:cNvSpPr>
            <a:spLocks noGrp="1"/>
          </p:cNvSpPr>
          <p:nvPr>
            <p:ph type="ftr" sz="quarter" idx="11"/>
          </p:nvPr>
        </p:nvSpPr>
        <p:spPr>
          <a:xfrm>
            <a:off x="1447382" y="318640"/>
            <a:ext cx="5541004" cy="320931"/>
          </a:xfrm>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cxnSp>
        <p:nvCxnSpPr>
          <p:cNvPr id="31" name="Straight Connector 30"/>
          <p:cNvCxnSpPr/>
          <p:nvPr/>
        </p:nvCxnSpPr>
        <p:spPr>
          <a:xfrm>
            <a:off x="1447382" y="3143605"/>
            <a:ext cx="5527351"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8" name="Rectangle 7"/>
          <p:cNvSpPr/>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7" name="Picture 6"/>
          <p:cNvPicPr>
            <a:picLocks noChangeAspect="1"/>
          </p:cNvPicPr>
          <p:nvPr/>
        </p:nvPicPr>
        <p:blipFill rotWithShape="1">
          <a:blip r:embed="rId13">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sp>
        <p:nvSpPr>
          <p:cNvPr id="2" name="Title Placeholder 1"/>
          <p:cNvSpPr>
            <a:spLocks noGrp="1"/>
          </p:cNvSpPr>
          <p:nvPr>
            <p:ph type="title"/>
          </p:nvPr>
        </p:nvSpPr>
        <p:spPr>
          <a:xfrm>
            <a:off x="1451579" y="804519"/>
            <a:ext cx="9603275" cy="1049235"/>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1451579" y="2015732"/>
            <a:ext cx="9603275" cy="3450613"/>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7554138" y="330370"/>
            <a:ext cx="3500715" cy="309201"/>
          </a:xfrm>
          <a:prstGeom prst="rect">
            <a:avLst/>
          </a:prstGeom>
        </p:spPr>
        <p:txBody>
          <a:bodyPr vert="horz" lIns="91440" tIns="45720" rIns="91440" bIns="45720" rtlCol="0" anchor="ctr"/>
          <a:lstStyle>
            <a:lvl1pPr algn="r">
              <a:defRPr sz="1000">
                <a:solidFill>
                  <a:schemeClr val="tx1">
                    <a:tint val="75000"/>
                  </a:schemeClr>
                </a:solidFill>
              </a:defRPr>
            </a:lvl1pPr>
          </a:lstStyle>
          <a:p>
            <a:fld id="{48A87A34-81AB-432B-8DAE-1953F412C126}" type="datetimeFigureOut">
              <a:rPr lang="en-US" dirty="0"/>
              <a:pPr/>
              <a:t>4/3/20</a:t>
            </a:fld>
            <a:endParaRPr lang="en-US" dirty="0"/>
          </a:p>
        </p:txBody>
      </p:sp>
      <p:sp>
        <p:nvSpPr>
          <p:cNvPr id="5" name="Footer Placeholder 4"/>
          <p:cNvSpPr>
            <a:spLocks noGrp="1"/>
          </p:cNvSpPr>
          <p:nvPr>
            <p:ph type="ftr" sz="quarter" idx="3"/>
          </p:nvPr>
        </p:nvSpPr>
        <p:spPr>
          <a:xfrm>
            <a:off x="1451579" y="329307"/>
            <a:ext cx="5938836" cy="309201"/>
          </a:xfrm>
          <a:prstGeom prst="rect">
            <a:avLst/>
          </a:prstGeom>
        </p:spPr>
        <p:txBody>
          <a:bodyPr vert="horz" lIns="91440" tIns="45720" rIns="91440" bIns="45720" rtlCol="0" anchor="ctr"/>
          <a:lstStyle>
            <a:lvl1pPr algn="l">
              <a:defRPr sz="10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480060" y="798973"/>
            <a:ext cx="811019" cy="503578"/>
          </a:xfrm>
          <a:prstGeom prst="rect">
            <a:avLst/>
          </a:prstGeom>
        </p:spPr>
        <p:txBody>
          <a:bodyPr vert="horz" lIns="91440" tIns="45720" rIns="91440" bIns="45720" rtlCol="0" anchor="t"/>
          <a:lstStyle>
            <a:lvl1pPr algn="r">
              <a:defRPr sz="2800">
                <a:solidFill>
                  <a:schemeClr val="accent1"/>
                </a:solidFill>
              </a:defRPr>
            </a:lvl1pPr>
          </a:lstStyle>
          <a:p>
            <a:fld id="{6D22F896-40B5-4ADD-8801-0D06FADFA095}" type="slidenum">
              <a:rPr lang="en-US" dirty="0"/>
              <a:pPr/>
              <a:t>‹#›</a:t>
            </a:fld>
            <a:endParaRPr lang="en-US" dirty="0"/>
          </a:p>
        </p:txBody>
      </p:sp>
      <p:cxnSp>
        <p:nvCxnSpPr>
          <p:cNvPr id="10" name="Straight Connector 9"/>
          <p:cNvCxnSpPr/>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3200" b="0" i="0" kern="1200" cap="all">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accent1"/>
        </a:buClr>
        <a:buSzPct val="100000"/>
        <a:buFont typeface="Arial" panose="020B0604020202020204" pitchFamily="34" charset="0"/>
        <a:buChar char="•"/>
        <a:defRPr sz="20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800" kern="1200" cap="none"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6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hyperlink" Target="https://pittsburgstate.worldcat.org/" TargetMode="External"/><Relationship Id="rId4" Type="http://schemas.openxmlformats.org/officeDocument/2006/relationships/hyperlink" Target="https://pittstate.illiad.oclc.org/illiad/logon.html"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hyperlink" Target="https://support.google.com/websearch/answer/134479?hl=en"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s://www.google.com/advanced_search"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hyperlink" Target="https://www.google.com/advanced_image_search" TargetMode="External"/></Relationships>
</file>

<file path=ppt/slides/_rels/slide6.xml.rels><?xml version="1.0" encoding="UTF-8" standalone="yes"?>
<Relationships xmlns="http://schemas.openxmlformats.org/package/2006/relationships"><Relationship Id="rId3" Type="http://schemas.openxmlformats.org/officeDocument/2006/relationships/hyperlink" Target="https://scholar.google.com/"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s://en.wikipedia.org/wiki/Wikipedia:Researching_with_Wikipedia"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8" Type="http://schemas.openxmlformats.org/officeDocument/2006/relationships/image" Target="../media/image10.jpeg"/><Relationship Id="rId13" Type="http://schemas.openxmlformats.org/officeDocument/2006/relationships/image" Target="../media/image15.jpeg"/><Relationship Id="rId3" Type="http://schemas.openxmlformats.org/officeDocument/2006/relationships/image" Target="../media/image5.jpeg"/><Relationship Id="rId7" Type="http://schemas.openxmlformats.org/officeDocument/2006/relationships/image" Target="../media/image9.jpeg"/><Relationship Id="rId12" Type="http://schemas.openxmlformats.org/officeDocument/2006/relationships/image" Target="../media/image14.jpeg"/><Relationship Id="rId17" Type="http://schemas.openxmlformats.org/officeDocument/2006/relationships/image" Target="../media/image19.jpeg"/><Relationship Id="rId2" Type="http://schemas.openxmlformats.org/officeDocument/2006/relationships/notesSlide" Target="../notesSlides/notesSlide8.xml"/><Relationship Id="rId16" Type="http://schemas.openxmlformats.org/officeDocument/2006/relationships/image" Target="../media/image18.jpeg"/><Relationship Id="rId1" Type="http://schemas.openxmlformats.org/officeDocument/2006/relationships/slideLayout" Target="../slideLayouts/slideLayout2.xml"/><Relationship Id="rId6" Type="http://schemas.openxmlformats.org/officeDocument/2006/relationships/image" Target="../media/image8.jpeg"/><Relationship Id="rId11" Type="http://schemas.openxmlformats.org/officeDocument/2006/relationships/image" Target="../media/image13.jpeg"/><Relationship Id="rId5" Type="http://schemas.openxmlformats.org/officeDocument/2006/relationships/image" Target="../media/image7.jpeg"/><Relationship Id="rId15" Type="http://schemas.openxmlformats.org/officeDocument/2006/relationships/image" Target="../media/image17.jpeg"/><Relationship Id="rId10" Type="http://schemas.openxmlformats.org/officeDocument/2006/relationships/image" Target="../media/image12.jpeg"/><Relationship Id="rId4" Type="http://schemas.openxmlformats.org/officeDocument/2006/relationships/image" Target="../media/image6.jpeg"/><Relationship Id="rId9" Type="http://schemas.openxmlformats.org/officeDocument/2006/relationships/image" Target="../media/image11.jpeg"/><Relationship Id="rId14" Type="http://schemas.openxmlformats.org/officeDocument/2006/relationships/image" Target="../media/image16.jpe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752600" y="1295401"/>
            <a:ext cx="4114800" cy="1470025"/>
          </a:xfrm>
        </p:spPr>
        <p:txBody>
          <a:bodyPr>
            <a:normAutofit fontScale="90000"/>
          </a:bodyPr>
          <a:lstStyle/>
          <a:p>
            <a:r>
              <a:rPr lang="en-US" dirty="0"/>
              <a:t>Research</a:t>
            </a:r>
          </a:p>
        </p:txBody>
      </p:sp>
      <p:sp>
        <p:nvSpPr>
          <p:cNvPr id="3" name="Subtitle 2"/>
          <p:cNvSpPr>
            <a:spLocks noGrp="1"/>
          </p:cNvSpPr>
          <p:nvPr>
            <p:ph type="subTitle" idx="1"/>
          </p:nvPr>
        </p:nvSpPr>
        <p:spPr>
          <a:xfrm>
            <a:off x="1676400" y="3505200"/>
            <a:ext cx="4114800" cy="1752600"/>
          </a:xfrm>
        </p:spPr>
        <p:txBody>
          <a:bodyPr/>
          <a:lstStyle/>
          <a:p>
            <a:r>
              <a:rPr lang="en-US" dirty="0">
                <a:solidFill>
                  <a:schemeClr val="tx1"/>
                </a:solidFill>
              </a:rPr>
              <a:t>is </a:t>
            </a:r>
            <a:r>
              <a:rPr lang="en-US" sz="4000" dirty="0"/>
              <a:t>easy</a:t>
            </a:r>
          </a:p>
        </p:txBody>
      </p:sp>
      <p:pic>
        <p:nvPicPr>
          <p:cNvPr id="1026" name="Picture 2" descr="C:\Users\RLindsey\AppData\Local\Microsoft\Windows\Temporary Internet Files\Content.IE5\YDW4ZD5L\MP900442496[1].jpg"/>
          <p:cNvPicPr>
            <a:picLocks noChangeAspect="1" noChangeArrowheads="1"/>
          </p:cNvPicPr>
          <p:nvPr/>
        </p:nvPicPr>
        <p:blipFill>
          <a:blip r:embed="rId3" cstate="print"/>
          <a:srcRect/>
          <a:stretch>
            <a:fillRect/>
          </a:stretch>
        </p:blipFill>
        <p:spPr bwMode="auto">
          <a:xfrm>
            <a:off x="6109448" y="0"/>
            <a:ext cx="4558553" cy="6858000"/>
          </a:xfrm>
          <a:prstGeom prst="rect">
            <a:avLst/>
          </a:prstGeom>
          <a:noFill/>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27B15577-E07C-45F5-8A29-10F16568F992}"/>
              </a:ext>
            </a:extLst>
          </p:cNvPr>
          <p:cNvPicPr>
            <a:picLocks noChangeAspect="1"/>
          </p:cNvPicPr>
          <p:nvPr/>
        </p:nvPicPr>
        <p:blipFill>
          <a:blip r:embed="rId3"/>
          <a:stretch>
            <a:fillRect/>
          </a:stretch>
        </p:blipFill>
        <p:spPr>
          <a:xfrm>
            <a:off x="960120" y="0"/>
            <a:ext cx="10271760" cy="6858000"/>
          </a:xfrm>
          <a:prstGeom prst="rect">
            <a:avLst/>
          </a:prstGeom>
        </p:spPr>
      </p:pic>
      <p:sp>
        <p:nvSpPr>
          <p:cNvPr id="2" name="Title 1"/>
          <p:cNvSpPr>
            <a:spLocks noGrp="1"/>
          </p:cNvSpPr>
          <p:nvPr>
            <p:ph type="title"/>
          </p:nvPr>
        </p:nvSpPr>
        <p:spPr/>
        <p:txBody>
          <a:bodyPr/>
          <a:lstStyle/>
          <a:p>
            <a:r>
              <a:rPr lang="en-US" b="1" dirty="0" err="1">
                <a:solidFill>
                  <a:schemeClr val="bg1"/>
                </a:solidFill>
              </a:rPr>
              <a:t>InterLibrary</a:t>
            </a:r>
            <a:r>
              <a:rPr lang="en-US" b="1" dirty="0">
                <a:solidFill>
                  <a:schemeClr val="bg1"/>
                </a:solidFill>
              </a:rPr>
              <a:t> Loan</a:t>
            </a:r>
          </a:p>
        </p:txBody>
      </p:sp>
      <p:sp>
        <p:nvSpPr>
          <p:cNvPr id="3" name="Content Placeholder 2"/>
          <p:cNvSpPr>
            <a:spLocks noGrp="1"/>
          </p:cNvSpPr>
          <p:nvPr>
            <p:ph idx="1"/>
          </p:nvPr>
        </p:nvSpPr>
        <p:spPr/>
        <p:txBody>
          <a:bodyPr/>
          <a:lstStyle/>
          <a:p>
            <a:endParaRPr lang="en-US" sz="2400" b="1" dirty="0">
              <a:solidFill>
                <a:schemeClr val="bg1"/>
              </a:solidFill>
            </a:endParaRPr>
          </a:p>
          <a:p>
            <a:endParaRPr lang="en-US" sz="2400" b="1" dirty="0">
              <a:solidFill>
                <a:schemeClr val="bg1"/>
              </a:solidFill>
            </a:endParaRPr>
          </a:p>
          <a:p>
            <a:r>
              <a:rPr lang="en-US" sz="2400" b="1" dirty="0">
                <a:solidFill>
                  <a:schemeClr val="bg1"/>
                </a:solidFill>
              </a:rPr>
              <a:t>If we don’t have what you need, we’ll get for you.</a:t>
            </a:r>
          </a:p>
          <a:p>
            <a:r>
              <a:rPr lang="en-US" sz="2400" b="1" dirty="0">
                <a:solidFill>
                  <a:schemeClr val="bg1"/>
                </a:solidFill>
              </a:rPr>
              <a:t>ILLiad </a:t>
            </a:r>
            <a:r>
              <a:rPr lang="en-US" sz="2400" b="1" dirty="0">
                <a:solidFill>
                  <a:schemeClr val="bg1"/>
                </a:solidFill>
                <a:hlinkClick r:id="rId4">
                  <a:extLst>
                    <a:ext uri="{A12FA001-AC4F-418D-AE19-62706E023703}">
                      <ahyp:hlinkClr xmlns:ahyp="http://schemas.microsoft.com/office/drawing/2018/hyperlinkcolor" val="tx"/>
                    </a:ext>
                  </a:extLst>
                </a:hlinkClick>
              </a:rPr>
              <a:t>https://pittstate.illiad.oclc.org/illiad/logon.html</a:t>
            </a:r>
            <a:endParaRPr lang="en-US" sz="2400" b="1" dirty="0">
              <a:solidFill>
                <a:schemeClr val="bg1"/>
              </a:solidFill>
            </a:endParaRPr>
          </a:p>
          <a:p>
            <a:r>
              <a:rPr lang="en-US" sz="2400" b="1" dirty="0">
                <a:solidFill>
                  <a:schemeClr val="bg1"/>
                </a:solidFill>
              </a:rPr>
              <a:t>WorldCat </a:t>
            </a:r>
            <a:r>
              <a:rPr lang="en-US" sz="2400" b="1" dirty="0">
                <a:solidFill>
                  <a:schemeClr val="bg1"/>
                </a:solidFill>
                <a:hlinkClick r:id="rId5">
                  <a:extLst>
                    <a:ext uri="{A12FA001-AC4F-418D-AE19-62706E023703}">
                      <ahyp:hlinkClr xmlns:ahyp="http://schemas.microsoft.com/office/drawing/2018/hyperlinkcolor" val="tx"/>
                    </a:ext>
                  </a:extLst>
                </a:hlinkClick>
              </a:rPr>
              <a:t>https://pittsburgstate.worldcat.org/</a:t>
            </a:r>
            <a:endParaRPr lang="en-US" sz="2400" b="1" dirty="0">
              <a:solidFill>
                <a:schemeClr val="bg1"/>
              </a:solidFill>
            </a:endParaRPr>
          </a:p>
          <a:p>
            <a:endParaRPr lang="en-US" b="1" dirty="0"/>
          </a:p>
        </p:txBody>
      </p:sp>
    </p:spTree>
    <p:extLst>
      <p:ext uri="{BB962C8B-B14F-4D97-AF65-F5344CB8AC3E}">
        <p14:creationId xmlns:p14="http://schemas.microsoft.com/office/powerpoint/2010/main" val="223593025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8" name="Picture 2" descr="C:\Users\RLindsey\AppData\Local\Microsoft\Windows\Temporary Internet Files\Content.IE5\KBS7C3MY\MP900448575[1].jpg"/>
          <p:cNvPicPr>
            <a:picLocks noChangeAspect="1" noChangeArrowheads="1"/>
          </p:cNvPicPr>
          <p:nvPr/>
        </p:nvPicPr>
        <p:blipFill>
          <a:blip r:embed="rId3" cstate="print"/>
          <a:srcRect/>
          <a:stretch>
            <a:fillRect/>
          </a:stretch>
        </p:blipFill>
        <p:spPr bwMode="auto">
          <a:xfrm>
            <a:off x="1524000" y="0"/>
            <a:ext cx="9144000" cy="6858000"/>
          </a:xfrm>
          <a:prstGeom prst="rect">
            <a:avLst/>
          </a:prstGeom>
          <a:noFill/>
          <a:ln w="9525">
            <a:noFill/>
            <a:miter lim="800000"/>
            <a:headEnd/>
            <a:tailEnd/>
          </a:ln>
        </p:spPr>
      </p:pic>
    </p:spTree>
    <p:extLst>
      <p:ext uri="{BB962C8B-B14F-4D97-AF65-F5344CB8AC3E}">
        <p14:creationId xmlns:p14="http://schemas.microsoft.com/office/powerpoint/2010/main" val="134166189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A453D2-35D3-9648-937B-869F7963F3D3}"/>
              </a:ext>
            </a:extLst>
          </p:cNvPr>
          <p:cNvSpPr>
            <a:spLocks noGrp="1"/>
          </p:cNvSpPr>
          <p:nvPr>
            <p:ph type="ctrTitle"/>
          </p:nvPr>
        </p:nvSpPr>
        <p:spPr/>
        <p:txBody>
          <a:bodyPr/>
          <a:lstStyle/>
          <a:p>
            <a:r>
              <a:rPr lang="en-US" dirty="0"/>
              <a:t>Questions?</a:t>
            </a:r>
          </a:p>
        </p:txBody>
      </p:sp>
      <p:sp>
        <p:nvSpPr>
          <p:cNvPr id="3" name="Subtitle 2">
            <a:extLst>
              <a:ext uri="{FF2B5EF4-FFF2-40B4-BE49-F238E27FC236}">
                <a16:creationId xmlns:a16="http://schemas.microsoft.com/office/drawing/2014/main" id="{E4CD614B-1AB7-1947-99A3-4414F399B95E}"/>
              </a:ext>
            </a:extLst>
          </p:cNvPr>
          <p:cNvSpPr>
            <a:spLocks noGrp="1"/>
          </p:cNvSpPr>
          <p:nvPr>
            <p:ph type="subTitle" idx="1"/>
          </p:nvPr>
        </p:nvSpPr>
        <p:spPr>
          <a:xfrm>
            <a:off x="2417780" y="3531204"/>
            <a:ext cx="8637072" cy="2316703"/>
          </a:xfrm>
        </p:spPr>
        <p:txBody>
          <a:bodyPr>
            <a:normAutofit fontScale="32500" lnSpcReduction="20000"/>
          </a:bodyPr>
          <a:lstStyle/>
          <a:p>
            <a:r>
              <a:rPr lang="en-US" sz="6400" b="1" dirty="0"/>
              <a:t>Contact:</a:t>
            </a:r>
          </a:p>
          <a:p>
            <a:pPr fontAlgn="base"/>
            <a:r>
              <a:rPr lang="en-US" sz="6400" dirty="0"/>
              <a:t>Robert Lindsey</a:t>
            </a:r>
          </a:p>
          <a:p>
            <a:pPr fontAlgn="base"/>
            <a:r>
              <a:rPr lang="en-US" sz="6400" dirty="0"/>
              <a:t>Public Services Librarian</a:t>
            </a:r>
          </a:p>
          <a:p>
            <a:pPr fontAlgn="base"/>
            <a:r>
              <a:rPr lang="en-US" sz="6400" dirty="0"/>
              <a:t>Pittsburg State University, KS</a:t>
            </a:r>
          </a:p>
          <a:p>
            <a:pPr fontAlgn="base"/>
            <a:r>
              <a:rPr lang="en-US" sz="6400" dirty="0"/>
              <a:t>620-235-4887  </a:t>
            </a:r>
            <a:r>
              <a:rPr lang="en-US" sz="6400" dirty="0" err="1"/>
              <a:t>rlindsey@pittstate.edu</a:t>
            </a:r>
            <a:endParaRPr lang="en-US" sz="6400" dirty="0"/>
          </a:p>
          <a:p>
            <a:endParaRPr lang="en-US" dirty="0"/>
          </a:p>
        </p:txBody>
      </p:sp>
    </p:spTree>
    <p:extLst>
      <p:ext uri="{BB962C8B-B14F-4D97-AF65-F5344CB8AC3E}">
        <p14:creationId xmlns:p14="http://schemas.microsoft.com/office/powerpoint/2010/main" val="257559698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How does the Web Work?</a:t>
            </a:r>
          </a:p>
        </p:txBody>
      </p:sp>
      <p:sp>
        <p:nvSpPr>
          <p:cNvPr id="3" name="Content Placeholder 2"/>
          <p:cNvSpPr>
            <a:spLocks noGrp="1"/>
          </p:cNvSpPr>
          <p:nvPr>
            <p:ph idx="1"/>
          </p:nvPr>
        </p:nvSpPr>
        <p:spPr/>
        <p:txBody>
          <a:bodyPr/>
          <a:lstStyle/>
          <a:p>
            <a:r>
              <a:rPr lang="en-US" dirty="0"/>
              <a:t>Spiders crawl the Web </a:t>
            </a:r>
          </a:p>
          <a:p>
            <a:r>
              <a:rPr lang="en-US" dirty="0"/>
              <a:t>Web pages are indexed</a:t>
            </a:r>
          </a:p>
          <a:p>
            <a:r>
              <a:rPr lang="en-US" dirty="0"/>
              <a:t>Google stores the data on 900,000-2.5 million servers in 12-15 different locations around the globe</a:t>
            </a:r>
          </a:p>
          <a:p>
            <a:endParaRPr lang="en-US" dirty="0"/>
          </a:p>
          <a:p>
            <a:endParaRPr lang="en-US" dirty="0"/>
          </a:p>
        </p:txBody>
      </p:sp>
      <p:pic>
        <p:nvPicPr>
          <p:cNvPr id="4" name="Picture 3" descr="Free happy halloween pumpkin,spider,candy,cat clipart ..."/>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79900" y="2015732"/>
            <a:ext cx="1792906" cy="917968"/>
          </a:xfrm>
          <a:prstGeom prst="rect">
            <a:avLst/>
          </a:prstGeom>
        </p:spPr>
      </p:pic>
      <p:pic>
        <p:nvPicPr>
          <p:cNvPr id="5" name="Picture 4" descr="File:Applications-internet.svg - Wikimedia Commons"/>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279900" y="3581400"/>
            <a:ext cx="2046923" cy="2046923"/>
          </a:xfrm>
          <a:prstGeom prst="rect">
            <a:avLst/>
          </a:prstGeom>
        </p:spPr>
      </p:pic>
    </p:spTree>
    <p:extLst>
      <p:ext uri="{BB962C8B-B14F-4D97-AF65-F5344CB8AC3E}">
        <p14:creationId xmlns:p14="http://schemas.microsoft.com/office/powerpoint/2010/main" val="17835845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1+#ppt_w/2"/>
                                          </p:val>
                                        </p:tav>
                                        <p:tav tm="100000">
                                          <p:val>
                                            <p:strVal val="#ppt_x"/>
                                          </p:val>
                                        </p:tav>
                                      </p:tavLst>
                                    </p:anim>
                                    <p:anim calcmode="lin" valueType="num">
                                      <p:cBhvr additive="base">
                                        <p:cTn id="14" dur="5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 calcmode="lin" valueType="num">
                                      <p:cBhvr additive="base">
                                        <p:cTn id="19"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2" end="2"/>
                                            </p:txEl>
                                          </p:spTgt>
                                        </p:tgtEl>
                                        <p:attrNameLst>
                                          <p:attrName>style.visibility</p:attrName>
                                        </p:attrNameLst>
                                      </p:cBhvr>
                                      <p:to>
                                        <p:strVal val="visible"/>
                                      </p:to>
                                    </p:set>
                                    <p:anim calcmode="lin" valueType="num">
                                      <p:cBhvr additive="base">
                                        <p:cTn id="2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nodeType="clickEffect">
                                  <p:stCondLst>
                                    <p:cond delay="0"/>
                                  </p:stCondLst>
                                  <p:childTnLst>
                                    <p:set>
                                      <p:cBhvr>
                                        <p:cTn id="30" dur="1" fill="hold">
                                          <p:stCondLst>
                                            <p:cond delay="0"/>
                                          </p:stCondLst>
                                        </p:cTn>
                                        <p:tgtEl>
                                          <p:spTgt spid="5"/>
                                        </p:tgtEl>
                                        <p:attrNameLst>
                                          <p:attrName>style.visibility</p:attrName>
                                        </p:attrNameLst>
                                      </p:cBhvr>
                                      <p:to>
                                        <p:strVal val="visible"/>
                                      </p:to>
                                    </p:set>
                                    <p:anim calcmode="lin" valueType="num">
                                      <p:cBhvr additive="base">
                                        <p:cTn id="31" dur="500" fill="hold"/>
                                        <p:tgtEl>
                                          <p:spTgt spid="5"/>
                                        </p:tgtEl>
                                        <p:attrNameLst>
                                          <p:attrName>ppt_x</p:attrName>
                                        </p:attrNameLst>
                                      </p:cBhvr>
                                      <p:tavLst>
                                        <p:tav tm="0">
                                          <p:val>
                                            <p:strVal val="0-#ppt_w/2"/>
                                          </p:val>
                                        </p:tav>
                                        <p:tav tm="100000">
                                          <p:val>
                                            <p:strVal val="#ppt_x"/>
                                          </p:val>
                                        </p:tav>
                                      </p:tavLst>
                                    </p:anim>
                                    <p:anim calcmode="lin" valueType="num">
                                      <p:cBhvr additive="base">
                                        <p:cTn id="32" dur="5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Google Search Tips</a:t>
            </a:r>
          </a:p>
        </p:txBody>
      </p:sp>
      <p:sp>
        <p:nvSpPr>
          <p:cNvPr id="3" name="Content Placeholder 2"/>
          <p:cNvSpPr>
            <a:spLocks noGrp="1"/>
          </p:cNvSpPr>
          <p:nvPr>
            <p:ph idx="1"/>
          </p:nvPr>
        </p:nvSpPr>
        <p:spPr>
          <a:xfrm>
            <a:off x="1451579" y="2015732"/>
            <a:ext cx="9603275" cy="3864368"/>
          </a:xfrm>
        </p:spPr>
        <p:txBody>
          <a:bodyPr>
            <a:normAutofit lnSpcReduction="10000"/>
          </a:bodyPr>
          <a:lstStyle/>
          <a:p>
            <a:r>
              <a:rPr lang="en-US" sz="2400" dirty="0"/>
              <a:t>Tip 3: Choose words carefully … For example, instead of saying </a:t>
            </a:r>
            <a:r>
              <a:rPr lang="en-US" sz="2400" b="1" i="1" dirty="0"/>
              <a:t>my head hurts</a:t>
            </a:r>
            <a:r>
              <a:rPr lang="en-US" sz="2400" dirty="0"/>
              <a:t>, say </a:t>
            </a:r>
            <a:r>
              <a:rPr lang="en-US" sz="2400" b="1" i="1" dirty="0"/>
              <a:t>headache</a:t>
            </a:r>
            <a:r>
              <a:rPr lang="en-US" sz="2400" dirty="0"/>
              <a:t>, because that’s the word a medical site would use.</a:t>
            </a:r>
          </a:p>
          <a:p>
            <a:r>
              <a:rPr lang="en-US" sz="2400" dirty="0"/>
              <a:t>Dictionary: Put </a:t>
            </a:r>
            <a:r>
              <a:rPr lang="en-US" sz="2400" b="1" i="1" dirty="0"/>
              <a:t>define</a:t>
            </a:r>
            <a:r>
              <a:rPr lang="en-US" sz="2400" dirty="0"/>
              <a:t> in front of any word to see its definition. </a:t>
            </a:r>
          </a:p>
          <a:p>
            <a:r>
              <a:rPr lang="en-US" sz="2400" dirty="0"/>
              <a:t>Calculations: Enter a math equation like </a:t>
            </a:r>
            <a:r>
              <a:rPr lang="en-US" sz="2400" b="1" i="1" dirty="0"/>
              <a:t>3*9123</a:t>
            </a:r>
            <a:r>
              <a:rPr lang="en-US" sz="2400" dirty="0"/>
              <a:t>, or solve complex graphing equations.</a:t>
            </a:r>
          </a:p>
          <a:p>
            <a:r>
              <a:rPr lang="en-US" sz="2400" dirty="0"/>
              <a:t>Unit conversions: Enter any conversion, like </a:t>
            </a:r>
            <a:r>
              <a:rPr lang="en-US" sz="2400" b="1" i="1" dirty="0"/>
              <a:t>3 dollars in euros</a:t>
            </a:r>
            <a:r>
              <a:rPr lang="en-US" sz="2400" dirty="0"/>
              <a:t>. Or </a:t>
            </a:r>
            <a:r>
              <a:rPr lang="en-US" sz="2400" b="1" i="1" dirty="0"/>
              <a:t>3 meters in feet</a:t>
            </a:r>
            <a:r>
              <a:rPr lang="en-US" sz="2400" dirty="0"/>
              <a:t>.</a:t>
            </a:r>
          </a:p>
          <a:p>
            <a:r>
              <a:rPr lang="en-US" dirty="0">
                <a:hlinkClick r:id="rId3"/>
              </a:rPr>
              <a:t>https://support.google.com/websearch/answer/134479?hl=en</a:t>
            </a:r>
            <a:endParaRPr lang="en-US" dirty="0"/>
          </a:p>
        </p:txBody>
      </p:sp>
    </p:spTree>
    <p:extLst>
      <p:ext uri="{BB962C8B-B14F-4D97-AF65-F5344CB8AC3E}">
        <p14:creationId xmlns:p14="http://schemas.microsoft.com/office/powerpoint/2010/main" val="7834968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Google Search Tips 2</a:t>
            </a:r>
          </a:p>
        </p:txBody>
      </p:sp>
      <p:sp>
        <p:nvSpPr>
          <p:cNvPr id="3" name="Content Placeholder 2"/>
          <p:cNvSpPr>
            <a:spLocks noGrp="1"/>
          </p:cNvSpPr>
          <p:nvPr>
            <p:ph idx="1"/>
          </p:nvPr>
        </p:nvSpPr>
        <p:spPr>
          <a:xfrm>
            <a:off x="1451579" y="2015732"/>
            <a:ext cx="9603275" cy="4067568"/>
          </a:xfrm>
        </p:spPr>
        <p:txBody>
          <a:bodyPr>
            <a:normAutofit/>
          </a:bodyPr>
          <a:lstStyle/>
          <a:p>
            <a:r>
              <a:rPr lang="en-US" sz="2300" dirty="0"/>
              <a:t>A search for </a:t>
            </a:r>
            <a:r>
              <a:rPr lang="en-US" sz="2300" b="1" i="1" dirty="0" err="1"/>
              <a:t>site:nytimes.com</a:t>
            </a:r>
            <a:r>
              <a:rPr lang="en-US" sz="2300" b="1" i="1" dirty="0"/>
              <a:t> </a:t>
            </a:r>
            <a:r>
              <a:rPr lang="en-US" sz="2300" dirty="0"/>
              <a:t>to search site.</a:t>
            </a:r>
          </a:p>
          <a:p>
            <a:r>
              <a:rPr lang="en-US" sz="2300" dirty="0"/>
              <a:t>Exclude words from your search. For example, </a:t>
            </a:r>
            <a:r>
              <a:rPr lang="en-US" sz="2300" b="1" i="1" dirty="0"/>
              <a:t>jaguar speed –car</a:t>
            </a:r>
          </a:p>
          <a:p>
            <a:r>
              <a:rPr lang="en-US" sz="2300" dirty="0"/>
              <a:t>Search for an exact match. </a:t>
            </a:r>
            <a:r>
              <a:rPr lang="en-US" sz="2300" b="1" i="1" dirty="0"/>
              <a:t>"tallest building"</a:t>
            </a:r>
            <a:endParaRPr lang="en-US" sz="2300" dirty="0"/>
          </a:p>
          <a:p>
            <a:r>
              <a:rPr lang="en-US" sz="2300" dirty="0"/>
              <a:t>Search for wildcards or unknown words. For example, </a:t>
            </a:r>
            <a:r>
              <a:rPr lang="en-US" sz="2300" b="1" i="1" dirty="0"/>
              <a:t>"largest * in the world"</a:t>
            </a:r>
            <a:r>
              <a:rPr lang="en-US" sz="2300" dirty="0"/>
              <a:t>.</a:t>
            </a:r>
          </a:p>
          <a:p>
            <a:endParaRPr lang="en-US" b="1" i="1" dirty="0"/>
          </a:p>
        </p:txBody>
      </p:sp>
    </p:spTree>
    <p:extLst>
      <p:ext uri="{BB962C8B-B14F-4D97-AF65-F5344CB8AC3E}">
        <p14:creationId xmlns:p14="http://schemas.microsoft.com/office/powerpoint/2010/main" val="412894228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Google Advanced Search</a:t>
            </a:r>
          </a:p>
        </p:txBody>
      </p:sp>
      <p:sp>
        <p:nvSpPr>
          <p:cNvPr id="3" name="Content Placeholder 2"/>
          <p:cNvSpPr>
            <a:spLocks noGrp="1"/>
          </p:cNvSpPr>
          <p:nvPr>
            <p:ph idx="1"/>
          </p:nvPr>
        </p:nvSpPr>
        <p:spPr/>
        <p:txBody>
          <a:bodyPr/>
          <a:lstStyle/>
          <a:p>
            <a:endParaRPr lang="en-US" dirty="0">
              <a:hlinkClick r:id="rId3"/>
            </a:endParaRPr>
          </a:p>
          <a:p>
            <a:r>
              <a:rPr lang="en-US" sz="2800" dirty="0">
                <a:hlinkClick r:id="rId3"/>
              </a:rPr>
              <a:t>https://www.google.com/advanced_search</a:t>
            </a:r>
            <a:endParaRPr lang="en-US" sz="2800" dirty="0"/>
          </a:p>
          <a:p>
            <a:endParaRPr lang="en-US" sz="2800" dirty="0"/>
          </a:p>
          <a:p>
            <a:r>
              <a:rPr lang="en-US" sz="2800" dirty="0">
                <a:hlinkClick r:id="rId4"/>
              </a:rPr>
              <a:t>https://www.google.com/advanced_image_search</a:t>
            </a:r>
            <a:endParaRPr lang="en-US" sz="2800" dirty="0"/>
          </a:p>
          <a:p>
            <a:endParaRPr lang="en-US" dirty="0"/>
          </a:p>
        </p:txBody>
      </p:sp>
    </p:spTree>
    <p:extLst>
      <p:ext uri="{BB962C8B-B14F-4D97-AF65-F5344CB8AC3E}">
        <p14:creationId xmlns:p14="http://schemas.microsoft.com/office/powerpoint/2010/main" val="344859237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D6C185-B018-4F5F-A833-F8747BAF09EE}"/>
              </a:ext>
            </a:extLst>
          </p:cNvPr>
          <p:cNvSpPr>
            <a:spLocks noGrp="1"/>
          </p:cNvSpPr>
          <p:nvPr>
            <p:ph type="title"/>
          </p:nvPr>
        </p:nvSpPr>
        <p:spPr/>
        <p:txBody>
          <a:bodyPr/>
          <a:lstStyle/>
          <a:p>
            <a:r>
              <a:rPr lang="en-US" dirty="0"/>
              <a:t>Google Scholar	</a:t>
            </a:r>
          </a:p>
        </p:txBody>
      </p:sp>
      <p:sp>
        <p:nvSpPr>
          <p:cNvPr id="3" name="Content Placeholder 2">
            <a:extLst>
              <a:ext uri="{FF2B5EF4-FFF2-40B4-BE49-F238E27FC236}">
                <a16:creationId xmlns:a16="http://schemas.microsoft.com/office/drawing/2014/main" id="{636ADD2B-5136-4A96-AFBF-8240E06F0450}"/>
              </a:ext>
            </a:extLst>
          </p:cNvPr>
          <p:cNvSpPr>
            <a:spLocks noGrp="1"/>
          </p:cNvSpPr>
          <p:nvPr>
            <p:ph idx="1"/>
          </p:nvPr>
        </p:nvSpPr>
        <p:spPr/>
        <p:txBody>
          <a:bodyPr/>
          <a:lstStyle/>
          <a:p>
            <a:endParaRPr lang="en-US" dirty="0"/>
          </a:p>
          <a:p>
            <a:endParaRPr lang="en-US" dirty="0"/>
          </a:p>
          <a:p>
            <a:r>
              <a:rPr lang="en-US" sz="3600" dirty="0">
                <a:hlinkClick r:id="rId3"/>
              </a:rPr>
              <a:t>https://scholar.google.com/</a:t>
            </a:r>
            <a:endParaRPr lang="en-US" sz="3600" dirty="0"/>
          </a:p>
        </p:txBody>
      </p:sp>
    </p:spTree>
    <p:extLst>
      <p:ext uri="{BB962C8B-B14F-4D97-AF65-F5344CB8AC3E}">
        <p14:creationId xmlns:p14="http://schemas.microsoft.com/office/powerpoint/2010/main" val="321036887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Wikipedia</a:t>
            </a:r>
          </a:p>
        </p:txBody>
      </p:sp>
      <p:sp>
        <p:nvSpPr>
          <p:cNvPr id="3" name="Content Placeholder 2"/>
          <p:cNvSpPr>
            <a:spLocks noGrp="1"/>
          </p:cNvSpPr>
          <p:nvPr>
            <p:ph idx="1"/>
          </p:nvPr>
        </p:nvSpPr>
        <p:spPr>
          <a:xfrm>
            <a:off x="1451579" y="2015732"/>
            <a:ext cx="9603275" cy="4131068"/>
          </a:xfrm>
        </p:spPr>
        <p:txBody>
          <a:bodyPr>
            <a:normAutofit lnSpcReduction="10000"/>
          </a:bodyPr>
          <a:lstStyle/>
          <a:p>
            <a:r>
              <a:rPr lang="en-US" sz="2200" dirty="0"/>
              <a:t>Always be wary of any one single source (in any medium—web, print, television or radio), or of </a:t>
            </a:r>
            <a:r>
              <a:rPr lang="en-US" sz="2200" b="1" dirty="0"/>
              <a:t>multiple works that derive from a single source</a:t>
            </a:r>
            <a:r>
              <a:rPr lang="en-US" sz="2200" dirty="0"/>
              <a:t>.</a:t>
            </a:r>
          </a:p>
          <a:p>
            <a:r>
              <a:rPr lang="en-US" sz="2200" dirty="0"/>
              <a:t>Where articles have references to external sources (whether online or not) </a:t>
            </a:r>
            <a:r>
              <a:rPr lang="en-US" sz="2200" b="1" dirty="0"/>
              <a:t>read the references</a:t>
            </a:r>
            <a:r>
              <a:rPr lang="en-US" sz="2200" dirty="0"/>
              <a:t> and </a:t>
            </a:r>
            <a:r>
              <a:rPr lang="en-US" sz="2200" b="1" dirty="0"/>
              <a:t>check</a:t>
            </a:r>
            <a:r>
              <a:rPr lang="en-US" sz="2200" dirty="0"/>
              <a:t> whether they really do support what the article says.</a:t>
            </a:r>
          </a:p>
          <a:p>
            <a:r>
              <a:rPr lang="en-US" sz="2200" dirty="0"/>
              <a:t>In most academic institutions Wikipedia, like most encyclopedias and other </a:t>
            </a:r>
            <a:r>
              <a:rPr lang="en-US" sz="2200" b="1" dirty="0"/>
              <a:t>tertiary</a:t>
            </a:r>
            <a:r>
              <a:rPr lang="en-US" sz="2200" dirty="0"/>
              <a:t> sources, is unacceptable as a source for facts in a research paper. Some encyclopedias such as </a:t>
            </a:r>
            <a:r>
              <a:rPr lang="en-US" sz="2200" dirty="0" err="1"/>
              <a:t>Encyclopædia</a:t>
            </a:r>
            <a:r>
              <a:rPr lang="en-US" sz="2200" dirty="0"/>
              <a:t> Britannica have notable authors working for them and may be cited as a secondary source in some cases…</a:t>
            </a:r>
          </a:p>
          <a:p>
            <a:r>
              <a:rPr lang="en-US" dirty="0">
                <a:hlinkClick r:id="rId3"/>
              </a:rPr>
              <a:t>https://en.wikipedia.org/wiki/Wikipedia:Researching_with_Wikipedia</a:t>
            </a:r>
            <a:endParaRPr lang="en-US" dirty="0"/>
          </a:p>
          <a:p>
            <a:endParaRPr lang="en-US" dirty="0"/>
          </a:p>
        </p:txBody>
      </p:sp>
    </p:spTree>
    <p:extLst>
      <p:ext uri="{BB962C8B-B14F-4D97-AF65-F5344CB8AC3E}">
        <p14:creationId xmlns:p14="http://schemas.microsoft.com/office/powerpoint/2010/main" val="352268815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Content Placeholder 4"/>
          <p:cNvSpPr>
            <a:spLocks noGrp="1"/>
          </p:cNvSpPr>
          <p:nvPr>
            <p:ph idx="1"/>
          </p:nvPr>
        </p:nvSpPr>
        <p:spPr/>
        <p:txBody>
          <a:bodyPr/>
          <a:lstStyle/>
          <a:p>
            <a:endParaRPr lang="en-US"/>
          </a:p>
        </p:txBody>
      </p:sp>
      <p:sp>
        <p:nvSpPr>
          <p:cNvPr id="7170" name="Title 1"/>
          <p:cNvSpPr>
            <a:spLocks noGrp="1"/>
          </p:cNvSpPr>
          <p:nvPr>
            <p:ph type="title"/>
          </p:nvPr>
        </p:nvSpPr>
        <p:spPr/>
        <p:txBody>
          <a:bodyPr/>
          <a:lstStyle/>
          <a:p>
            <a:endParaRPr lang="en-US"/>
          </a:p>
        </p:txBody>
      </p:sp>
      <p:pic>
        <p:nvPicPr>
          <p:cNvPr id="7172" name="Picture 2" descr="C:\Users\RLindsey\Downloads\Ref collage\cyberx.jpg"/>
          <p:cNvPicPr>
            <a:picLocks noChangeAspect="1" noChangeArrowheads="1"/>
          </p:cNvPicPr>
          <p:nvPr/>
        </p:nvPicPr>
        <p:blipFill>
          <a:blip r:embed="rId3" cstate="print"/>
          <a:srcRect/>
          <a:stretch>
            <a:fillRect/>
          </a:stretch>
        </p:blipFill>
        <p:spPr bwMode="auto">
          <a:xfrm>
            <a:off x="8356600" y="3352800"/>
            <a:ext cx="2311400" cy="3505200"/>
          </a:xfrm>
          <a:prstGeom prst="rect">
            <a:avLst/>
          </a:prstGeom>
          <a:noFill/>
          <a:ln w="9525">
            <a:noFill/>
            <a:miter lim="800000"/>
            <a:headEnd/>
            <a:tailEnd/>
          </a:ln>
        </p:spPr>
      </p:pic>
      <p:pic>
        <p:nvPicPr>
          <p:cNvPr id="7173" name="Picture 4" descr="C:\Users\RLindsey\Downloads\Ref collage\weatherx.jpg"/>
          <p:cNvPicPr>
            <a:picLocks noChangeAspect="1" noChangeArrowheads="1"/>
          </p:cNvPicPr>
          <p:nvPr/>
        </p:nvPicPr>
        <p:blipFill>
          <a:blip r:embed="rId4" cstate="print"/>
          <a:srcRect/>
          <a:stretch>
            <a:fillRect/>
          </a:stretch>
        </p:blipFill>
        <p:spPr bwMode="auto">
          <a:xfrm>
            <a:off x="7718426" y="0"/>
            <a:ext cx="2949575" cy="3429000"/>
          </a:xfrm>
          <a:prstGeom prst="rect">
            <a:avLst/>
          </a:prstGeom>
          <a:noFill/>
          <a:ln w="9525">
            <a:noFill/>
            <a:miter lim="800000"/>
            <a:headEnd/>
            <a:tailEnd/>
          </a:ln>
        </p:spPr>
      </p:pic>
      <p:pic>
        <p:nvPicPr>
          <p:cNvPr id="7174" name="Picture 5" descr="C:\Users\RLindsey\Downloads\Ref collage\whx.jpg"/>
          <p:cNvPicPr>
            <a:picLocks noChangeAspect="1" noChangeArrowheads="1"/>
          </p:cNvPicPr>
          <p:nvPr/>
        </p:nvPicPr>
        <p:blipFill>
          <a:blip r:embed="rId5" cstate="print"/>
          <a:srcRect/>
          <a:stretch>
            <a:fillRect/>
          </a:stretch>
        </p:blipFill>
        <p:spPr bwMode="auto">
          <a:xfrm>
            <a:off x="3200400" y="0"/>
            <a:ext cx="3028950" cy="3810000"/>
          </a:xfrm>
          <a:prstGeom prst="rect">
            <a:avLst/>
          </a:prstGeom>
          <a:noFill/>
          <a:ln w="9525">
            <a:noFill/>
            <a:miter lim="800000"/>
            <a:headEnd/>
            <a:tailEnd/>
          </a:ln>
        </p:spPr>
      </p:pic>
      <p:pic>
        <p:nvPicPr>
          <p:cNvPr id="7175" name="Picture 3" descr="C:\Users\RLindsey\Downloads\Ref collage\emotionx.jpg"/>
          <p:cNvPicPr>
            <a:picLocks noChangeAspect="1" noChangeArrowheads="1"/>
          </p:cNvPicPr>
          <p:nvPr/>
        </p:nvPicPr>
        <p:blipFill>
          <a:blip r:embed="rId6" cstate="print"/>
          <a:srcRect/>
          <a:stretch>
            <a:fillRect/>
          </a:stretch>
        </p:blipFill>
        <p:spPr bwMode="auto">
          <a:xfrm>
            <a:off x="6019800" y="3471864"/>
            <a:ext cx="2370138" cy="3386137"/>
          </a:xfrm>
          <a:prstGeom prst="rect">
            <a:avLst/>
          </a:prstGeom>
          <a:noFill/>
          <a:ln w="9525">
            <a:noFill/>
            <a:miter lim="800000"/>
            <a:headEnd/>
            <a:tailEnd/>
          </a:ln>
        </p:spPr>
      </p:pic>
      <p:pic>
        <p:nvPicPr>
          <p:cNvPr id="7176" name="Picture 6" descr="C:\Users\RLindsey\Downloads\Ref collage\weirdwestx.jpg"/>
          <p:cNvPicPr>
            <a:picLocks noChangeAspect="1" noChangeArrowheads="1"/>
          </p:cNvPicPr>
          <p:nvPr/>
        </p:nvPicPr>
        <p:blipFill>
          <a:blip r:embed="rId7" cstate="print"/>
          <a:srcRect/>
          <a:stretch>
            <a:fillRect/>
          </a:stretch>
        </p:blipFill>
        <p:spPr bwMode="auto">
          <a:xfrm>
            <a:off x="1371600" y="0"/>
            <a:ext cx="2667000" cy="3810000"/>
          </a:xfrm>
          <a:prstGeom prst="rect">
            <a:avLst/>
          </a:prstGeom>
          <a:noFill/>
          <a:ln w="9525">
            <a:noFill/>
            <a:miter lim="800000"/>
            <a:headEnd/>
            <a:tailEnd/>
          </a:ln>
        </p:spPr>
      </p:pic>
      <p:pic>
        <p:nvPicPr>
          <p:cNvPr id="7177" name="Picture 9" descr="C:\Users\RLindsey\Downloads\Ref collage\1stamx.jpg"/>
          <p:cNvPicPr>
            <a:picLocks noChangeAspect="1" noChangeArrowheads="1"/>
          </p:cNvPicPr>
          <p:nvPr/>
        </p:nvPicPr>
        <p:blipFill>
          <a:blip r:embed="rId8" cstate="print"/>
          <a:srcRect/>
          <a:stretch>
            <a:fillRect/>
          </a:stretch>
        </p:blipFill>
        <p:spPr bwMode="auto">
          <a:xfrm>
            <a:off x="5791200" y="1"/>
            <a:ext cx="2362200" cy="3057525"/>
          </a:xfrm>
          <a:prstGeom prst="rect">
            <a:avLst/>
          </a:prstGeom>
          <a:noFill/>
          <a:ln w="9525">
            <a:noFill/>
            <a:miter lim="800000"/>
            <a:headEnd/>
            <a:tailEnd/>
          </a:ln>
        </p:spPr>
      </p:pic>
      <p:pic>
        <p:nvPicPr>
          <p:cNvPr id="7178" name="Picture 10" descr="C:\Users\RLindsey\Downloads\Ref collage\archx.jpg"/>
          <p:cNvPicPr>
            <a:picLocks noChangeAspect="1" noChangeArrowheads="1"/>
          </p:cNvPicPr>
          <p:nvPr/>
        </p:nvPicPr>
        <p:blipFill>
          <a:blip r:embed="rId9" cstate="print"/>
          <a:srcRect/>
          <a:stretch>
            <a:fillRect/>
          </a:stretch>
        </p:blipFill>
        <p:spPr bwMode="auto">
          <a:xfrm>
            <a:off x="9013826" y="1905000"/>
            <a:ext cx="1654175" cy="2243138"/>
          </a:xfrm>
          <a:prstGeom prst="rect">
            <a:avLst/>
          </a:prstGeom>
          <a:noFill/>
          <a:ln w="9525">
            <a:noFill/>
            <a:miter lim="800000"/>
            <a:headEnd/>
            <a:tailEnd/>
          </a:ln>
        </p:spPr>
      </p:pic>
      <p:pic>
        <p:nvPicPr>
          <p:cNvPr id="7179" name="Picture 12" descr="C:\Users\RLindsey\Downloads\Ref collage\forscipx.jpg"/>
          <p:cNvPicPr>
            <a:picLocks noChangeAspect="1" noChangeArrowheads="1"/>
          </p:cNvPicPr>
          <p:nvPr/>
        </p:nvPicPr>
        <p:blipFill>
          <a:blip r:embed="rId10" cstate="print"/>
          <a:srcRect/>
          <a:stretch>
            <a:fillRect/>
          </a:stretch>
        </p:blipFill>
        <p:spPr bwMode="auto">
          <a:xfrm>
            <a:off x="4191000" y="1981200"/>
            <a:ext cx="1905000" cy="2457450"/>
          </a:xfrm>
          <a:prstGeom prst="rect">
            <a:avLst/>
          </a:prstGeom>
          <a:noFill/>
          <a:ln w="9525">
            <a:noFill/>
            <a:miter lim="800000"/>
            <a:headEnd/>
            <a:tailEnd/>
          </a:ln>
        </p:spPr>
      </p:pic>
      <p:pic>
        <p:nvPicPr>
          <p:cNvPr id="7180" name="Picture 7" descr="C:\Users\RLindsey\Downloads\Ref collage\autismx.jpg"/>
          <p:cNvPicPr>
            <a:picLocks noChangeAspect="1" noChangeArrowheads="1"/>
          </p:cNvPicPr>
          <p:nvPr/>
        </p:nvPicPr>
        <p:blipFill>
          <a:blip r:embed="rId11" cstate="print"/>
          <a:srcRect/>
          <a:stretch>
            <a:fillRect/>
          </a:stretch>
        </p:blipFill>
        <p:spPr bwMode="auto">
          <a:xfrm>
            <a:off x="3886200" y="3581400"/>
            <a:ext cx="2179638" cy="3276600"/>
          </a:xfrm>
          <a:prstGeom prst="rect">
            <a:avLst/>
          </a:prstGeom>
          <a:noFill/>
          <a:ln w="9525">
            <a:noFill/>
            <a:miter lim="800000"/>
            <a:headEnd/>
            <a:tailEnd/>
          </a:ln>
        </p:spPr>
      </p:pic>
      <p:pic>
        <p:nvPicPr>
          <p:cNvPr id="7181" name="Picture 13" descr="C:\Users\RLindsey\Downloads\Ref collage\edlawpx.jpg"/>
          <p:cNvPicPr>
            <a:picLocks noChangeAspect="1" noChangeArrowheads="1"/>
          </p:cNvPicPr>
          <p:nvPr/>
        </p:nvPicPr>
        <p:blipFill>
          <a:blip r:embed="rId12" cstate="print"/>
          <a:srcRect/>
          <a:stretch>
            <a:fillRect/>
          </a:stretch>
        </p:blipFill>
        <p:spPr bwMode="auto">
          <a:xfrm>
            <a:off x="6096001" y="1371601"/>
            <a:ext cx="1770063" cy="2290763"/>
          </a:xfrm>
          <a:prstGeom prst="rect">
            <a:avLst/>
          </a:prstGeom>
          <a:noFill/>
          <a:ln w="9525">
            <a:noFill/>
            <a:miter lim="800000"/>
            <a:headEnd/>
            <a:tailEnd/>
          </a:ln>
        </p:spPr>
      </p:pic>
      <p:pic>
        <p:nvPicPr>
          <p:cNvPr id="7182" name="Picture 14" descr="C:\Users\RLindsey\Downloads\Ref collage\dietpx.jpg"/>
          <p:cNvPicPr>
            <a:picLocks noChangeAspect="1" noChangeArrowheads="1"/>
          </p:cNvPicPr>
          <p:nvPr/>
        </p:nvPicPr>
        <p:blipFill>
          <a:blip r:embed="rId13" cstate="print"/>
          <a:srcRect/>
          <a:stretch>
            <a:fillRect/>
          </a:stretch>
        </p:blipFill>
        <p:spPr bwMode="auto">
          <a:xfrm>
            <a:off x="1676401" y="1524000"/>
            <a:ext cx="2151063" cy="2801938"/>
          </a:xfrm>
          <a:prstGeom prst="rect">
            <a:avLst/>
          </a:prstGeom>
          <a:noFill/>
          <a:ln w="9525">
            <a:noFill/>
            <a:miter lim="800000"/>
            <a:headEnd/>
            <a:tailEnd/>
          </a:ln>
        </p:spPr>
      </p:pic>
      <p:pic>
        <p:nvPicPr>
          <p:cNvPr id="7183" name="Picture 8" descr="C:\Users\RLindsey\Downloads\Ref collage\asiapx.jpg"/>
          <p:cNvPicPr>
            <a:picLocks noChangeAspect="1" noChangeArrowheads="1"/>
          </p:cNvPicPr>
          <p:nvPr/>
        </p:nvPicPr>
        <p:blipFill>
          <a:blip r:embed="rId14" cstate="print"/>
          <a:srcRect/>
          <a:stretch>
            <a:fillRect/>
          </a:stretch>
        </p:blipFill>
        <p:spPr bwMode="auto">
          <a:xfrm>
            <a:off x="1371600" y="3581400"/>
            <a:ext cx="2540000" cy="3276600"/>
          </a:xfrm>
          <a:prstGeom prst="rect">
            <a:avLst/>
          </a:prstGeom>
          <a:noFill/>
          <a:ln w="9525">
            <a:noFill/>
            <a:miter lim="800000"/>
            <a:headEnd/>
            <a:tailEnd/>
          </a:ln>
        </p:spPr>
      </p:pic>
      <p:pic>
        <p:nvPicPr>
          <p:cNvPr id="7184" name="Picture 11" descr="C:\Users\RLindsey\Downloads\Ref collage\addicpx.jpg"/>
          <p:cNvPicPr>
            <a:picLocks noChangeAspect="1" noChangeArrowheads="1"/>
          </p:cNvPicPr>
          <p:nvPr/>
        </p:nvPicPr>
        <p:blipFill>
          <a:blip r:embed="rId15" cstate="print"/>
          <a:srcRect/>
          <a:stretch>
            <a:fillRect/>
          </a:stretch>
        </p:blipFill>
        <p:spPr bwMode="auto">
          <a:xfrm>
            <a:off x="1524000" y="4800600"/>
            <a:ext cx="1333500" cy="1905000"/>
          </a:xfrm>
          <a:prstGeom prst="rect">
            <a:avLst/>
          </a:prstGeom>
          <a:noFill/>
          <a:ln w="9525">
            <a:noFill/>
            <a:miter lim="800000"/>
            <a:headEnd/>
            <a:tailEnd/>
          </a:ln>
        </p:spPr>
      </p:pic>
      <p:pic>
        <p:nvPicPr>
          <p:cNvPr id="7185" name="Picture 15" descr="C:\Users\RLindsey\Downloads\Ref collage\cappunx.jpg"/>
          <p:cNvPicPr>
            <a:picLocks noChangeAspect="1" noChangeArrowheads="1"/>
          </p:cNvPicPr>
          <p:nvPr/>
        </p:nvPicPr>
        <p:blipFill>
          <a:blip r:embed="rId16" cstate="print"/>
          <a:srcRect/>
          <a:stretch>
            <a:fillRect/>
          </a:stretch>
        </p:blipFill>
        <p:spPr bwMode="auto">
          <a:xfrm>
            <a:off x="4800600" y="4595814"/>
            <a:ext cx="1708150" cy="2262187"/>
          </a:xfrm>
          <a:prstGeom prst="rect">
            <a:avLst/>
          </a:prstGeom>
          <a:noFill/>
          <a:ln w="9525">
            <a:noFill/>
            <a:miter lim="800000"/>
            <a:headEnd/>
            <a:tailEnd/>
          </a:ln>
        </p:spPr>
      </p:pic>
      <p:pic>
        <p:nvPicPr>
          <p:cNvPr id="7186" name="Picture 16" descr="C:\Users\RLindsey\Downloads\Ref collage\cwmedpx.jpg"/>
          <p:cNvPicPr>
            <a:picLocks noChangeAspect="1" noChangeArrowheads="1"/>
          </p:cNvPicPr>
          <p:nvPr/>
        </p:nvPicPr>
        <p:blipFill>
          <a:blip r:embed="rId17" cstate="print"/>
          <a:srcRect/>
          <a:stretch>
            <a:fillRect/>
          </a:stretch>
        </p:blipFill>
        <p:spPr bwMode="auto">
          <a:xfrm>
            <a:off x="7350126" y="2514600"/>
            <a:ext cx="1641475" cy="2362200"/>
          </a:xfrm>
          <a:prstGeom prst="rect">
            <a:avLst/>
          </a:prstGeom>
          <a:noFill/>
          <a:ln w="9525">
            <a:noFill/>
            <a:miter lim="800000"/>
            <a:headEnd/>
            <a:tailEnd/>
          </a:ln>
        </p:spPr>
      </p:pic>
    </p:spTree>
    <p:extLst>
      <p:ext uri="{BB962C8B-B14F-4D97-AF65-F5344CB8AC3E}">
        <p14:creationId xmlns:p14="http://schemas.microsoft.com/office/powerpoint/2010/main" val="70664566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Reference Information/Statistics</a:t>
            </a:r>
          </a:p>
        </p:txBody>
      </p:sp>
      <p:sp>
        <p:nvSpPr>
          <p:cNvPr id="3" name="Content Placeholder 2"/>
          <p:cNvSpPr>
            <a:spLocks noGrp="1"/>
          </p:cNvSpPr>
          <p:nvPr>
            <p:ph idx="1"/>
          </p:nvPr>
        </p:nvSpPr>
        <p:spPr/>
        <p:txBody>
          <a:bodyPr>
            <a:normAutofit/>
          </a:bodyPr>
          <a:lstStyle/>
          <a:p>
            <a:r>
              <a:rPr lang="en-US" sz="2800" dirty="0"/>
              <a:t>Statistical Abstract of the United States </a:t>
            </a:r>
          </a:p>
          <a:p>
            <a:r>
              <a:rPr lang="en-US" sz="2800" dirty="0"/>
              <a:t>U.S. Census Bureau </a:t>
            </a:r>
          </a:p>
          <a:p>
            <a:r>
              <a:rPr lang="en-US" sz="2800" dirty="0"/>
              <a:t>National Center for Health Statistics</a:t>
            </a:r>
          </a:p>
          <a:p>
            <a:r>
              <a:rPr lang="en-US" sz="2800" dirty="0"/>
              <a:t>CIA World Fact Book</a:t>
            </a:r>
          </a:p>
          <a:p>
            <a:r>
              <a:rPr lang="en-US" sz="2800" dirty="0"/>
              <a:t>USA.gov</a:t>
            </a:r>
          </a:p>
        </p:txBody>
      </p:sp>
    </p:spTree>
    <p:extLst>
      <p:ext uri="{BB962C8B-B14F-4D97-AF65-F5344CB8AC3E}">
        <p14:creationId xmlns:p14="http://schemas.microsoft.com/office/powerpoint/2010/main" val="2177883851"/>
      </p:ext>
    </p:extLst>
  </p:cSld>
  <p:clrMapOvr>
    <a:masterClrMapping/>
  </p:clrMapOvr>
</p:sld>
</file>

<file path=ppt/theme/theme1.xml><?xml version="1.0" encoding="utf-8"?>
<a:theme xmlns:a="http://schemas.openxmlformats.org/drawingml/2006/main" name="Gallery">
  <a:themeElements>
    <a:clrScheme name="Gallery">
      <a:dk1>
        <a:sysClr val="windowText" lastClr="000000"/>
      </a:dk1>
      <a:lt1>
        <a:sysClr val="window" lastClr="FFFFFF"/>
      </a:lt1>
      <a:dk2>
        <a:srgbClr val="454545"/>
      </a:dk2>
      <a:lt2>
        <a:srgbClr val="DFDBD5"/>
      </a:lt2>
      <a:accent1>
        <a:srgbClr val="B71E42"/>
      </a:accent1>
      <a:accent2>
        <a:srgbClr val="DE478E"/>
      </a:accent2>
      <a:accent3>
        <a:srgbClr val="BC72F0"/>
      </a:accent3>
      <a:accent4>
        <a:srgbClr val="795FAF"/>
      </a:accent4>
      <a:accent5>
        <a:srgbClr val="586EA6"/>
      </a:accent5>
      <a:accent6>
        <a:srgbClr val="6892A0"/>
      </a:accent6>
      <a:hlink>
        <a:srgbClr val="FA2B5C"/>
      </a:hlink>
      <a:folHlink>
        <a:srgbClr val="BC658E"/>
      </a:folHlink>
    </a:clrScheme>
    <a:fontScheme name="Gallery">
      <a:majorFont>
        <a:latin typeface="Gill Sans MT" panose="020B0502020104020203"/>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Gill Sans MT" panose="020B0502020104020203"/>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Gallery">
      <a:fillStyleLst>
        <a:solidFill>
          <a:schemeClr val="phClr"/>
        </a:solidFill>
        <a:gradFill rotWithShape="1">
          <a:gsLst>
            <a:gs pos="0">
              <a:schemeClr val="phClr">
                <a:tint val="54000"/>
                <a:alpha val="100000"/>
                <a:satMod val="105000"/>
                <a:lumMod val="110000"/>
              </a:schemeClr>
            </a:gs>
            <a:gs pos="100000">
              <a:schemeClr val="phClr">
                <a:tint val="78000"/>
                <a:alpha val="92000"/>
                <a:satMod val="109000"/>
                <a:lumMod val="100000"/>
              </a:schemeClr>
            </a:gs>
          </a:gsLst>
          <a:lin ang="5400000" scaled="0"/>
        </a:gradFill>
        <a:gradFill rotWithShape="1">
          <a:gsLst>
            <a:gs pos="0">
              <a:schemeClr val="phClr">
                <a:tint val="98000"/>
                <a:satMod val="110000"/>
                <a:lumMod val="104000"/>
              </a:schemeClr>
            </a:gs>
            <a:gs pos="69000">
              <a:schemeClr val="phClr">
                <a:shade val="88000"/>
                <a:satMod val="130000"/>
                <a:lumMod val="92000"/>
              </a:schemeClr>
            </a:gs>
            <a:gs pos="100000">
              <a:schemeClr val="phClr">
                <a:shade val="78000"/>
                <a:satMod val="130000"/>
                <a:lumMod val="92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0800" dist="50800" dir="5400000" sx="96000" sy="96000" rotWithShape="0">
              <a:srgbClr val="000000">
                <a:alpha val="48000"/>
              </a:srgbClr>
            </a:outerShdw>
          </a:effectLst>
          <a:scene3d>
            <a:camera prst="orthographicFront">
              <a:rot lat="0" lon="0" rev="0"/>
            </a:camera>
            <a:lightRig rig="balanced" dir="t">
              <a:rot lat="0" lon="0" rev="1080000"/>
            </a:lightRig>
          </a:scene3d>
          <a:sp3d>
            <a:bevelT w="38100" h="12700" prst="softRound"/>
          </a:sp3d>
        </a:effectStyle>
      </a:effectStyleLst>
      <a:bgFillStyleLst>
        <a:solidFill>
          <a:schemeClr val="phClr"/>
        </a:solidFill>
        <a:solidFill>
          <a:schemeClr val="phClr"/>
        </a:solidFill>
        <a:gradFill rotWithShape="1">
          <a:gsLst>
            <a:gs pos="0">
              <a:schemeClr val="phClr">
                <a:tint val="94000"/>
                <a:satMod val="80000"/>
                <a:lumMod val="106000"/>
              </a:schemeClr>
            </a:gs>
            <a:gs pos="100000">
              <a:schemeClr val="phClr">
                <a:shade val="8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Gallery" id="{BBFCD31E-59A1-489D-B089-A3EAD7CAE12E}" vid="{F5E91637-A7B6-4E27-B710-77DA7014EE1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TM10001114[[fn=Gallery]]</Template>
  <TotalTime>327</TotalTime>
  <Words>1018</Words>
  <Application>Microsoft Macintosh PowerPoint</Application>
  <PresentationFormat>Widescreen</PresentationFormat>
  <Paragraphs>101</Paragraphs>
  <Slides>12</Slides>
  <Notes>12</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12</vt:i4>
      </vt:variant>
    </vt:vector>
  </HeadingPairs>
  <TitlesOfParts>
    <vt:vector size="16" baseType="lpstr">
      <vt:lpstr>Arial</vt:lpstr>
      <vt:lpstr>Calibri</vt:lpstr>
      <vt:lpstr>Gill Sans MT</vt:lpstr>
      <vt:lpstr>Gallery</vt:lpstr>
      <vt:lpstr>Research</vt:lpstr>
      <vt:lpstr>How does the Web Work?</vt:lpstr>
      <vt:lpstr>Google Search Tips</vt:lpstr>
      <vt:lpstr>Google Search Tips 2</vt:lpstr>
      <vt:lpstr>Google Advanced Search</vt:lpstr>
      <vt:lpstr>Google Scholar </vt:lpstr>
      <vt:lpstr>Wikipedia</vt:lpstr>
      <vt:lpstr>PowerPoint Presentation</vt:lpstr>
      <vt:lpstr>Reference Information/Statistics</vt:lpstr>
      <vt:lpstr>InterLibrary Loan</vt:lpstr>
      <vt:lpstr>PowerPoint Presentation</vt:lpstr>
      <vt:lpstr>Questions?</vt:lpstr>
    </vt:vector>
  </TitlesOfParts>
  <Company>Pittsburg State University Library Services</Company>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Research Rescue</dc:title>
  <dc:creator>Robert Lindsey</dc:creator>
  <cp:lastModifiedBy>Nikole Cook</cp:lastModifiedBy>
  <cp:revision>24</cp:revision>
  <dcterms:created xsi:type="dcterms:W3CDTF">2018-10-24T15:53:26Z</dcterms:created>
  <dcterms:modified xsi:type="dcterms:W3CDTF">2020-04-03T17:48:30Z</dcterms:modified>
</cp:coreProperties>
</file>