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2" autoAdjust="0"/>
    <p:restoredTop sz="32797" autoAdjust="0"/>
  </p:normalViewPr>
  <p:slideViewPr>
    <p:cSldViewPr snapToGrid="0">
      <p:cViewPr varScale="1">
        <p:scale>
          <a:sx n="22" d="100"/>
          <a:sy n="22" d="100"/>
        </p:scale>
        <p:origin x="13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76ECD-30C7-42DE-8447-1A0089412B57}" type="datetimeFigureOut">
              <a:rPr lang="en-US" smtClean="0"/>
              <a:t>4/22/20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B4576-5006-4E95-B7A4-B936B0547C1A}" type="slidenum">
              <a:rPr lang="en-US" smtClean="0"/>
              <a:t>‹#›</a:t>
            </a:fld>
            <a:endParaRPr lang="en-US"/>
          </a:p>
        </p:txBody>
      </p:sp>
    </p:spTree>
    <p:extLst>
      <p:ext uri="{BB962C8B-B14F-4D97-AF65-F5344CB8AC3E}">
        <p14:creationId xmlns:p14="http://schemas.microsoft.com/office/powerpoint/2010/main" val="79783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Hello! Welcome to our Academic Success Workshop on Money Matters.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r>
              <a:rPr lang="en-US" dirty="0"/>
              <a:t>This workshop Is all about learning to manage your finances as a College Student!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presenter notes on each slide serve as a guide for you to read, as if a presenter was speaking with you in person! Let’s get started!</a:t>
            </a:r>
          </a:p>
          <a:p>
            <a:endParaRPr lang="en-US" dirty="0"/>
          </a:p>
        </p:txBody>
      </p:sp>
      <p:sp>
        <p:nvSpPr>
          <p:cNvPr id="4" name="Slide Number Placeholder 3"/>
          <p:cNvSpPr>
            <a:spLocks noGrp="1"/>
          </p:cNvSpPr>
          <p:nvPr>
            <p:ph type="sldNum" sz="quarter" idx="5"/>
          </p:nvPr>
        </p:nvSpPr>
        <p:spPr/>
        <p:txBody>
          <a:bodyPr/>
          <a:lstStyle/>
          <a:p>
            <a:fld id="{590B4576-5006-4E95-B7A4-B936B0547C1A}" type="slidenum">
              <a:rPr lang="en-US" smtClean="0"/>
              <a:t>1</a:t>
            </a:fld>
            <a:endParaRPr lang="en-US"/>
          </a:p>
        </p:txBody>
      </p:sp>
    </p:spTree>
    <p:extLst>
      <p:ext uri="{BB962C8B-B14F-4D97-AF65-F5344CB8AC3E}">
        <p14:creationId xmlns:p14="http://schemas.microsoft.com/office/powerpoint/2010/main" val="255725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pay only the minimum payment, it would take you 29 years to pay off the debt. To pay off $2,500, you would eventually pay $8,297. That’s $5,897 in interest; $5,897 that you did not even buy or necessarily use that money. Instead you handed over almost $6000 because of a credit card that allowed you to loan $2000 from the bank. </a:t>
            </a:r>
          </a:p>
          <a:p>
            <a:endParaRPr lang="en-US" dirty="0"/>
          </a:p>
          <a:p>
            <a:r>
              <a:rPr lang="en-US" dirty="0"/>
              <a:t>But, if you pay that minimum plus $100 per month, it will only take 2 years. Then, you will have paid $2,951, which is only $451 in interest. You are still giving up $451 in interest, but you are able to pay off the credit card debt a lot quicker and without giving up as much money. </a:t>
            </a:r>
          </a:p>
          <a:p>
            <a:endParaRPr lang="en-US" dirty="0"/>
          </a:p>
          <a:p>
            <a:r>
              <a:rPr lang="en-US" dirty="0"/>
              <a:t>Typically it is advised to not use a credit card unless it’s an emergency or you have the money to pay it off almost immediately. A credit card does not need to be used for clothes, eating out, basically those spending leaks! It is easy to swipe the card, but if you have no physical money in your account or in your wallet to pay that off, then the interest is going to rack up and take over.</a:t>
            </a:r>
          </a:p>
          <a:p>
            <a:endParaRPr lang="en-US" dirty="0"/>
          </a:p>
          <a:p>
            <a:r>
              <a:rPr lang="en-US" dirty="0"/>
              <a:t>If you do decided to use a credit card, it is recommended to pay it off as quickly as possible. Do not let the interest rack up because then you are just handing away your money, for nothing in return.</a:t>
            </a:r>
          </a:p>
        </p:txBody>
      </p:sp>
      <p:sp>
        <p:nvSpPr>
          <p:cNvPr id="4" name="Slide Number Placeholder 3"/>
          <p:cNvSpPr>
            <a:spLocks noGrp="1"/>
          </p:cNvSpPr>
          <p:nvPr>
            <p:ph type="sldNum" sz="quarter" idx="5"/>
          </p:nvPr>
        </p:nvSpPr>
        <p:spPr/>
        <p:txBody>
          <a:bodyPr/>
          <a:lstStyle/>
          <a:p>
            <a:fld id="{590B4576-5006-4E95-B7A4-B936B0547C1A}" type="slidenum">
              <a:rPr lang="en-US" smtClean="0"/>
              <a:t>10</a:t>
            </a:fld>
            <a:endParaRPr lang="en-US"/>
          </a:p>
        </p:txBody>
      </p:sp>
    </p:spTree>
    <p:extLst>
      <p:ext uri="{BB962C8B-B14F-4D97-AF65-F5344CB8AC3E}">
        <p14:creationId xmlns:p14="http://schemas.microsoft.com/office/powerpoint/2010/main" val="243574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talk about financial goal setting.</a:t>
            </a:r>
          </a:p>
          <a:p>
            <a:endParaRPr lang="en-US" dirty="0"/>
          </a:p>
          <a:p>
            <a:r>
              <a:rPr lang="en-US" dirty="0"/>
              <a:t>I would like for you to ask yourself, “What are your money goals?”</a:t>
            </a:r>
          </a:p>
          <a:p>
            <a:pPr marL="171450" lvl="0" indent="-171450">
              <a:buFont typeface="Arial" panose="020B0604020202020204" pitchFamily="34" charset="0"/>
              <a:buChar char="•"/>
            </a:pPr>
            <a:r>
              <a:rPr lang="en-US" dirty="0"/>
              <a:t>Where do you want to be in 1 year?</a:t>
            </a:r>
          </a:p>
          <a:p>
            <a:pPr marL="171450" lvl="0" indent="-171450">
              <a:buFont typeface="Arial" panose="020B0604020202020204" pitchFamily="34" charset="0"/>
              <a:buChar char="•"/>
            </a:pPr>
            <a:r>
              <a:rPr lang="en-US" dirty="0"/>
              <a:t>4 years?</a:t>
            </a:r>
          </a:p>
          <a:p>
            <a:pPr marL="171450" lvl="0" indent="-171450">
              <a:buFont typeface="Arial" panose="020B0604020202020204" pitchFamily="34" charset="0"/>
              <a:buChar char="•"/>
            </a:pPr>
            <a:r>
              <a:rPr lang="en-US" dirty="0"/>
              <a:t>10 years?</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i="1" dirty="0"/>
              <a:t>If you want to be a teacher, you aren’t going to have the same salary as a nurse right? So, when you accept a job offer, look at the salary. Is that something that you can live off of. If not, think about what your money goal is and what kind of job you can obtain that can get you to that goal. </a:t>
            </a:r>
            <a:r>
              <a:rPr lang="en-US" b="1" i="1" dirty="0"/>
              <a:t>Or… how can you save to get to that goal. </a:t>
            </a:r>
            <a:r>
              <a:rPr lang="en-US" i="1" dirty="0"/>
              <a:t>A teacher’s salary is completely livable if you save and spend your money right; However, you cannot just blow through the money, with no plan in mind.</a:t>
            </a:r>
          </a:p>
          <a:p>
            <a:endParaRPr lang="en-US" dirty="0"/>
          </a:p>
          <a:p>
            <a:r>
              <a:rPr lang="en-US" dirty="0"/>
              <a:t>When you start to make a plan, create S.M.A.R.T goals:</a:t>
            </a:r>
          </a:p>
          <a:p>
            <a:endParaRPr lang="en-US" b="1" dirty="0"/>
          </a:p>
          <a:p>
            <a:pPr marL="171450" indent="-171450">
              <a:buFont typeface="Arial" panose="020B0604020202020204" pitchFamily="34" charset="0"/>
              <a:buChar char="•"/>
            </a:pPr>
            <a:r>
              <a:rPr lang="en-US" b="1" dirty="0"/>
              <a:t>S</a:t>
            </a:r>
            <a:r>
              <a:rPr lang="en-US" dirty="0"/>
              <a:t>pecific – dollar amounts</a:t>
            </a:r>
          </a:p>
          <a:p>
            <a:pPr marL="171450" lvl="0" indent="-171450">
              <a:buFont typeface="Arial" panose="020B0604020202020204" pitchFamily="34" charset="0"/>
              <a:buChar char="•"/>
            </a:pPr>
            <a:r>
              <a:rPr lang="en-US" b="1" dirty="0"/>
              <a:t>M</a:t>
            </a:r>
            <a:r>
              <a:rPr lang="en-US" dirty="0"/>
              <a:t>easurable – numbers are your friend!</a:t>
            </a:r>
          </a:p>
          <a:p>
            <a:pPr marL="171450" lvl="0" indent="-171450">
              <a:buFont typeface="Arial" panose="020B0604020202020204" pitchFamily="34" charset="0"/>
              <a:buChar char="•"/>
            </a:pPr>
            <a:r>
              <a:rPr lang="en-US" b="1" dirty="0"/>
              <a:t>A</a:t>
            </a:r>
            <a:r>
              <a:rPr lang="en-US" dirty="0"/>
              <a:t>ttainable – based on your reality (What will your salary be? Do you have family that you need to take care of?)</a:t>
            </a:r>
          </a:p>
          <a:p>
            <a:pPr marL="171450" lvl="0" indent="-171450">
              <a:buFont typeface="Arial" panose="020B0604020202020204" pitchFamily="34" charset="0"/>
              <a:buChar char="•"/>
            </a:pPr>
            <a:r>
              <a:rPr lang="en-US" b="1" dirty="0"/>
              <a:t>R</a:t>
            </a:r>
            <a:r>
              <a:rPr lang="en-US" dirty="0"/>
              <a:t>elevant – has to matter to you! </a:t>
            </a:r>
          </a:p>
          <a:p>
            <a:pPr marL="171450" lvl="0" indent="-171450">
              <a:buFont typeface="Arial" panose="020B0604020202020204" pitchFamily="34" charset="0"/>
              <a:buChar char="•"/>
            </a:pPr>
            <a:r>
              <a:rPr lang="en-US" b="1" dirty="0"/>
              <a:t>T</a:t>
            </a:r>
            <a:r>
              <a:rPr lang="en-US" dirty="0"/>
              <a:t>imely – set time frames</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A SMART Goal can be done at any time in your life. As a college student, you might want to go to Mexico for spring break. You can make a SMART goal and start saving a reasonable amount. Or you may want to start paying off a student loan; SMART goals can help get you started!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Again, you always want to set financial goals no mater how much you make. Setting goals and managing your money will always be beneficial no matter your age.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Side Note: You can save a lot of money by putting just a portion of your check aside where you don’t touch it (Similar to an emergency fund). You can set it aside and put it into your savings.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Be sure to set those financial goals for yourself while you are in college!</a:t>
            </a:r>
          </a:p>
          <a:p>
            <a:endParaRPr lang="en-US" dirty="0"/>
          </a:p>
        </p:txBody>
      </p:sp>
      <p:sp>
        <p:nvSpPr>
          <p:cNvPr id="4" name="Slide Number Placeholder 3"/>
          <p:cNvSpPr>
            <a:spLocks noGrp="1"/>
          </p:cNvSpPr>
          <p:nvPr>
            <p:ph type="sldNum" sz="quarter" idx="5"/>
          </p:nvPr>
        </p:nvSpPr>
        <p:spPr/>
        <p:txBody>
          <a:bodyPr/>
          <a:lstStyle/>
          <a:p>
            <a:fld id="{590B4576-5006-4E95-B7A4-B936B0547C1A}" type="slidenum">
              <a:rPr lang="en-US" smtClean="0"/>
              <a:t>11</a:t>
            </a:fld>
            <a:endParaRPr lang="en-US"/>
          </a:p>
        </p:txBody>
      </p:sp>
    </p:spTree>
    <p:extLst>
      <p:ext uri="{BB962C8B-B14F-4D97-AF65-F5344CB8AC3E}">
        <p14:creationId xmlns:p14="http://schemas.microsoft.com/office/powerpoint/2010/main" val="3886816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want an individualized plan or need clarification please contact Student Success Programs. </a:t>
            </a:r>
          </a:p>
          <a:p>
            <a:endParaRPr lang="en-US" dirty="0"/>
          </a:p>
          <a:p>
            <a:r>
              <a:rPr lang="en-US" dirty="0"/>
              <a:t>Student Success Programs</a:t>
            </a:r>
          </a:p>
          <a:p>
            <a:r>
              <a:rPr lang="en-US" dirty="0"/>
              <a:t>Axe Library 113</a:t>
            </a:r>
          </a:p>
          <a:p>
            <a:r>
              <a:rPr lang="en-US" dirty="0" err="1"/>
              <a:t>studentsuccess@pittstate.edu</a:t>
            </a:r>
            <a:endParaRPr lang="en-US" dirty="0"/>
          </a:p>
          <a:p>
            <a:r>
              <a:rPr lang="en-US" dirty="0"/>
              <a:t>620-235-6578</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Be sure to give us a follow on our social media accounts to keep you updated on Academic Success Workshops, study tips and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Facebook: PSU Student Success Center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Instagram: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0B4576-5006-4E95-B7A4-B936B0547C1A}" type="slidenum">
              <a:rPr lang="en-US" smtClean="0"/>
              <a:t>12</a:t>
            </a:fld>
            <a:endParaRPr lang="en-US"/>
          </a:p>
        </p:txBody>
      </p:sp>
    </p:spTree>
    <p:extLst>
      <p:ext uri="{BB962C8B-B14F-4D97-AF65-F5344CB8AC3E}">
        <p14:creationId xmlns:p14="http://schemas.microsoft.com/office/powerpoint/2010/main" val="106594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presentation, we are going to cover…</a:t>
            </a:r>
          </a:p>
          <a:p>
            <a:endParaRPr lang="en-US" dirty="0"/>
          </a:p>
          <a:p>
            <a:r>
              <a:rPr lang="en-US" dirty="0"/>
              <a:t>Budgeting, emergency savings, understanding credit and financial goal setting</a:t>
            </a:r>
          </a:p>
        </p:txBody>
      </p:sp>
      <p:sp>
        <p:nvSpPr>
          <p:cNvPr id="4" name="Slide Number Placeholder 3"/>
          <p:cNvSpPr>
            <a:spLocks noGrp="1"/>
          </p:cNvSpPr>
          <p:nvPr>
            <p:ph type="sldNum" sz="quarter" idx="5"/>
          </p:nvPr>
        </p:nvSpPr>
        <p:spPr/>
        <p:txBody>
          <a:bodyPr/>
          <a:lstStyle/>
          <a:p>
            <a:fld id="{590B4576-5006-4E95-B7A4-B936B0547C1A}" type="slidenum">
              <a:rPr lang="en-US" smtClean="0"/>
              <a:t>2</a:t>
            </a:fld>
            <a:endParaRPr lang="en-US"/>
          </a:p>
        </p:txBody>
      </p:sp>
    </p:spTree>
    <p:extLst>
      <p:ext uri="{BB962C8B-B14F-4D97-AF65-F5344CB8AC3E}">
        <p14:creationId xmlns:p14="http://schemas.microsoft.com/office/powerpoint/2010/main" val="351224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topic we will discuss is budgeting. We have this quote,</a:t>
            </a:r>
            <a:r>
              <a:rPr lang="en-US" sz="1200" dirty="0"/>
              <a:t> “A budget is telling your money where to go, instead of wondering where it went.” –John Maxwell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Basically a budget is a simple way to keep track of money coming in and going out so that you can effectively reach your financial goals.</a:t>
            </a:r>
          </a:p>
          <a:p>
            <a:endParaRPr lang="en-US" dirty="0"/>
          </a:p>
        </p:txBody>
      </p:sp>
      <p:sp>
        <p:nvSpPr>
          <p:cNvPr id="4" name="Slide Number Placeholder 3"/>
          <p:cNvSpPr>
            <a:spLocks noGrp="1"/>
          </p:cNvSpPr>
          <p:nvPr>
            <p:ph type="sldNum" sz="quarter" idx="5"/>
          </p:nvPr>
        </p:nvSpPr>
        <p:spPr/>
        <p:txBody>
          <a:bodyPr/>
          <a:lstStyle/>
          <a:p>
            <a:fld id="{590B4576-5006-4E95-B7A4-B936B0547C1A}" type="slidenum">
              <a:rPr lang="en-US" smtClean="0"/>
              <a:t>3</a:t>
            </a:fld>
            <a:endParaRPr lang="en-US"/>
          </a:p>
        </p:txBody>
      </p:sp>
    </p:spTree>
    <p:extLst>
      <p:ext uri="{BB962C8B-B14F-4D97-AF65-F5344CB8AC3E}">
        <p14:creationId xmlns:p14="http://schemas.microsoft.com/office/powerpoint/2010/main" val="202565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is important to research and find different ways on how to budget. Try to find a way that works best for you!</a:t>
            </a:r>
          </a:p>
          <a:p>
            <a:endParaRPr lang="en-US" dirty="0"/>
          </a:p>
          <a:p>
            <a:r>
              <a:rPr lang="en-US" dirty="0"/>
              <a:t>First, it is important to prioritize your needs vs. wants. You can start this discovery process by looking over your spending habits. Do you go to Taco Bell twice a week? Do you spend too much money on groceries and then some food ends up going bad because you eat out at restaurants?</a:t>
            </a:r>
          </a:p>
          <a:p>
            <a:endParaRPr lang="en-US" dirty="0"/>
          </a:p>
          <a:p>
            <a:r>
              <a:rPr lang="en-US" dirty="0"/>
              <a:t>Look over those habits and make decisions on changes that you need to make. Also, be sure to reflect and look to see if there are any patterns to your spending. Use your bank’s app or log onto the website so that you can look at your transactions to find habits and patterns. </a:t>
            </a:r>
          </a:p>
          <a:p>
            <a:endParaRPr lang="en-US" i="1" dirty="0"/>
          </a:p>
          <a:p>
            <a:r>
              <a:rPr lang="en-US" i="1" dirty="0"/>
              <a:t>Example: Do you have an hour break on Tuesdays from 12-1, so you buy Einstein’s Bagels every Tuesday?</a:t>
            </a:r>
          </a:p>
          <a:p>
            <a:endParaRPr lang="en-US" dirty="0"/>
          </a:p>
          <a:p>
            <a:r>
              <a:rPr lang="en-US" dirty="0"/>
              <a:t>The last question you need to ask yourself is, “What does this money need to do for me until I get paid again?”</a:t>
            </a:r>
          </a:p>
          <a:p>
            <a:endParaRPr lang="en-US" dirty="0"/>
          </a:p>
          <a:p>
            <a:r>
              <a:rPr lang="en-US" dirty="0"/>
              <a:t>If you are on a bi-weekly pay period, meaning that you get paid every two weeks… ask yourself, what does this money need to cover for these two weeks?</a:t>
            </a:r>
          </a:p>
          <a:p>
            <a:endParaRPr lang="en-US" dirty="0"/>
          </a:p>
          <a:p>
            <a:r>
              <a:rPr lang="en-US" dirty="0"/>
              <a:t>We recommend making a list of necessities such as groceries, gas, rent, utilities, </a:t>
            </a:r>
            <a:r>
              <a:rPr lang="en-US" dirty="0" err="1"/>
              <a:t>etc</a:t>
            </a:r>
            <a:r>
              <a:rPr lang="en-US" dirty="0"/>
              <a:t>, so that you can see that list and see what you need to save your money for. This will help you create your budget!</a:t>
            </a:r>
          </a:p>
        </p:txBody>
      </p:sp>
      <p:sp>
        <p:nvSpPr>
          <p:cNvPr id="4" name="Slide Number Placeholder 3"/>
          <p:cNvSpPr>
            <a:spLocks noGrp="1"/>
          </p:cNvSpPr>
          <p:nvPr>
            <p:ph type="sldNum" sz="quarter" idx="5"/>
          </p:nvPr>
        </p:nvSpPr>
        <p:spPr/>
        <p:txBody>
          <a:bodyPr/>
          <a:lstStyle/>
          <a:p>
            <a:fld id="{590B4576-5006-4E95-B7A4-B936B0547C1A}" type="slidenum">
              <a:rPr lang="en-US" smtClean="0"/>
              <a:t>4</a:t>
            </a:fld>
            <a:endParaRPr lang="en-US"/>
          </a:p>
        </p:txBody>
      </p:sp>
    </p:spTree>
    <p:extLst>
      <p:ext uri="{BB962C8B-B14F-4D97-AF65-F5344CB8AC3E}">
        <p14:creationId xmlns:p14="http://schemas.microsoft.com/office/powerpoint/2010/main" val="234471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next topic is emergency funds. It’s really important to have an emergency fund for multiple different reasons.</a:t>
            </a:r>
          </a:p>
          <a:p>
            <a:endParaRPr lang="en-US" dirty="0"/>
          </a:p>
          <a:p>
            <a:r>
              <a:rPr lang="en-US" dirty="0"/>
              <a:t>It is recommended that you create an emergency fund of 3-6 months of living expenses. So, whatever you typically make in a month, have an emergency fund for 6 months. That way, if you didn’t work, you would have three to six months of money that you typically would have earned. </a:t>
            </a:r>
          </a:p>
          <a:p>
            <a:endParaRPr lang="en-US" dirty="0"/>
          </a:p>
          <a:p>
            <a:r>
              <a:rPr lang="en-US" dirty="0"/>
              <a:t>Why do we need an emergency fund?</a:t>
            </a:r>
          </a:p>
          <a:p>
            <a:pPr marL="171450" indent="-171450">
              <a:buFont typeface="Arial" panose="020B0604020202020204" pitchFamily="34" charset="0"/>
              <a:buChar char="•"/>
            </a:pPr>
            <a:r>
              <a:rPr lang="en-US" dirty="0"/>
              <a:t>Maybe, you become too busy with school and can’t work. </a:t>
            </a:r>
          </a:p>
          <a:p>
            <a:pPr marL="171450" indent="-171450">
              <a:buFont typeface="Arial" panose="020B0604020202020204" pitchFamily="34" charset="0"/>
              <a:buChar char="•"/>
            </a:pPr>
            <a:r>
              <a:rPr lang="en-US" dirty="0"/>
              <a:t>You get laid off and have to search for another job. </a:t>
            </a:r>
          </a:p>
          <a:p>
            <a:pPr marL="171450" indent="-171450">
              <a:buFont typeface="Arial" panose="020B0604020202020204" pitchFamily="34" charset="0"/>
              <a:buChar char="•"/>
            </a:pPr>
            <a:r>
              <a:rPr lang="en-US" dirty="0"/>
              <a:t>Sustain an injury by falling off your bike and have to go to the hospital to get stitches (any medical bills can be fairly big, so it’s important to be prepared for those emergencies).</a:t>
            </a:r>
          </a:p>
          <a:p>
            <a:endParaRPr lang="en-US" dirty="0"/>
          </a:p>
          <a:p>
            <a:r>
              <a:rPr lang="en-US" dirty="0"/>
              <a:t>An easy way to build up your emergency fund is to pay yourself first by saving out of every paycheck. Say you get a 400 dollar pay check every two weeks. When you receive that paycheck, you take out 20 dollars and put it into your emergency fund. Since you get paid every two weeks, you’ll be putting $40 a month into your emergency fund. Then, 12 months x $40 = $480. By putting away $40 a month, you will have saved up $480 within your emergency fund. </a:t>
            </a:r>
          </a:p>
          <a:p>
            <a:endParaRPr lang="en-US" dirty="0"/>
          </a:p>
          <a:p>
            <a:r>
              <a:rPr lang="en-US" dirty="0"/>
              <a:t>When you are paying yourself first, you can pick any amount. Maybe you start out by putting away $40 a month, but you receive a pay raise that doubles your initial salary. You might choose to put away $80 a month instead. You will be grateful to have an emergency fund when a big expense appears out of the blue. </a:t>
            </a:r>
          </a:p>
        </p:txBody>
      </p:sp>
      <p:sp>
        <p:nvSpPr>
          <p:cNvPr id="4" name="Slide Number Placeholder 3"/>
          <p:cNvSpPr>
            <a:spLocks noGrp="1"/>
          </p:cNvSpPr>
          <p:nvPr>
            <p:ph type="sldNum" sz="quarter" idx="5"/>
          </p:nvPr>
        </p:nvSpPr>
        <p:spPr/>
        <p:txBody>
          <a:bodyPr/>
          <a:lstStyle/>
          <a:p>
            <a:fld id="{590B4576-5006-4E95-B7A4-B936B0547C1A}" type="slidenum">
              <a:rPr lang="en-US" smtClean="0"/>
              <a:t>5</a:t>
            </a:fld>
            <a:endParaRPr lang="en-US"/>
          </a:p>
        </p:txBody>
      </p:sp>
    </p:spTree>
    <p:extLst>
      <p:ext uri="{BB962C8B-B14F-4D97-AF65-F5344CB8AC3E}">
        <p14:creationId xmlns:p14="http://schemas.microsoft.com/office/powerpoint/2010/main" val="330814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spending leaks in a budget. These are your expenses that you don’t necessarily budget for because you don’t need them.</a:t>
            </a:r>
          </a:p>
          <a:p>
            <a:endParaRPr lang="en-US" dirty="0"/>
          </a:p>
          <a:p>
            <a:r>
              <a:rPr lang="en-US" dirty="0"/>
              <a:t>Ask yourself, have you received a parking ticket while you’ve in college? A parking ticket is $20 a ticket and if you receive three in a semester, that’s $60 that is taken right of your budget, with no benefit. Then, if you receive another 3 tickets over the second semester, you’ve spent $120 on parking tickets for the year. That’s an expense that you can easily get rid of by parking in the right spot, or getting a parking pass.</a:t>
            </a:r>
          </a:p>
          <a:p>
            <a:endParaRPr lang="en-US" dirty="0"/>
          </a:p>
          <a:p>
            <a:r>
              <a:rPr lang="en-US" dirty="0"/>
              <a:t>Then there is shopping by spending money on clothes. If you spend $75 a month on clothes, for the entire year, that is $900. Almost a thousand dollars on clothes that are most likely not necessary.</a:t>
            </a:r>
          </a:p>
          <a:p>
            <a:endParaRPr lang="en-US" dirty="0"/>
          </a:p>
          <a:p>
            <a:r>
              <a:rPr lang="en-US" dirty="0"/>
              <a:t>Next, we have everyone’s spending leak of eating out. If you spend $20 a week to eat out, this adds up to $1040 for the entire year. </a:t>
            </a:r>
          </a:p>
          <a:p>
            <a:endParaRPr lang="en-US" dirty="0"/>
          </a:p>
          <a:p>
            <a:r>
              <a:rPr lang="en-US" dirty="0"/>
              <a:t>If you like to buy Starbucks or a coffee every couple mornings, you may spend about $30 per month. When you multiply $30 by 12 months, you’ve just spent 360 dollars; when you easily could have brewed your own coffee at the house for a quarter of that price.</a:t>
            </a:r>
          </a:p>
          <a:p>
            <a:endParaRPr lang="en-US" dirty="0"/>
          </a:p>
          <a:p>
            <a:r>
              <a:rPr lang="en-US" dirty="0"/>
              <a:t>Lastly, ATM Fees or overdraft charges are a simple leak that a lot of people have! Charges of $20 a month does not seem like too much until you add it up for the entire year. For a total of $20 a month, you will spend $240 on ATM Fees or overdraft charges. </a:t>
            </a:r>
          </a:p>
          <a:p>
            <a:endParaRPr lang="en-US" dirty="0"/>
          </a:p>
          <a:p>
            <a:r>
              <a:rPr lang="en-US" dirty="0"/>
              <a:t>If you don’t know what these are: </a:t>
            </a:r>
          </a:p>
          <a:p>
            <a:r>
              <a:rPr lang="en-US" dirty="0"/>
              <a:t>ATM Fees are when you use an ATM that is not supported by your bank</a:t>
            </a:r>
          </a:p>
          <a:p>
            <a:r>
              <a:rPr lang="en-US" dirty="0"/>
              <a:t>Overdraft charges are when you spend $60 at a store, but only have $40 within your bank account. The bank will charge you an overdraft charge. </a:t>
            </a:r>
          </a:p>
          <a:p>
            <a:endParaRPr lang="en-US" dirty="0"/>
          </a:p>
          <a:p>
            <a:r>
              <a:rPr lang="en-US" dirty="0"/>
              <a:t>All of these spending leaks add up to a total of $2660. Essentially you could save or decrease the cost of $2660 by cutting out unnecessary costs</a:t>
            </a:r>
          </a:p>
        </p:txBody>
      </p:sp>
      <p:sp>
        <p:nvSpPr>
          <p:cNvPr id="4" name="Slide Number Placeholder 3"/>
          <p:cNvSpPr>
            <a:spLocks noGrp="1"/>
          </p:cNvSpPr>
          <p:nvPr>
            <p:ph type="sldNum" sz="quarter" idx="5"/>
          </p:nvPr>
        </p:nvSpPr>
        <p:spPr/>
        <p:txBody>
          <a:bodyPr/>
          <a:lstStyle/>
          <a:p>
            <a:fld id="{590B4576-5006-4E95-B7A4-B936B0547C1A}" type="slidenum">
              <a:rPr lang="en-US" smtClean="0"/>
              <a:t>6</a:t>
            </a:fld>
            <a:endParaRPr lang="en-US"/>
          </a:p>
        </p:txBody>
      </p:sp>
    </p:spTree>
    <p:extLst>
      <p:ext uri="{BB962C8B-B14F-4D97-AF65-F5344CB8AC3E}">
        <p14:creationId xmlns:p14="http://schemas.microsoft.com/office/powerpoint/2010/main" val="78137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methods to budgeting?</a:t>
            </a:r>
          </a:p>
          <a:p>
            <a:endParaRPr lang="en-US" dirty="0"/>
          </a:p>
          <a:p>
            <a:r>
              <a:rPr lang="en-US" dirty="0"/>
              <a:t>The first method is the envelope method. You have individual envelopes, for all of your expenses, and have the money that you’re allowed to spend, for that month or two weeks, in the envelope. Maybe you’re rent is $225, so you put $225 in the rent envelope. Or you have a fun money envelope for the weekends and you put $50 in that for the month. Let’s say for the weekend, you decide to go Axe Throwing and it cost you $25. So, you take out $25 from the fun money envelope. </a:t>
            </a:r>
          </a:p>
          <a:p>
            <a:endParaRPr lang="en-US" dirty="0"/>
          </a:p>
          <a:p>
            <a:r>
              <a:rPr lang="en-US" dirty="0"/>
              <a:t>You are visually able to see what money you have left in the envelope. Once the money is gone from the envelope, you know that you have met your budget amount.</a:t>
            </a:r>
          </a:p>
          <a:p>
            <a:endParaRPr lang="en-US" dirty="0"/>
          </a:p>
          <a:p>
            <a:r>
              <a:rPr lang="en-US" dirty="0"/>
              <a:t>Then there are online budgets like Mint and Every Dollar. Within the Mint app, you are able to sync it to your bank and categorizes all your charge. For example, if you go to Walmart and spend $30 on groceries, it’ll have a category and you can change it or split up the total. My total at Walmart was $30, but I bought $10 in groceries and then $20 in dog food. I can categorize $10 into my groceries budget and $20 into my pet budget. You are basically able to split a check almost! Personally, this is one I would recommend that you try. It is fairly simple and it will give you notifications when you are close to reaching a budget that you have set. </a:t>
            </a:r>
          </a:p>
          <a:p>
            <a:endParaRPr lang="en-US" dirty="0"/>
          </a:p>
          <a:p>
            <a:r>
              <a:rPr lang="en-US" dirty="0"/>
              <a:t>Then there’s the receipt method. This required you to keep all your receipts and tally up your totals. You might choose to create an Excel sheet to keep track of your expenses.</a:t>
            </a:r>
          </a:p>
          <a:p>
            <a:endParaRPr lang="en-US" dirty="0"/>
          </a:p>
          <a:p>
            <a:r>
              <a:rPr lang="en-US" dirty="0"/>
              <a:t>Whatever budget method you use, try to stick to it! You can also try multiple different methods to see which one you like the best. </a:t>
            </a:r>
          </a:p>
        </p:txBody>
      </p:sp>
      <p:sp>
        <p:nvSpPr>
          <p:cNvPr id="4" name="Slide Number Placeholder 3"/>
          <p:cNvSpPr>
            <a:spLocks noGrp="1"/>
          </p:cNvSpPr>
          <p:nvPr>
            <p:ph type="sldNum" sz="quarter" idx="5"/>
          </p:nvPr>
        </p:nvSpPr>
        <p:spPr/>
        <p:txBody>
          <a:bodyPr/>
          <a:lstStyle/>
          <a:p>
            <a:fld id="{590B4576-5006-4E95-B7A4-B936B0547C1A}" type="slidenum">
              <a:rPr lang="en-US" smtClean="0"/>
              <a:t>7</a:t>
            </a:fld>
            <a:endParaRPr lang="en-US"/>
          </a:p>
        </p:txBody>
      </p:sp>
    </p:spTree>
    <p:extLst>
      <p:ext uri="{BB962C8B-B14F-4D97-AF65-F5344CB8AC3E}">
        <p14:creationId xmlns:p14="http://schemas.microsoft.com/office/powerpoint/2010/main" val="382668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be able to give me a definition of credit? Can you take a guess on what you think credit is?</a:t>
            </a:r>
          </a:p>
          <a:p>
            <a:endParaRPr lang="en-US" dirty="0"/>
          </a:p>
          <a:p>
            <a:r>
              <a:rPr lang="en-US" sz="1200" b="0" i="0" kern="1200" dirty="0">
                <a:solidFill>
                  <a:schemeClr val="tx1"/>
                </a:solidFill>
                <a:effectLst/>
                <a:latin typeface="+mn-lt"/>
                <a:ea typeface="+mn-ea"/>
                <a:cs typeface="+mn-cs"/>
              </a:rPr>
              <a:t>The definition of credit is, “the ability of a customer to obtain goods or services before payment, based on the trust that payment will be made in the future”.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you use a credit card, you typically don’t have that money on hand. That’s why it’s considered credit, because you have to pay that money back at some point (It isn’t just free money).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average credit card debt per US adult is 5,284 dollars. So, that doesn’t seem like that big of an amount right? It could be more..</a:t>
            </a:r>
            <a:endParaRPr lang="en-US" dirty="0"/>
          </a:p>
        </p:txBody>
      </p:sp>
      <p:sp>
        <p:nvSpPr>
          <p:cNvPr id="4" name="Slide Number Placeholder 3"/>
          <p:cNvSpPr>
            <a:spLocks noGrp="1"/>
          </p:cNvSpPr>
          <p:nvPr>
            <p:ph type="sldNum" sz="quarter" idx="5"/>
          </p:nvPr>
        </p:nvSpPr>
        <p:spPr/>
        <p:txBody>
          <a:bodyPr/>
          <a:lstStyle/>
          <a:p>
            <a:fld id="{590B4576-5006-4E95-B7A4-B936B0547C1A}" type="slidenum">
              <a:rPr lang="en-US" smtClean="0"/>
              <a:t>8</a:t>
            </a:fld>
            <a:endParaRPr lang="en-US"/>
          </a:p>
        </p:txBody>
      </p:sp>
    </p:spTree>
    <p:extLst>
      <p:ext uri="{BB962C8B-B14F-4D97-AF65-F5344CB8AC3E}">
        <p14:creationId xmlns:p14="http://schemas.microsoft.com/office/powerpoint/2010/main" val="337526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let’s look at this table and you’ll see how much money it’ll take to pay off a credit card balance of just $2,500.</a:t>
            </a:r>
          </a:p>
          <a:p>
            <a:endParaRPr lang="en-US" dirty="0"/>
          </a:p>
          <a:p>
            <a:r>
              <a:rPr lang="en-US" dirty="0"/>
              <a:t>So we have a credit card balance of $2500, meaning that we spent $2500 on the credit card, purchasing things. On every credit card, they have a specific APR percentage. APR stands for, Annual Percentage Rate; it’s basically the interest you have to pay on the money that you owe. This example has an APR percentage of 18%. </a:t>
            </a:r>
          </a:p>
          <a:p>
            <a:endParaRPr lang="en-US" dirty="0"/>
          </a:p>
          <a:p>
            <a:r>
              <a:rPr lang="en-US" dirty="0"/>
              <a:t>Now, on the first month, you set aside $50 and put it towards paying that credit card balance of $2500. </a:t>
            </a:r>
          </a:p>
          <a:p>
            <a:endParaRPr lang="en-US" dirty="0"/>
          </a:p>
          <a:p>
            <a:r>
              <a:rPr lang="en-US" dirty="0"/>
              <a:t>To get the interest, you multiply $2500 (balance) x .18 (APR), which equals 450. Then you divide 450/12…  (12 is for 12 months in the year) which equals your interest annually or yearly to be $37.50.</a:t>
            </a:r>
          </a:p>
          <a:p>
            <a:endParaRPr lang="en-US" dirty="0"/>
          </a:p>
          <a:p>
            <a:r>
              <a:rPr lang="en-US" dirty="0"/>
              <a:t>Remember, credit cards aren’t just free money, whatever money you spend on that credit card, has to paid back with an extra charge or interest because you borrowed the money. </a:t>
            </a:r>
          </a:p>
          <a:p>
            <a:endParaRPr lang="en-US" dirty="0"/>
          </a:p>
          <a:p>
            <a:r>
              <a:rPr lang="en-US" dirty="0"/>
              <a:t>The principal is then what you actually take off of the balance and what you paid off excluding interest. So, you paid $50, but $37.50 was interest.. This does not come out of the end balance; that solely comes out of that payment. So, $50-$37.50 = $12.50.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(Principal is the payment minus the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$12.50 is your principal; the principal is what is subtracted from your balance. In this example, the equation would be $2500 – $12.50 = $2487.50</a:t>
            </a:r>
          </a:p>
          <a:p>
            <a:endParaRPr lang="en-US" dirty="0"/>
          </a:p>
          <a:p>
            <a:r>
              <a:rPr lang="en-US" dirty="0"/>
              <a:t>On your monthly payment, you pay $50, but in reality, with interest, you’re only knocking off $12.50 off of your balance that you owe. </a:t>
            </a:r>
          </a:p>
          <a:p>
            <a:endParaRPr lang="en-US" dirty="0"/>
          </a:p>
          <a:p>
            <a:r>
              <a:rPr lang="en-US" dirty="0"/>
              <a:t>Moving onto line two in the table, you will multiply your new balance of $2487.50 (new balance)  x.18 (APR), then divide by 12 (months in a year). Your new interest is $37.31 and then you only knock off $12.44 from your balance.</a:t>
            </a:r>
          </a:p>
          <a:p>
            <a:endParaRPr lang="en-US" dirty="0"/>
          </a:p>
          <a:p>
            <a:r>
              <a:rPr lang="en-US" dirty="0"/>
              <a:t>AS YOU CAN SEE, IT WILL TAKE FOREVER TO PAY OFF 2500 BY PAYING THE MINIMUM PAYMENT.</a:t>
            </a:r>
          </a:p>
          <a:p>
            <a:endParaRPr lang="en-US" dirty="0"/>
          </a:p>
        </p:txBody>
      </p:sp>
      <p:sp>
        <p:nvSpPr>
          <p:cNvPr id="4" name="Slide Number Placeholder 3"/>
          <p:cNvSpPr>
            <a:spLocks noGrp="1"/>
          </p:cNvSpPr>
          <p:nvPr>
            <p:ph type="sldNum" sz="quarter" idx="5"/>
          </p:nvPr>
        </p:nvSpPr>
        <p:spPr/>
        <p:txBody>
          <a:bodyPr/>
          <a:lstStyle/>
          <a:p>
            <a:fld id="{590B4576-5006-4E95-B7A4-B936B0547C1A}" type="slidenum">
              <a:rPr lang="en-US" smtClean="0"/>
              <a:t>9</a:t>
            </a:fld>
            <a:endParaRPr lang="en-US"/>
          </a:p>
        </p:txBody>
      </p:sp>
    </p:spTree>
    <p:extLst>
      <p:ext uri="{BB962C8B-B14F-4D97-AF65-F5344CB8AC3E}">
        <p14:creationId xmlns:p14="http://schemas.microsoft.com/office/powerpoint/2010/main" val="12473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4/22/20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4/22/20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Money Matters</a:t>
            </a:r>
          </a:p>
        </p:txBody>
      </p:sp>
      <p:sp>
        <p:nvSpPr>
          <p:cNvPr id="3" name="Subtitle 2"/>
          <p:cNvSpPr>
            <a:spLocks noGrp="1"/>
          </p:cNvSpPr>
          <p:nvPr>
            <p:ph type="subTitle" idx="1"/>
          </p:nvPr>
        </p:nvSpPr>
        <p:spPr/>
        <p:txBody>
          <a:bodyPr>
            <a:normAutofit/>
          </a:bodyPr>
          <a:lstStyle/>
          <a:p>
            <a:r>
              <a:rPr lang="en-US" dirty="0"/>
              <a:t>Learning to Manage Your Finances as a College Student</a:t>
            </a:r>
          </a:p>
        </p:txBody>
      </p:sp>
    </p:spTree>
    <p:extLst>
      <p:ext uri="{BB962C8B-B14F-4D97-AF65-F5344CB8AC3E}">
        <p14:creationId xmlns:p14="http://schemas.microsoft.com/office/powerpoint/2010/main" val="360368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does credit cost you?</a:t>
            </a:r>
            <a:endParaRPr lang="en-US" b="0" dirty="0"/>
          </a:p>
        </p:txBody>
      </p:sp>
      <p:sp>
        <p:nvSpPr>
          <p:cNvPr id="3" name="Content Placeholder 2"/>
          <p:cNvSpPr>
            <a:spLocks noGrp="1"/>
          </p:cNvSpPr>
          <p:nvPr>
            <p:ph idx="1"/>
          </p:nvPr>
        </p:nvSpPr>
        <p:spPr/>
        <p:txBody>
          <a:bodyPr/>
          <a:lstStyle/>
          <a:p>
            <a:r>
              <a:rPr lang="en-US" dirty="0"/>
              <a:t>If you pay only the minimum payment, it would take you </a:t>
            </a:r>
            <a:r>
              <a:rPr lang="en-US" b="1" dirty="0"/>
              <a:t>29 years </a:t>
            </a:r>
            <a:r>
              <a:rPr lang="en-US" dirty="0"/>
              <a:t>to pay off the debt!</a:t>
            </a:r>
          </a:p>
          <a:p>
            <a:pPr lvl="1"/>
            <a:r>
              <a:rPr lang="en-US" dirty="0"/>
              <a:t>You will have paid a total of $8297 ($5,897 in interest)</a:t>
            </a:r>
          </a:p>
          <a:p>
            <a:pPr lvl="1"/>
            <a:endParaRPr lang="en-US" dirty="0"/>
          </a:p>
          <a:p>
            <a:r>
              <a:rPr lang="en-US" dirty="0"/>
              <a:t>If you pay the minimum PLUS $100 per month, it will only take </a:t>
            </a:r>
            <a:r>
              <a:rPr lang="en-US" b="1" dirty="0"/>
              <a:t>2 years</a:t>
            </a:r>
            <a:r>
              <a:rPr lang="en-US" dirty="0"/>
              <a:t>!</a:t>
            </a:r>
          </a:p>
          <a:p>
            <a:pPr lvl="1"/>
            <a:r>
              <a:rPr lang="en-US" dirty="0"/>
              <a:t>You will have paid a total of $2951 ($451 in interest) </a:t>
            </a:r>
          </a:p>
        </p:txBody>
      </p:sp>
    </p:spTree>
    <p:extLst>
      <p:ext uri="{BB962C8B-B14F-4D97-AF65-F5344CB8AC3E}">
        <p14:creationId xmlns:p14="http://schemas.microsoft.com/office/powerpoint/2010/main" val="163896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Goal Setting	</a:t>
            </a:r>
          </a:p>
        </p:txBody>
      </p:sp>
      <p:sp>
        <p:nvSpPr>
          <p:cNvPr id="3" name="Content Placeholder 2"/>
          <p:cNvSpPr>
            <a:spLocks noGrp="1"/>
          </p:cNvSpPr>
          <p:nvPr>
            <p:ph idx="1"/>
          </p:nvPr>
        </p:nvSpPr>
        <p:spPr>
          <a:xfrm>
            <a:off x="810000" y="2342603"/>
            <a:ext cx="10554574" cy="3636511"/>
          </a:xfrm>
        </p:spPr>
        <p:txBody>
          <a:bodyPr>
            <a:normAutofit lnSpcReduction="10000"/>
          </a:bodyPr>
          <a:lstStyle/>
          <a:p>
            <a:r>
              <a:rPr lang="en-US" dirty="0"/>
              <a:t>What are your money goals?</a:t>
            </a:r>
          </a:p>
          <a:p>
            <a:pPr lvl="1"/>
            <a:r>
              <a:rPr lang="en-US" dirty="0"/>
              <a:t>Where do you want to be in 1 year?</a:t>
            </a:r>
          </a:p>
          <a:p>
            <a:pPr lvl="1"/>
            <a:r>
              <a:rPr lang="en-US" dirty="0"/>
              <a:t>4 years?</a:t>
            </a:r>
          </a:p>
          <a:p>
            <a:pPr lvl="1"/>
            <a:r>
              <a:rPr lang="en-US" dirty="0"/>
              <a:t>10 years?</a:t>
            </a:r>
          </a:p>
          <a:p>
            <a:r>
              <a:rPr lang="en-US" dirty="0"/>
              <a:t>Make your goals S.M.A.R.T</a:t>
            </a:r>
          </a:p>
          <a:p>
            <a:pPr lvl="1"/>
            <a:r>
              <a:rPr lang="en-US" b="1" dirty="0"/>
              <a:t>S</a:t>
            </a:r>
            <a:r>
              <a:rPr lang="en-US" dirty="0"/>
              <a:t>pecific – dollar amounts</a:t>
            </a:r>
          </a:p>
          <a:p>
            <a:pPr lvl="1"/>
            <a:r>
              <a:rPr lang="en-US" b="1" dirty="0"/>
              <a:t>M</a:t>
            </a:r>
            <a:r>
              <a:rPr lang="en-US" dirty="0"/>
              <a:t>easurable – numbers are your friend!</a:t>
            </a:r>
          </a:p>
          <a:p>
            <a:pPr lvl="1"/>
            <a:r>
              <a:rPr lang="en-US" b="1" dirty="0"/>
              <a:t>A</a:t>
            </a:r>
            <a:r>
              <a:rPr lang="en-US" dirty="0"/>
              <a:t>ttainable – based on your reality (what will your salary be? Family situation?)</a:t>
            </a:r>
          </a:p>
          <a:p>
            <a:pPr lvl="1"/>
            <a:r>
              <a:rPr lang="en-US" b="1" dirty="0"/>
              <a:t>R</a:t>
            </a:r>
            <a:r>
              <a:rPr lang="en-US" dirty="0"/>
              <a:t>elevant – has to matter to you! </a:t>
            </a:r>
          </a:p>
          <a:p>
            <a:pPr lvl="1"/>
            <a:r>
              <a:rPr lang="en-US" b="1" dirty="0"/>
              <a:t>T</a:t>
            </a:r>
            <a:r>
              <a:rPr lang="en-US" dirty="0"/>
              <a:t>imely – set time frames</a:t>
            </a:r>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170" y="1243011"/>
            <a:ext cx="3219450" cy="2543175"/>
          </a:xfrm>
          <a:prstGeom prst="rect">
            <a:avLst/>
          </a:prstGeom>
        </p:spPr>
      </p:pic>
    </p:spTree>
    <p:extLst>
      <p:ext uri="{BB962C8B-B14F-4D97-AF65-F5344CB8AC3E}">
        <p14:creationId xmlns:p14="http://schemas.microsoft.com/office/powerpoint/2010/main" val="289318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BB1C-B1BC-684B-82CD-CEED0BCFA18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09571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p>
        </p:txBody>
      </p:sp>
      <p:sp>
        <p:nvSpPr>
          <p:cNvPr id="3" name="Content Placeholder 2"/>
          <p:cNvSpPr>
            <a:spLocks noGrp="1"/>
          </p:cNvSpPr>
          <p:nvPr>
            <p:ph idx="1"/>
          </p:nvPr>
        </p:nvSpPr>
        <p:spPr/>
        <p:txBody>
          <a:bodyPr/>
          <a:lstStyle/>
          <a:p>
            <a:r>
              <a:rPr lang="en-US" dirty="0"/>
              <a:t>Budgeting</a:t>
            </a:r>
          </a:p>
          <a:p>
            <a:r>
              <a:rPr lang="en-US" dirty="0"/>
              <a:t>Emergency Savings</a:t>
            </a:r>
          </a:p>
          <a:p>
            <a:r>
              <a:rPr lang="en-US" dirty="0"/>
              <a:t>Understanding Credit</a:t>
            </a:r>
          </a:p>
          <a:p>
            <a:r>
              <a:rPr lang="en-US" dirty="0"/>
              <a:t>Financial Goal Setting</a:t>
            </a:r>
          </a:p>
        </p:txBody>
      </p:sp>
    </p:spTree>
    <p:extLst>
      <p:ext uri="{BB962C8B-B14F-4D97-AF65-F5344CB8AC3E}">
        <p14:creationId xmlns:p14="http://schemas.microsoft.com/office/powerpoint/2010/main" val="376737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a:t>
            </a:r>
          </a:p>
        </p:txBody>
      </p:sp>
      <p:sp>
        <p:nvSpPr>
          <p:cNvPr id="3" name="Content Placeholder 2"/>
          <p:cNvSpPr>
            <a:spLocks noGrp="1"/>
          </p:cNvSpPr>
          <p:nvPr>
            <p:ph idx="1"/>
          </p:nvPr>
        </p:nvSpPr>
        <p:spPr/>
        <p:txBody>
          <a:bodyPr/>
          <a:lstStyle/>
          <a:p>
            <a:r>
              <a:rPr lang="en-US" sz="2000" dirty="0"/>
              <a:t>“A budget is telling your money where to go, instead of wondering where it went.” –John Maxwell </a:t>
            </a:r>
          </a:p>
          <a:p>
            <a:endParaRPr lang="en-US" dirty="0"/>
          </a:p>
          <a:p>
            <a:r>
              <a:rPr lang="en-US" sz="2000" dirty="0"/>
              <a:t>It is a way to keep track of money coming in and going out so you can effectively reach your goals</a:t>
            </a:r>
          </a:p>
        </p:txBody>
      </p:sp>
    </p:spTree>
    <p:extLst>
      <p:ext uri="{BB962C8B-B14F-4D97-AF65-F5344CB8AC3E}">
        <p14:creationId xmlns:p14="http://schemas.microsoft.com/office/powerpoint/2010/main" val="113814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Budget</a:t>
            </a:r>
          </a:p>
        </p:txBody>
      </p:sp>
      <p:sp>
        <p:nvSpPr>
          <p:cNvPr id="3" name="Content Placeholder 2"/>
          <p:cNvSpPr>
            <a:spLocks noGrp="1"/>
          </p:cNvSpPr>
          <p:nvPr>
            <p:ph idx="1"/>
          </p:nvPr>
        </p:nvSpPr>
        <p:spPr/>
        <p:txBody>
          <a:bodyPr/>
          <a:lstStyle/>
          <a:p>
            <a:pPr marL="0" indent="0">
              <a:buNone/>
            </a:pPr>
            <a:endParaRPr lang="en-US" dirty="0"/>
          </a:p>
          <a:p>
            <a:r>
              <a:rPr lang="en-US" dirty="0"/>
              <a:t>Prioritize needs vs. wants</a:t>
            </a:r>
          </a:p>
          <a:p>
            <a:r>
              <a:rPr lang="en-US" dirty="0"/>
              <a:t>Examine your spending habits! </a:t>
            </a:r>
          </a:p>
          <a:p>
            <a:pPr lvl="1"/>
            <a:r>
              <a:rPr lang="en-US" dirty="0"/>
              <a:t>What changes do you need to make? </a:t>
            </a:r>
          </a:p>
          <a:p>
            <a:pPr lvl="1"/>
            <a:r>
              <a:rPr lang="en-US" dirty="0"/>
              <a:t>Are there patterns to your spending? </a:t>
            </a:r>
          </a:p>
          <a:p>
            <a:r>
              <a:rPr lang="en-US" dirty="0"/>
              <a:t>“What does this money need to do for me until I get paid again?”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741" y="447188"/>
            <a:ext cx="4567960" cy="4270373"/>
          </a:xfrm>
          <a:prstGeom prst="rect">
            <a:avLst/>
          </a:prstGeom>
        </p:spPr>
      </p:pic>
    </p:spTree>
    <p:extLst>
      <p:ext uri="{BB962C8B-B14F-4D97-AF65-F5344CB8AC3E}">
        <p14:creationId xmlns:p14="http://schemas.microsoft.com/office/powerpoint/2010/main" val="216780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Funds</a:t>
            </a:r>
          </a:p>
        </p:txBody>
      </p:sp>
      <p:sp>
        <p:nvSpPr>
          <p:cNvPr id="3" name="Content Placeholder 2"/>
          <p:cNvSpPr>
            <a:spLocks noGrp="1"/>
          </p:cNvSpPr>
          <p:nvPr>
            <p:ph idx="1"/>
          </p:nvPr>
        </p:nvSpPr>
        <p:spPr/>
        <p:txBody>
          <a:bodyPr/>
          <a:lstStyle/>
          <a:p>
            <a:r>
              <a:rPr lang="en-US" dirty="0"/>
              <a:t>Create an emergency fund of 3-6 months living expenses</a:t>
            </a:r>
          </a:p>
          <a:p>
            <a:r>
              <a:rPr lang="en-US" dirty="0"/>
              <a:t>Pay yourself first – save out of every paycheck</a:t>
            </a:r>
          </a:p>
          <a:p>
            <a:pPr lvl="1"/>
            <a:r>
              <a:rPr lang="en-US" dirty="0"/>
              <a:t>Do you get a paycheck and tips in cash?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649" y="2419994"/>
            <a:ext cx="2777165" cy="3799837"/>
          </a:xfrm>
          <a:prstGeom prst="rect">
            <a:avLst/>
          </a:prstGeom>
        </p:spPr>
      </p:pic>
    </p:spTree>
    <p:extLst>
      <p:ext uri="{BB962C8B-B14F-4D97-AF65-F5344CB8AC3E}">
        <p14:creationId xmlns:p14="http://schemas.microsoft.com/office/powerpoint/2010/main" val="15879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Leaks</a:t>
            </a:r>
          </a:p>
        </p:txBody>
      </p:sp>
      <p:sp>
        <p:nvSpPr>
          <p:cNvPr id="3" name="Content Placeholder 2"/>
          <p:cNvSpPr>
            <a:spLocks noGrp="1"/>
          </p:cNvSpPr>
          <p:nvPr>
            <p:ph idx="1"/>
          </p:nvPr>
        </p:nvSpPr>
        <p:spPr/>
        <p:txBody>
          <a:bodyPr/>
          <a:lstStyle/>
          <a:p>
            <a:r>
              <a:rPr lang="en-US" dirty="0"/>
              <a:t>Leaks in your spending can become a flood!</a:t>
            </a:r>
          </a:p>
          <a:p>
            <a:pPr lvl="1"/>
            <a:r>
              <a:rPr lang="en-US" dirty="0"/>
              <a:t>$120 on Parking tickets ($20 3x/semester)</a:t>
            </a:r>
          </a:p>
          <a:p>
            <a:pPr lvl="1"/>
            <a:r>
              <a:rPr lang="en-US" dirty="0"/>
              <a:t>$900 on Clothes ($75/month)</a:t>
            </a:r>
          </a:p>
          <a:p>
            <a:pPr lvl="1"/>
            <a:r>
              <a:rPr lang="en-US" dirty="0"/>
              <a:t>$1040 on Eating out ($20/week)</a:t>
            </a:r>
          </a:p>
          <a:p>
            <a:pPr lvl="1"/>
            <a:r>
              <a:rPr lang="en-US" dirty="0"/>
              <a:t>$360 Starbucks/Coffee ($30 month)</a:t>
            </a:r>
          </a:p>
          <a:p>
            <a:pPr lvl="1"/>
            <a:r>
              <a:rPr lang="en-US" dirty="0"/>
              <a:t>$240 ATM Fees or overdraft charges ($20/month)</a:t>
            </a:r>
          </a:p>
          <a:p>
            <a:pPr lvl="1"/>
            <a:endParaRPr lang="en-US" dirty="0"/>
          </a:p>
          <a:p>
            <a:pPr marL="457200" lvl="1" indent="0" algn="ctr">
              <a:buNone/>
            </a:pPr>
            <a:r>
              <a:rPr lang="en-US" sz="2400" b="1" dirty="0"/>
              <a:t>Total annual spending in leaks: $2660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811" y="741946"/>
            <a:ext cx="3388895" cy="3388895"/>
          </a:xfrm>
          <a:prstGeom prst="rect">
            <a:avLst/>
          </a:prstGeom>
        </p:spPr>
      </p:pic>
    </p:spTree>
    <p:extLst>
      <p:ext uri="{BB962C8B-B14F-4D97-AF65-F5344CB8AC3E}">
        <p14:creationId xmlns:p14="http://schemas.microsoft.com/office/powerpoint/2010/main" val="57792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Methods</a:t>
            </a:r>
          </a:p>
        </p:txBody>
      </p:sp>
      <p:sp>
        <p:nvSpPr>
          <p:cNvPr id="3" name="Content Placeholder 2"/>
          <p:cNvSpPr>
            <a:spLocks noGrp="1"/>
          </p:cNvSpPr>
          <p:nvPr>
            <p:ph idx="1"/>
          </p:nvPr>
        </p:nvSpPr>
        <p:spPr/>
        <p:txBody>
          <a:bodyPr/>
          <a:lstStyle/>
          <a:p>
            <a:r>
              <a:rPr lang="en-US" dirty="0"/>
              <a:t>Envelope Method</a:t>
            </a:r>
          </a:p>
          <a:p>
            <a:r>
              <a:rPr lang="en-US" dirty="0"/>
              <a:t>Online budgets</a:t>
            </a:r>
          </a:p>
          <a:p>
            <a:r>
              <a:rPr lang="en-US" dirty="0"/>
              <a:t>Receipt method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357" y="617516"/>
            <a:ext cx="4059095" cy="24048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12" y="4753978"/>
            <a:ext cx="2630905" cy="130723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820" y="4040542"/>
            <a:ext cx="2422358" cy="242235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2466" y="4040542"/>
            <a:ext cx="2499532" cy="2499532"/>
          </a:xfrm>
          <a:prstGeom prst="rect">
            <a:avLst/>
          </a:prstGeom>
        </p:spPr>
      </p:pic>
    </p:spTree>
    <p:extLst>
      <p:ext uri="{BB962C8B-B14F-4D97-AF65-F5344CB8AC3E}">
        <p14:creationId xmlns:p14="http://schemas.microsoft.com/office/powerpoint/2010/main" val="97167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Credit</a:t>
            </a:r>
          </a:p>
        </p:txBody>
      </p:sp>
      <p:sp>
        <p:nvSpPr>
          <p:cNvPr id="3" name="Content Placeholder 2"/>
          <p:cNvSpPr>
            <a:spLocks noGrp="1"/>
          </p:cNvSpPr>
          <p:nvPr>
            <p:ph idx="1"/>
          </p:nvPr>
        </p:nvSpPr>
        <p:spPr/>
        <p:txBody>
          <a:bodyPr/>
          <a:lstStyle/>
          <a:p>
            <a:r>
              <a:rPr lang="en-US" sz="4800" dirty="0"/>
              <a:t>The average credit card debt per U.S. adult is </a:t>
            </a:r>
            <a:r>
              <a:rPr lang="en-US" sz="4800" b="1" dirty="0"/>
              <a:t>$5,284</a:t>
            </a:r>
          </a:p>
          <a:p>
            <a:pPr marL="0" indent="0" algn="r">
              <a:buNone/>
            </a:pPr>
            <a:endParaRPr lang="en-US" dirty="0"/>
          </a:p>
          <a:p>
            <a:pPr marL="0" indent="0" algn="r">
              <a:buNone/>
            </a:pPr>
            <a:endParaRPr lang="en-US" dirty="0"/>
          </a:p>
          <a:p>
            <a:pPr marL="0" indent="0" algn="r">
              <a:buNone/>
            </a:pPr>
            <a:r>
              <a:rPr lang="en-US" dirty="0"/>
              <a:t>Source: U.S. Federal Reserve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892" y="4560908"/>
            <a:ext cx="3133223" cy="1879934"/>
          </a:xfrm>
          <a:prstGeom prst="rect">
            <a:avLst/>
          </a:prstGeom>
        </p:spPr>
      </p:pic>
    </p:spTree>
    <p:extLst>
      <p:ext uri="{BB962C8B-B14F-4D97-AF65-F5344CB8AC3E}">
        <p14:creationId xmlns:p14="http://schemas.microsoft.com/office/powerpoint/2010/main" val="353910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does credit cost you?</a:t>
            </a:r>
          </a:p>
        </p:txBody>
      </p:sp>
      <p:sp>
        <p:nvSpPr>
          <p:cNvPr id="3" name="Content Placeholder 2"/>
          <p:cNvSpPr>
            <a:spLocks noGrp="1"/>
          </p:cNvSpPr>
          <p:nvPr>
            <p:ph idx="1"/>
          </p:nvPr>
        </p:nvSpPr>
        <p:spPr/>
        <p:txBody>
          <a:bodyPr/>
          <a:lstStyle/>
          <a:p>
            <a:r>
              <a:rPr lang="en-US" dirty="0"/>
              <a:t>Credit Card Balance = $2,500</a:t>
            </a:r>
          </a:p>
          <a:p>
            <a:r>
              <a:rPr lang="en-US" dirty="0"/>
              <a:t>APR = 18%</a:t>
            </a:r>
          </a:p>
          <a:p>
            <a:r>
              <a:rPr lang="en-US" dirty="0"/>
              <a:t>You make a minimum payment of the greater of 2% of the balance or $15 each month</a:t>
            </a:r>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8496483"/>
              </p:ext>
            </p:extLst>
          </p:nvPr>
        </p:nvGraphicFramePr>
        <p:xfrm>
          <a:off x="1718963" y="4467882"/>
          <a:ext cx="8128000" cy="18542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r>
                        <a:rPr lang="en-US" dirty="0"/>
                        <a:t>Month</a:t>
                      </a:r>
                    </a:p>
                  </a:txBody>
                  <a:tcPr/>
                </a:tc>
                <a:tc>
                  <a:txBody>
                    <a:bodyPr/>
                    <a:lstStyle/>
                    <a:p>
                      <a:r>
                        <a:rPr lang="en-US" dirty="0"/>
                        <a:t>Payment</a:t>
                      </a:r>
                    </a:p>
                  </a:txBody>
                  <a:tcPr/>
                </a:tc>
                <a:tc>
                  <a:txBody>
                    <a:bodyPr/>
                    <a:lstStyle/>
                    <a:p>
                      <a:r>
                        <a:rPr lang="en-US" dirty="0"/>
                        <a:t>Interest</a:t>
                      </a:r>
                    </a:p>
                  </a:txBody>
                  <a:tcPr/>
                </a:tc>
                <a:tc>
                  <a:txBody>
                    <a:bodyPr/>
                    <a:lstStyle/>
                    <a:p>
                      <a:r>
                        <a:rPr lang="en-US" dirty="0"/>
                        <a:t>Principal</a:t>
                      </a:r>
                    </a:p>
                  </a:txBody>
                  <a:tcPr/>
                </a:tc>
                <a:tc>
                  <a:txBody>
                    <a:bodyPr/>
                    <a:lstStyle/>
                    <a:p>
                      <a:r>
                        <a:rPr lang="en-US" dirty="0"/>
                        <a:t>Balance</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$50</a:t>
                      </a:r>
                    </a:p>
                  </a:txBody>
                  <a:tcPr/>
                </a:tc>
                <a:tc>
                  <a:txBody>
                    <a:bodyPr/>
                    <a:lstStyle/>
                    <a:p>
                      <a:r>
                        <a:rPr lang="en-US" dirty="0"/>
                        <a:t>$37.50</a:t>
                      </a:r>
                    </a:p>
                  </a:txBody>
                  <a:tcPr/>
                </a:tc>
                <a:tc>
                  <a:txBody>
                    <a:bodyPr/>
                    <a:lstStyle/>
                    <a:p>
                      <a:r>
                        <a:rPr lang="en-US" dirty="0"/>
                        <a:t>$12.50</a:t>
                      </a:r>
                    </a:p>
                  </a:txBody>
                  <a:tcPr/>
                </a:tc>
                <a:tc>
                  <a:txBody>
                    <a:bodyPr/>
                    <a:lstStyle/>
                    <a:p>
                      <a:r>
                        <a:rPr lang="en-US" dirty="0"/>
                        <a:t>$2487.50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$49.75</a:t>
                      </a:r>
                    </a:p>
                  </a:txBody>
                  <a:tcPr/>
                </a:tc>
                <a:tc>
                  <a:txBody>
                    <a:bodyPr/>
                    <a:lstStyle/>
                    <a:p>
                      <a:r>
                        <a:rPr lang="en-US" dirty="0"/>
                        <a:t>$37.31</a:t>
                      </a:r>
                    </a:p>
                  </a:txBody>
                  <a:tcPr/>
                </a:tc>
                <a:tc>
                  <a:txBody>
                    <a:bodyPr/>
                    <a:lstStyle/>
                    <a:p>
                      <a:r>
                        <a:rPr lang="en-US" dirty="0"/>
                        <a:t>$12.44</a:t>
                      </a:r>
                    </a:p>
                  </a:txBody>
                  <a:tcPr/>
                </a:tc>
                <a:tc>
                  <a:txBody>
                    <a:bodyPr/>
                    <a:lstStyle/>
                    <a:p>
                      <a:r>
                        <a:rPr lang="en-US" dirty="0"/>
                        <a:t>$2475.06</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$49.50</a:t>
                      </a:r>
                    </a:p>
                  </a:txBody>
                  <a:tcPr/>
                </a:tc>
                <a:tc>
                  <a:txBody>
                    <a:bodyPr/>
                    <a:lstStyle/>
                    <a:p>
                      <a:r>
                        <a:rPr lang="en-US" dirty="0"/>
                        <a:t>$37.13</a:t>
                      </a:r>
                    </a:p>
                  </a:txBody>
                  <a:tcPr/>
                </a:tc>
                <a:tc>
                  <a:txBody>
                    <a:bodyPr/>
                    <a:lstStyle/>
                    <a:p>
                      <a:r>
                        <a:rPr lang="en-US" dirty="0"/>
                        <a:t>$12.38</a:t>
                      </a:r>
                    </a:p>
                  </a:txBody>
                  <a:tcPr/>
                </a:tc>
                <a:tc>
                  <a:txBody>
                    <a:bodyPr/>
                    <a:lstStyle/>
                    <a:p>
                      <a:r>
                        <a:rPr lang="en-US" dirty="0"/>
                        <a:t>$2462.69</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$49.25</a:t>
                      </a:r>
                    </a:p>
                  </a:txBody>
                  <a:tcPr/>
                </a:tc>
                <a:tc>
                  <a:txBody>
                    <a:bodyPr/>
                    <a:lstStyle/>
                    <a:p>
                      <a:r>
                        <a:rPr lang="en-US" dirty="0"/>
                        <a:t>$36.94</a:t>
                      </a:r>
                    </a:p>
                  </a:txBody>
                  <a:tcPr/>
                </a:tc>
                <a:tc>
                  <a:txBody>
                    <a:bodyPr/>
                    <a:lstStyle/>
                    <a:p>
                      <a:r>
                        <a:rPr lang="en-US" dirty="0"/>
                        <a:t>$12.31</a:t>
                      </a:r>
                    </a:p>
                  </a:txBody>
                  <a:tcPr/>
                </a:tc>
                <a:tc>
                  <a:txBody>
                    <a:bodyPr/>
                    <a:lstStyle/>
                    <a:p>
                      <a:r>
                        <a:rPr lang="en-US" dirty="0"/>
                        <a:t>$2450.37</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141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4646</TotalTime>
  <Words>3225</Words>
  <Application>Microsoft Macintosh PowerPoint</Application>
  <PresentationFormat>Widescreen</PresentationFormat>
  <Paragraphs>236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2</vt:lpstr>
      <vt:lpstr>Quotable</vt:lpstr>
      <vt:lpstr>Money Matters</vt:lpstr>
      <vt:lpstr>Today’s Topics</vt:lpstr>
      <vt:lpstr>Budgeting</vt:lpstr>
      <vt:lpstr>How to Budget</vt:lpstr>
      <vt:lpstr>Emergency Funds</vt:lpstr>
      <vt:lpstr>Spending Leaks</vt:lpstr>
      <vt:lpstr>Budgeting Methods</vt:lpstr>
      <vt:lpstr>Understanding Credit</vt:lpstr>
      <vt:lpstr>How much does credit cost you?</vt:lpstr>
      <vt:lpstr>How much does credit cost you?</vt:lpstr>
      <vt:lpstr>Financial Goal Setting </vt:lpstr>
      <vt:lpstr>Questions?</vt:lpstr>
    </vt:vector>
  </TitlesOfParts>
  <Company>Pittsburg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Matters</dc:title>
  <dc:creator>Ashley Wadell</dc:creator>
  <cp:lastModifiedBy>Nikole Cook</cp:lastModifiedBy>
  <cp:revision>51</cp:revision>
  <dcterms:created xsi:type="dcterms:W3CDTF">2017-09-19T21:08:50Z</dcterms:created>
  <dcterms:modified xsi:type="dcterms:W3CDTF">2020-04-22T19:57:50Z</dcterms:modified>
</cp:coreProperties>
</file>