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63" r:id="rId3"/>
    <p:sldId id="257" r:id="rId4"/>
    <p:sldId id="270" r:id="rId5"/>
    <p:sldId id="269" r:id="rId6"/>
    <p:sldId id="271" r:id="rId7"/>
    <p:sldId id="258" r:id="rId8"/>
    <p:sldId id="259" r:id="rId9"/>
    <p:sldId id="260" r:id="rId10"/>
    <p:sldId id="261" r:id="rId11"/>
    <p:sldId id="262" r:id="rId12"/>
    <p:sldId id="268" r:id="rId13"/>
    <p:sldId id="265" r:id="rId14"/>
    <p:sldId id="266" r:id="rId15"/>
    <p:sldId id="272" r:id="rId16"/>
    <p:sldId id="26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Rockwell" panose="02060603020205020403" pitchFamily="18" charset="77"/>
        <a:ea typeface="+mn-ea"/>
        <a:cs typeface="Arial" panose="020B0604020202020204" pitchFamily="34" charset="0"/>
      </a:defRPr>
    </a:lvl1pPr>
    <a:lvl2pPr marL="457200" algn="l" rtl="0" fontAlgn="base">
      <a:spcBef>
        <a:spcPct val="0"/>
      </a:spcBef>
      <a:spcAft>
        <a:spcPct val="0"/>
      </a:spcAft>
      <a:defRPr kern="1200">
        <a:solidFill>
          <a:schemeClr val="tx1"/>
        </a:solidFill>
        <a:latin typeface="Rockwell" panose="02060603020205020403" pitchFamily="18" charset="77"/>
        <a:ea typeface="+mn-ea"/>
        <a:cs typeface="Arial" panose="020B0604020202020204" pitchFamily="34" charset="0"/>
      </a:defRPr>
    </a:lvl2pPr>
    <a:lvl3pPr marL="914400" algn="l" rtl="0" fontAlgn="base">
      <a:spcBef>
        <a:spcPct val="0"/>
      </a:spcBef>
      <a:spcAft>
        <a:spcPct val="0"/>
      </a:spcAft>
      <a:defRPr kern="1200">
        <a:solidFill>
          <a:schemeClr val="tx1"/>
        </a:solidFill>
        <a:latin typeface="Rockwell" panose="02060603020205020403" pitchFamily="18" charset="77"/>
        <a:ea typeface="+mn-ea"/>
        <a:cs typeface="Arial" panose="020B0604020202020204" pitchFamily="34" charset="0"/>
      </a:defRPr>
    </a:lvl3pPr>
    <a:lvl4pPr marL="1371600" algn="l" rtl="0" fontAlgn="base">
      <a:spcBef>
        <a:spcPct val="0"/>
      </a:spcBef>
      <a:spcAft>
        <a:spcPct val="0"/>
      </a:spcAft>
      <a:defRPr kern="1200">
        <a:solidFill>
          <a:schemeClr val="tx1"/>
        </a:solidFill>
        <a:latin typeface="Rockwell" panose="02060603020205020403" pitchFamily="18" charset="77"/>
        <a:ea typeface="+mn-ea"/>
        <a:cs typeface="Arial" panose="020B0604020202020204" pitchFamily="34" charset="0"/>
      </a:defRPr>
    </a:lvl4pPr>
    <a:lvl5pPr marL="1828800" algn="l" rtl="0" fontAlgn="base">
      <a:spcBef>
        <a:spcPct val="0"/>
      </a:spcBef>
      <a:spcAft>
        <a:spcPct val="0"/>
      </a:spcAft>
      <a:defRPr kern="1200">
        <a:solidFill>
          <a:schemeClr val="tx1"/>
        </a:solidFill>
        <a:latin typeface="Rockwell" panose="02060603020205020403" pitchFamily="18" charset="77"/>
        <a:ea typeface="+mn-ea"/>
        <a:cs typeface="Arial" panose="020B0604020202020204" pitchFamily="34" charset="0"/>
      </a:defRPr>
    </a:lvl5pPr>
    <a:lvl6pPr marL="2286000" algn="l" defTabSz="914400" rtl="0" eaLnBrk="1" latinLnBrk="0" hangingPunct="1">
      <a:defRPr kern="1200">
        <a:solidFill>
          <a:schemeClr val="tx1"/>
        </a:solidFill>
        <a:latin typeface="Rockwell" panose="02060603020205020403" pitchFamily="18" charset="77"/>
        <a:ea typeface="+mn-ea"/>
        <a:cs typeface="Arial" panose="020B0604020202020204" pitchFamily="34" charset="0"/>
      </a:defRPr>
    </a:lvl6pPr>
    <a:lvl7pPr marL="2743200" algn="l" defTabSz="914400" rtl="0" eaLnBrk="1" latinLnBrk="0" hangingPunct="1">
      <a:defRPr kern="1200">
        <a:solidFill>
          <a:schemeClr val="tx1"/>
        </a:solidFill>
        <a:latin typeface="Rockwell" panose="02060603020205020403" pitchFamily="18" charset="77"/>
        <a:ea typeface="+mn-ea"/>
        <a:cs typeface="Arial" panose="020B0604020202020204" pitchFamily="34" charset="0"/>
      </a:defRPr>
    </a:lvl7pPr>
    <a:lvl8pPr marL="3200400" algn="l" defTabSz="914400" rtl="0" eaLnBrk="1" latinLnBrk="0" hangingPunct="1">
      <a:defRPr kern="1200">
        <a:solidFill>
          <a:schemeClr val="tx1"/>
        </a:solidFill>
        <a:latin typeface="Rockwell" panose="02060603020205020403" pitchFamily="18" charset="77"/>
        <a:ea typeface="+mn-ea"/>
        <a:cs typeface="Arial" panose="020B0604020202020204" pitchFamily="34" charset="0"/>
      </a:defRPr>
    </a:lvl8pPr>
    <a:lvl9pPr marL="3657600" algn="l" defTabSz="914400" rtl="0" eaLnBrk="1" latinLnBrk="0" hangingPunct="1">
      <a:defRPr kern="1200">
        <a:solidFill>
          <a:schemeClr val="tx1"/>
        </a:solidFill>
        <a:latin typeface="Rockwell" panose="02060603020205020403" pitchFamily="18" charset="77"/>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52846"/>
  </p:normalViewPr>
  <p:slideViewPr>
    <p:cSldViewPr>
      <p:cViewPr varScale="1">
        <p:scale>
          <a:sx n="64" d="100"/>
          <a:sy n="64" d="100"/>
        </p:scale>
        <p:origin x="356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8BB6CE-CD0F-F542-B40D-C69854B6E9C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35CDD320-CACA-5045-B81F-6DB92047B46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1A998FF-7F24-0A42-92CF-3A2D663B4636}" type="datetimeFigureOut">
              <a:rPr lang="en-US"/>
              <a:pPr>
                <a:defRPr/>
              </a:pPr>
              <a:t>4/3/20</a:t>
            </a:fld>
            <a:endParaRPr lang="en-US"/>
          </a:p>
        </p:txBody>
      </p:sp>
      <p:sp>
        <p:nvSpPr>
          <p:cNvPr id="4" name="Slide Image Placeholder 3">
            <a:extLst>
              <a:ext uri="{FF2B5EF4-FFF2-40B4-BE49-F238E27FC236}">
                <a16:creationId xmlns:a16="http://schemas.microsoft.com/office/drawing/2014/main" id="{7AA46820-C61D-514A-80BD-832B5963E92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5D13477-284B-2D44-BEFB-CD302DCB87B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06F0AEA-9523-834E-8116-C5B63799A81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D0FDC9A7-5DC0-0A4F-A7FA-79CA2E57A2D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8C6B38B-4EB3-5840-AB35-C587DD609F8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Hello! Welcome to our Academic Success Workshop on Learning in an Online Environment.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We will be discussing academic success strategies that you can use in an online classroom.</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**The presenter notes on each slide serve as a guide for you to read, as if a presenter was speaking with you in person! Let’s get started!</a:t>
            </a:r>
          </a:p>
          <a:p>
            <a:endParaRPr lang="en-US" dirty="0"/>
          </a:p>
        </p:txBody>
      </p:sp>
      <p:sp>
        <p:nvSpPr>
          <p:cNvPr id="4" name="Slide Number Placeholder 3"/>
          <p:cNvSpPr>
            <a:spLocks noGrp="1"/>
          </p:cNvSpPr>
          <p:nvPr>
            <p:ph type="sldNum" sz="quarter" idx="5"/>
          </p:nvPr>
        </p:nvSpPr>
        <p:spPr/>
        <p:txBody>
          <a:bodyPr/>
          <a:lstStyle/>
          <a:p>
            <a:fld id="{38C6B38B-4EB3-5840-AB35-C587DD609F8D}" type="slidenum">
              <a:rPr lang="en-US" altLang="en-US" smtClean="0"/>
              <a:pPr/>
              <a:t>1</a:t>
            </a:fld>
            <a:endParaRPr lang="en-US" altLang="en-US"/>
          </a:p>
        </p:txBody>
      </p:sp>
    </p:spTree>
    <p:extLst>
      <p:ext uri="{BB962C8B-B14F-4D97-AF65-F5344CB8AC3E}">
        <p14:creationId xmlns:p14="http://schemas.microsoft.com/office/powerpoint/2010/main" val="2794225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46B65A9-C0F8-AD43-B623-4760E6D11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58ED587-F206-2249-85E7-A64A9CBCBA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 next step to being a successful in an online environment is communication. Just because you do not see the instructor face-to-face, does not mean that you are able to skip out on communication.</a:t>
            </a:r>
          </a:p>
          <a:p>
            <a:pPr>
              <a:spcBef>
                <a:spcPct val="0"/>
              </a:spcBef>
            </a:pPr>
            <a:endParaRPr lang="en-US" altLang="en-US" dirty="0"/>
          </a:p>
          <a:p>
            <a:pPr>
              <a:spcBef>
                <a:spcPct val="0"/>
              </a:spcBef>
            </a:pPr>
            <a:r>
              <a:rPr lang="en-US" altLang="en-US" dirty="0"/>
              <a:t>The course syllabus will typically hold a variety of information:</a:t>
            </a:r>
          </a:p>
          <a:p>
            <a:pPr marL="171450" indent="-171450">
              <a:spcBef>
                <a:spcPct val="0"/>
              </a:spcBef>
              <a:buFont typeface="Arial" panose="020B0604020202020204" pitchFamily="34" charset="0"/>
              <a:buChar char="•"/>
            </a:pPr>
            <a:r>
              <a:rPr lang="en-US" altLang="en-US" dirty="0"/>
              <a:t>Office Hours:</a:t>
            </a:r>
          </a:p>
          <a:p>
            <a:pPr marL="628650" lvl="1" indent="-171450">
              <a:spcBef>
                <a:spcPct val="0"/>
              </a:spcBef>
              <a:buFont typeface="Arial" panose="020B0604020202020204" pitchFamily="34" charset="0"/>
              <a:buChar char="•"/>
            </a:pPr>
            <a:r>
              <a:rPr lang="en-US" altLang="en-US" dirty="0"/>
              <a:t>Professors that teach online will typically have online or virtual office hours. These are hours that they will be at their computer, monitoring their email or you may also be able to reach them through phone. </a:t>
            </a:r>
          </a:p>
          <a:p>
            <a:pPr marL="171450" indent="-171450">
              <a:spcBef>
                <a:spcPct val="0"/>
              </a:spcBef>
              <a:buFont typeface="Arial" panose="020B0604020202020204" pitchFamily="34" charset="0"/>
              <a:buChar char="•"/>
            </a:pPr>
            <a:r>
              <a:rPr lang="en-US" altLang="en-US" dirty="0"/>
              <a:t>Email/Canvas Communication:</a:t>
            </a:r>
          </a:p>
          <a:p>
            <a:pPr marL="628650" lvl="1" indent="-171450">
              <a:spcBef>
                <a:spcPct val="0"/>
              </a:spcBef>
              <a:buFont typeface="Arial" panose="020B0604020202020204" pitchFamily="34" charset="0"/>
              <a:buChar char="•"/>
            </a:pPr>
            <a:r>
              <a:rPr lang="en-US" altLang="en-US" dirty="0"/>
              <a:t>Typically professors will tell you whether they prefer email or canvas communication. Be sure to look over the syllabus to find their preference!</a:t>
            </a:r>
          </a:p>
          <a:p>
            <a:pPr marL="0" lvl="0" indent="0">
              <a:spcBef>
                <a:spcPct val="0"/>
              </a:spcBef>
              <a:buFont typeface="Arial" panose="020B0604020202020204" pitchFamily="34" charset="0"/>
              <a:buNone/>
            </a:pPr>
            <a:endParaRPr lang="en-US" altLang="en-US" dirty="0"/>
          </a:p>
          <a:p>
            <a:pPr marL="0" lvl="0" indent="0">
              <a:spcBef>
                <a:spcPct val="0"/>
              </a:spcBef>
              <a:buFont typeface="Arial" panose="020B0604020202020204" pitchFamily="34" charset="0"/>
              <a:buNone/>
            </a:pPr>
            <a:r>
              <a:rPr lang="en-US" altLang="en-US" dirty="0"/>
              <a:t>When you choose to communicator with your instructor, use formal language when you greet them.</a:t>
            </a:r>
          </a:p>
          <a:p>
            <a:pPr marL="171450" lvl="0" indent="-171450">
              <a:spcBef>
                <a:spcPct val="0"/>
              </a:spcBef>
              <a:buFont typeface="Arial" panose="020B0604020202020204" pitchFamily="34" charset="0"/>
              <a:buChar char="•"/>
            </a:pPr>
            <a:r>
              <a:rPr lang="en-US" altLang="en-US" dirty="0"/>
              <a:t>Include Doctor, Professor, Mr. or Mrs. Within your emails, canvas messages or even discussion posts. </a:t>
            </a:r>
          </a:p>
        </p:txBody>
      </p:sp>
      <p:sp>
        <p:nvSpPr>
          <p:cNvPr id="28676" name="Slide Number Placeholder 3">
            <a:extLst>
              <a:ext uri="{FF2B5EF4-FFF2-40B4-BE49-F238E27FC236}">
                <a16:creationId xmlns:a16="http://schemas.microsoft.com/office/drawing/2014/main" id="{55BD7339-0613-794C-96D4-1289723AE5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fld id="{CC50CD96-84F9-0F4A-AFA2-176446FA861B}"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CB98545B-DB72-C347-8E71-BCB475E96B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fld id="{A585A323-2BA5-3E4C-BFD0-2E2FC4B26B64}" type="slidenum">
              <a:rPr lang="en-US" altLang="en-US">
                <a:latin typeface="Calibri" panose="020F0502020204030204" pitchFamily="34" charset="0"/>
                <a:cs typeface="Times New Roman" panose="02020603050405020304" pitchFamily="18" charset="0"/>
              </a:rPr>
              <a:pPr/>
              <a:t>11</a:t>
            </a:fld>
            <a:endParaRPr lang="en-US" altLang="en-US">
              <a:latin typeface="Calibri" panose="020F0502020204030204" pitchFamily="34" charset="0"/>
              <a:cs typeface="Times New Roman" panose="02020603050405020304" pitchFamily="18" charset="0"/>
            </a:endParaRPr>
          </a:p>
        </p:txBody>
      </p:sp>
      <p:sp>
        <p:nvSpPr>
          <p:cNvPr id="29699" name="Rectangle 1026">
            <a:extLst>
              <a:ext uri="{FF2B5EF4-FFF2-40B4-BE49-F238E27FC236}">
                <a16:creationId xmlns:a16="http://schemas.microsoft.com/office/drawing/2014/main" id="{CBE54A7F-8BD4-B349-872D-748EC6BD22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1027">
            <a:extLst>
              <a:ext uri="{FF2B5EF4-FFF2-40B4-BE49-F238E27FC236}">
                <a16:creationId xmlns:a16="http://schemas.microsoft.com/office/drawing/2014/main" id="{E3090524-6699-C741-B3C0-BD0FC3EBF0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 lot of times students do not know what to talk about or how to start a conversation with their professors. Here are some ideas to get your conversation started!</a:t>
            </a:r>
          </a:p>
          <a:p>
            <a:pPr>
              <a:spcBef>
                <a:spcPct val="0"/>
              </a:spcBef>
            </a:pPr>
            <a:endParaRPr lang="en-US" altLang="en-US" dirty="0"/>
          </a:p>
          <a:p>
            <a:pPr>
              <a:spcBef>
                <a:spcPct val="0"/>
              </a:spcBef>
            </a:pPr>
            <a:r>
              <a:rPr lang="en-US" altLang="en-US" dirty="0"/>
              <a:t>First, use e-mail or canvas as your main source of communication. If you are struggling with the course content, do not be afraid to discuss grades or assignments with the instructor. Ask the instructor to go over a quiz or test with you, so that you can learn from mistakes. Next, you might choose to talk about career plans. If the instructor has connections with the career path that you would like to pursue, make that a talking point for you! You never know what opportunities may arise from it. Or you may choose to discuss ideas from your readings outside of class; bring up topics that you found interesting or that you need more explanation on. Lastly, you can ask for feedback on your performance! Feedback is an opportunity for you to grow as a professional… if you are struggling in a course, reach out and ask for guidance. Typically professors are more than willing to take time outside of the class to explain topics!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online course components that you will see in an online classroom environment:</a:t>
            </a:r>
          </a:p>
          <a:p>
            <a:endParaRPr lang="en-US" dirty="0"/>
          </a:p>
          <a:p>
            <a:r>
              <a:rPr lang="en-US" b="1" dirty="0"/>
              <a:t>Discussion Posts and Replies:</a:t>
            </a:r>
          </a:p>
          <a:p>
            <a:r>
              <a:rPr lang="en-US" dirty="0"/>
              <a:t>Typically professors will ask you to respond to a question that is based off of the lecture or textbook readings for the week. Be sure to post your discussion posts early in the week! Once you have responded to the discussion prompt, be sure to learn from your classmates through reading their responses. Professors may also ask you to respond to classmate’s post… by posting your initial discussion post earlier on in the week, you’ve given your classmates opportunities to respond to your post. Then, you can return the favor and respond to a selected number of classmate's posts. </a:t>
            </a:r>
          </a:p>
          <a:p>
            <a:endParaRPr lang="en-US" dirty="0"/>
          </a:p>
          <a:p>
            <a:r>
              <a:rPr lang="en-US" b="1" dirty="0"/>
              <a:t>Tests and Quizzes:</a:t>
            </a:r>
          </a:p>
          <a:p>
            <a:r>
              <a:rPr lang="en-US" b="0" dirty="0"/>
              <a:t>Always take your tests and quizzes early. The sooner you take them, the better! You do not want to wait until the last minute and a.) forget that you have a test/quiz or b.) run out of time to take the test/quiz. Be sure to keep track of test/quiz dates in your planner so that you can effectively study and prepare. Remember, instructors can see when quizzes/tests have been attempted!</a:t>
            </a:r>
          </a:p>
          <a:p>
            <a:endParaRPr lang="en-US" dirty="0"/>
          </a:p>
        </p:txBody>
      </p:sp>
      <p:sp>
        <p:nvSpPr>
          <p:cNvPr id="4" name="Slide Number Placeholder 3"/>
          <p:cNvSpPr>
            <a:spLocks noGrp="1"/>
          </p:cNvSpPr>
          <p:nvPr>
            <p:ph type="sldNum" sz="quarter" idx="5"/>
          </p:nvPr>
        </p:nvSpPr>
        <p:spPr/>
        <p:txBody>
          <a:bodyPr/>
          <a:lstStyle/>
          <a:p>
            <a:fld id="{38C6B38B-4EB3-5840-AB35-C587DD609F8D}" type="slidenum">
              <a:rPr lang="en-US" altLang="en-US" smtClean="0"/>
              <a:pPr/>
              <a:t>12</a:t>
            </a:fld>
            <a:endParaRPr lang="en-US" altLang="en-US"/>
          </a:p>
        </p:txBody>
      </p:sp>
    </p:spTree>
    <p:extLst>
      <p:ext uri="{BB962C8B-B14F-4D97-AF65-F5344CB8AC3E}">
        <p14:creationId xmlns:p14="http://schemas.microsoft.com/office/powerpoint/2010/main" val="318029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compiled some tips for you to be successful in an online course!</a:t>
            </a:r>
          </a:p>
          <a:p>
            <a:endParaRPr lang="en-US" dirty="0"/>
          </a:p>
          <a:p>
            <a:r>
              <a:rPr lang="en-US" dirty="0"/>
              <a:t>First, print out your syllabus. The syllabus is full of vital information, like we talked about earlier in the presentation. Keep it handy so that you can look up information quickly!</a:t>
            </a:r>
          </a:p>
          <a:p>
            <a:endParaRPr lang="en-US" dirty="0"/>
          </a:p>
          <a:p>
            <a:r>
              <a:rPr lang="en-US" dirty="0"/>
              <a:t>Keep a calendar, whiteboard, or planner handy to write all the due dates. Find the planner that works best for you and keep it updated. There won’t be a professor to remind you in class when assignments are due. You have to be responsible and proactive about your academic success. Use the syllabus outline to help you course due dates. </a:t>
            </a:r>
          </a:p>
          <a:p>
            <a:endParaRPr lang="en-US" dirty="0"/>
          </a:p>
          <a:p>
            <a:r>
              <a:rPr lang="en-US" dirty="0"/>
              <a:t>Treat the course as a regular class. If you need routine and structure, provide yourself with a time that you “go to class” for your online course. For example, maybe from 12-1 on Tuesdays and Thursdays, you spend time on your English online course. Establish this routine so that you do not fall behind.</a:t>
            </a:r>
          </a:p>
          <a:p>
            <a:endParaRPr lang="en-US" dirty="0"/>
          </a:p>
          <a:p>
            <a:r>
              <a:rPr lang="en-US" dirty="0"/>
              <a:t>Next, keep up with reading and assignments; typically you are able to find the textbook readings and assignments in the syllabus or on canvas. Put these readings and assignments on your planner, so that you do not miss the due dates!</a:t>
            </a:r>
          </a:p>
        </p:txBody>
      </p:sp>
      <p:sp>
        <p:nvSpPr>
          <p:cNvPr id="4" name="Slide Number Placeholder 3"/>
          <p:cNvSpPr>
            <a:spLocks noGrp="1"/>
          </p:cNvSpPr>
          <p:nvPr>
            <p:ph type="sldNum" sz="quarter" idx="5"/>
          </p:nvPr>
        </p:nvSpPr>
        <p:spPr/>
        <p:txBody>
          <a:bodyPr/>
          <a:lstStyle/>
          <a:p>
            <a:fld id="{38C6B38B-4EB3-5840-AB35-C587DD609F8D}" type="slidenum">
              <a:rPr lang="en-US" altLang="en-US" smtClean="0"/>
              <a:pPr/>
              <a:t>13</a:t>
            </a:fld>
            <a:endParaRPr lang="en-US" altLang="en-US"/>
          </a:p>
        </p:txBody>
      </p:sp>
    </p:spTree>
    <p:extLst>
      <p:ext uri="{BB962C8B-B14F-4D97-AF65-F5344CB8AC3E}">
        <p14:creationId xmlns:p14="http://schemas.microsoft.com/office/powerpoint/2010/main" val="427126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consistent workspace that is distraction-free and has reliable internet access. The library is a great place to use for a quiet and consistent workspace environment. The Axe Library even has individual study rooms that you can use for studying! Or if you choose to be at home, set up a desk or table, close your door and try to limit distractions. Choose to work on your online classes when others are not in the house, to limit distractions. </a:t>
            </a:r>
          </a:p>
          <a:p>
            <a:endParaRPr lang="en-US" dirty="0"/>
          </a:p>
          <a:p>
            <a:r>
              <a:rPr lang="en-US" dirty="0"/>
              <a:t>Our second to last tip… do not be afraid to ask questions! Ask classmates or professors if you are having a hard time with subject content. Asking for help is a sign of strength and courage because it shows that you care about your education.</a:t>
            </a:r>
          </a:p>
          <a:p>
            <a:endParaRPr lang="en-US" dirty="0"/>
          </a:p>
          <a:p>
            <a:r>
              <a:rPr lang="en-US" dirty="0"/>
              <a:t>Lastly, make connections with fellow students. You may send out an email, discussion post or announcement to the class asking to host a virtual study group. Find a group or a friend in the class to share study tips and utilize as a reference. </a:t>
            </a:r>
          </a:p>
        </p:txBody>
      </p:sp>
      <p:sp>
        <p:nvSpPr>
          <p:cNvPr id="4" name="Slide Number Placeholder 3"/>
          <p:cNvSpPr>
            <a:spLocks noGrp="1"/>
          </p:cNvSpPr>
          <p:nvPr>
            <p:ph type="sldNum" sz="quarter" idx="5"/>
          </p:nvPr>
        </p:nvSpPr>
        <p:spPr/>
        <p:txBody>
          <a:bodyPr/>
          <a:lstStyle/>
          <a:p>
            <a:fld id="{38C6B38B-4EB3-5840-AB35-C587DD609F8D}" type="slidenum">
              <a:rPr lang="en-US" altLang="en-US" smtClean="0"/>
              <a:pPr/>
              <a:t>14</a:t>
            </a:fld>
            <a:endParaRPr lang="en-US" altLang="en-US"/>
          </a:p>
        </p:txBody>
      </p:sp>
    </p:spTree>
    <p:extLst>
      <p:ext uri="{BB962C8B-B14F-4D97-AF65-F5344CB8AC3E}">
        <p14:creationId xmlns:p14="http://schemas.microsoft.com/office/powerpoint/2010/main" val="1036931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a quick review of the workshop we discussed:</a:t>
            </a:r>
          </a:p>
          <a:p>
            <a:endParaRPr lang="en-US" dirty="0"/>
          </a:p>
          <a:p>
            <a:r>
              <a:rPr lang="en-US" dirty="0"/>
              <a:t>Finding a time management strategy that works for you! (calendar dry erase whiteboard, weekly or daily planner).</a:t>
            </a:r>
          </a:p>
          <a:p>
            <a:endParaRPr lang="en-US" dirty="0"/>
          </a:p>
          <a:p>
            <a:r>
              <a:rPr lang="en-US" dirty="0"/>
              <a:t>How to effectively communicate with your instructors, so that it still feels like a face-to-face course.</a:t>
            </a:r>
          </a:p>
          <a:p>
            <a:endParaRPr lang="en-US" dirty="0"/>
          </a:p>
          <a:p>
            <a:r>
              <a:rPr lang="en-US" dirty="0"/>
              <a:t>Then we learned different strategies to practice for academic success!</a:t>
            </a:r>
          </a:p>
        </p:txBody>
      </p:sp>
      <p:sp>
        <p:nvSpPr>
          <p:cNvPr id="4" name="Slide Number Placeholder 3"/>
          <p:cNvSpPr>
            <a:spLocks noGrp="1"/>
          </p:cNvSpPr>
          <p:nvPr>
            <p:ph type="sldNum" sz="quarter" idx="5"/>
          </p:nvPr>
        </p:nvSpPr>
        <p:spPr/>
        <p:txBody>
          <a:bodyPr/>
          <a:lstStyle/>
          <a:p>
            <a:fld id="{38C6B38B-4EB3-5840-AB35-C587DD609F8D}" type="slidenum">
              <a:rPr lang="en-US" altLang="en-US" smtClean="0"/>
              <a:pPr/>
              <a:t>15</a:t>
            </a:fld>
            <a:endParaRPr lang="en-US" altLang="en-US"/>
          </a:p>
        </p:txBody>
      </p:sp>
    </p:spTree>
    <p:extLst>
      <p:ext uri="{BB962C8B-B14F-4D97-AF65-F5344CB8AC3E}">
        <p14:creationId xmlns:p14="http://schemas.microsoft.com/office/powerpoint/2010/main" val="159986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If you need individualized help, have questions or are struggling with an online course, do not hesitate to contact Student Success Programs. We will help you get organized, set up and confident!</a:t>
            </a:r>
          </a:p>
          <a:p>
            <a:pPr fontAlgn="base"/>
            <a:endParaRPr lang="en-US" dirty="0"/>
          </a:p>
          <a:p>
            <a:pPr fontAlgn="base"/>
            <a:r>
              <a:rPr lang="en-US" dirty="0"/>
              <a:t>Student Success Programs</a:t>
            </a:r>
          </a:p>
          <a:p>
            <a:pPr fontAlgn="base"/>
            <a:r>
              <a:rPr lang="en-US" dirty="0" err="1"/>
              <a:t>studentsuccess@pittstate.edu</a:t>
            </a:r>
            <a:endParaRPr lang="en-US" dirty="0"/>
          </a:p>
          <a:p>
            <a:pPr fontAlgn="base"/>
            <a:r>
              <a:rPr lang="en-US" dirty="0"/>
              <a:t>Axe Library 113</a:t>
            </a:r>
          </a:p>
          <a:p>
            <a:pPr fontAlgn="base"/>
            <a:r>
              <a:rPr lang="en-US" sz="1200" b="0" i="0" kern="1200" dirty="0">
                <a:solidFill>
                  <a:schemeClr val="tx1"/>
                </a:solidFill>
                <a:effectLst/>
                <a:latin typeface="+mn-lt"/>
                <a:ea typeface="+mn-ea"/>
                <a:cs typeface="+mn-cs"/>
              </a:rPr>
              <a:t>620-235-6578</a:t>
            </a:r>
            <a:endParaRPr lang="en-US" dirty="0"/>
          </a:p>
          <a:p>
            <a:endParaRPr lang="en-US" dirty="0"/>
          </a:p>
          <a:p>
            <a:endParaRPr lang="en-US" dirty="0"/>
          </a:p>
          <a:p>
            <a:r>
              <a:rPr lang="en-US" dirty="0"/>
              <a:t>Be sure to follow us on social media to stay up to date on Academic Success Workshops, study tips and more!</a:t>
            </a:r>
          </a:p>
          <a:p>
            <a:endParaRPr lang="en-US" dirty="0"/>
          </a:p>
          <a:p>
            <a:r>
              <a:rPr lang="en-US" dirty="0"/>
              <a:t>You can also email us at </a:t>
            </a:r>
            <a:r>
              <a:rPr lang="en-US" dirty="0" err="1"/>
              <a:t>studentsuccess@pittstate.edu</a:t>
            </a:r>
            <a:r>
              <a:rPr lang="en-US" dirty="0"/>
              <a:t> if you have any questions!</a:t>
            </a:r>
          </a:p>
        </p:txBody>
      </p:sp>
      <p:sp>
        <p:nvSpPr>
          <p:cNvPr id="4" name="Slide Number Placeholder 3"/>
          <p:cNvSpPr>
            <a:spLocks noGrp="1"/>
          </p:cNvSpPr>
          <p:nvPr>
            <p:ph type="sldNum" sz="quarter" idx="5"/>
          </p:nvPr>
        </p:nvSpPr>
        <p:spPr/>
        <p:txBody>
          <a:bodyPr/>
          <a:lstStyle/>
          <a:p>
            <a:fld id="{38C6B38B-4EB3-5840-AB35-C587DD609F8D}" type="slidenum">
              <a:rPr lang="en-US" altLang="en-US" smtClean="0"/>
              <a:pPr/>
              <a:t>16</a:t>
            </a:fld>
            <a:endParaRPr lang="en-US" altLang="en-US"/>
          </a:p>
        </p:txBody>
      </p:sp>
    </p:spTree>
    <p:extLst>
      <p:ext uri="{BB962C8B-B14F-4D97-AF65-F5344CB8AC3E}">
        <p14:creationId xmlns:p14="http://schemas.microsoft.com/office/powerpoint/2010/main" val="187069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discussing self-awareness, time management, communication with professors and how to practice good study skills.</a:t>
            </a:r>
          </a:p>
          <a:p>
            <a:endParaRPr lang="en-US" dirty="0"/>
          </a:p>
          <a:p>
            <a:r>
              <a:rPr lang="en-US" dirty="0"/>
              <a:t>Before we start, I would just like to remind you to focus on learning, not just your grades. Some of you might be in prerequisites for other courses that you’ll need to take later on, so focus on the content to help yourself in the upcoming semesters. Or, some of you might be in classes that will be useful for your career! Again, focus on learning, not just your grades!</a:t>
            </a:r>
          </a:p>
        </p:txBody>
      </p:sp>
      <p:sp>
        <p:nvSpPr>
          <p:cNvPr id="4" name="Slide Number Placeholder 3"/>
          <p:cNvSpPr>
            <a:spLocks noGrp="1"/>
          </p:cNvSpPr>
          <p:nvPr>
            <p:ph type="sldNum" sz="quarter" idx="5"/>
          </p:nvPr>
        </p:nvSpPr>
        <p:spPr/>
        <p:txBody>
          <a:bodyPr/>
          <a:lstStyle/>
          <a:p>
            <a:fld id="{38C6B38B-4EB3-5840-AB35-C587DD609F8D}" type="slidenum">
              <a:rPr lang="en-US" altLang="en-US" smtClean="0"/>
              <a:pPr/>
              <a:t>2</a:t>
            </a:fld>
            <a:endParaRPr lang="en-US" altLang="en-US"/>
          </a:p>
        </p:txBody>
      </p:sp>
    </p:spTree>
    <p:extLst>
      <p:ext uri="{BB962C8B-B14F-4D97-AF65-F5344CB8AC3E}">
        <p14:creationId xmlns:p14="http://schemas.microsoft.com/office/powerpoint/2010/main" val="265612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88D323F-EF63-A74E-89E4-59286A9954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41E965B-D86C-B34B-83F5-39DEFEC9CF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The first step in being successful as an online student is to manage your time well. Time management is one of the most important academic success skills a college student can master.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r>
              <a:rPr lang="en-US" dirty="0"/>
              <a:t>We would like for you to do a self check and answer these questions:</a:t>
            </a:r>
          </a:p>
          <a:p>
            <a:pPr marL="171450" indent="-171450">
              <a:buFont typeface="Arial" panose="020B0604020202020204" pitchFamily="34" charset="0"/>
              <a:buChar char="•"/>
            </a:pPr>
            <a:r>
              <a:rPr lang="en-US" dirty="0"/>
              <a:t>Do you currently have a planner? </a:t>
            </a:r>
          </a:p>
          <a:p>
            <a:pPr marL="171450" indent="-171450">
              <a:buFont typeface="Arial" panose="020B0604020202020204" pitchFamily="34" charset="0"/>
              <a:buChar char="•"/>
            </a:pPr>
            <a:r>
              <a:rPr lang="en-US" dirty="0"/>
              <a:t>Do you consistently use it?</a:t>
            </a:r>
          </a:p>
          <a:p>
            <a:endParaRPr lang="en-US" dirty="0"/>
          </a:p>
          <a:p>
            <a:r>
              <a:rPr lang="en-US" dirty="0"/>
              <a:t>If you do not, we have paper handouts at the Student Success Center that you can use to help plan with your semester, monthly, weekly and daily plans. </a:t>
            </a:r>
          </a:p>
          <a:p>
            <a:endParaRPr lang="en-US" dirty="0"/>
          </a:p>
          <a:p>
            <a:r>
              <a:rPr lang="en-US" dirty="0"/>
              <a:t>Where to buy planners (typically under $10 - $20):</a:t>
            </a:r>
          </a:p>
          <a:p>
            <a:pPr marL="171450" indent="-171450">
              <a:buFont typeface="Arial" panose="020B0604020202020204" pitchFamily="34" charset="0"/>
              <a:buChar char="•"/>
            </a:pPr>
            <a:r>
              <a:rPr lang="en-US" dirty="0"/>
              <a:t>Wal-Mart</a:t>
            </a:r>
          </a:p>
          <a:p>
            <a:pPr marL="171450" indent="-171450">
              <a:buFont typeface="Arial" panose="020B0604020202020204" pitchFamily="34" charset="0"/>
              <a:buChar char="•"/>
            </a:pPr>
            <a:r>
              <a:rPr lang="en-US" dirty="0"/>
              <a:t>Staples</a:t>
            </a:r>
          </a:p>
          <a:p>
            <a:pPr marL="171450" indent="-171450">
              <a:buFont typeface="Arial" panose="020B0604020202020204" pitchFamily="34" charset="0"/>
              <a:buChar char="•"/>
            </a:pPr>
            <a:r>
              <a:rPr lang="en-US" dirty="0"/>
              <a:t>Amazon</a:t>
            </a:r>
          </a:p>
          <a:p>
            <a:pPr marL="171450" indent="-171450">
              <a:buFont typeface="Arial" panose="020B0604020202020204" pitchFamily="34" charset="0"/>
              <a:buChar char="•"/>
            </a:pPr>
            <a:r>
              <a:rPr lang="en-US" dirty="0"/>
              <a:t>Any office supplies store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IMPORTANT: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Everyone has different styles, so it is important to find a plan that works for you! Some students love daily planners with specified times, while other students have found success in using a Calendar Dry Erase White Board.</a:t>
            </a:r>
          </a:p>
          <a:p>
            <a:r>
              <a:rPr lang="en-US" dirty="0"/>
              <a:t>**We will discuss different types of methods on the following slides</a:t>
            </a:r>
          </a:p>
          <a:p>
            <a:endParaRPr lang="en-US" dirty="0"/>
          </a:p>
          <a:p>
            <a:r>
              <a:rPr lang="en-US" dirty="0"/>
              <a:t>Once you have chosen a planner that works for you, spend time at the beginning of each month, week or day to add tasks and follow up. Be sure to cross off a task once it is accomplished or add tasks as they pop up.</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Next, put your planner somewhere that you can’t ignore it. </a:t>
            </a:r>
            <a:r>
              <a:rPr lang="en-US" altLang="en-US" dirty="0"/>
              <a:t>This could mean that you put your dry erase calendar above your desk in your room. Or you have your weekly planner open, to the correct week, and have it laying on your night stand. Find a place that works best for you!</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Lastly, when you’re planning things, remember that it’s okay to be flexible and modify your plan!</a:t>
            </a:r>
            <a:endParaRPr lang="en-US" altLang="en-US" dirty="0"/>
          </a:p>
        </p:txBody>
      </p:sp>
      <p:sp>
        <p:nvSpPr>
          <p:cNvPr id="24580" name="Slide Number Placeholder 3">
            <a:extLst>
              <a:ext uri="{FF2B5EF4-FFF2-40B4-BE49-F238E27FC236}">
                <a16:creationId xmlns:a16="http://schemas.microsoft.com/office/drawing/2014/main" id="{1AEBA81F-2445-2440-BE80-BA631FD989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fld id="{620316ED-D673-324B-B995-D3A2586C8A2B}"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daily planner may look similar to the one above. Daily planners will typically have time slots available for you to pencil in meetings, appointments, classes, etc. This is a detailed way to plan out your days, so that you know what activities you have planned for the day and what hours of the day you will have free. </a:t>
            </a:r>
          </a:p>
        </p:txBody>
      </p:sp>
      <p:sp>
        <p:nvSpPr>
          <p:cNvPr id="4" name="Slide Number Placeholder 3"/>
          <p:cNvSpPr>
            <a:spLocks noGrp="1"/>
          </p:cNvSpPr>
          <p:nvPr>
            <p:ph type="sldNum" sz="quarter" idx="5"/>
          </p:nvPr>
        </p:nvSpPr>
        <p:spPr/>
        <p:txBody>
          <a:bodyPr/>
          <a:lstStyle/>
          <a:p>
            <a:fld id="{38C6B38B-4EB3-5840-AB35-C587DD609F8D}" type="slidenum">
              <a:rPr lang="en-US" altLang="en-US" smtClean="0"/>
              <a:pPr/>
              <a:t>4</a:t>
            </a:fld>
            <a:endParaRPr lang="en-US" altLang="en-US"/>
          </a:p>
        </p:txBody>
      </p:sp>
    </p:spTree>
    <p:extLst>
      <p:ext uri="{BB962C8B-B14F-4D97-AF65-F5344CB8AC3E}">
        <p14:creationId xmlns:p14="http://schemas.microsoft.com/office/powerpoint/2010/main" val="311584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weekly planner! There are no time slots, but rather sections that are blocked off by days of the week. Typically you will write a to do list on each day. You might even write the time next to a task</a:t>
            </a:r>
          </a:p>
          <a:p>
            <a:r>
              <a:rPr lang="en-US" dirty="0"/>
              <a:t>Ex: “Discussion Post due at 5 PM”</a:t>
            </a:r>
          </a:p>
          <a:p>
            <a:endParaRPr lang="en-US" dirty="0"/>
          </a:p>
        </p:txBody>
      </p:sp>
      <p:sp>
        <p:nvSpPr>
          <p:cNvPr id="4" name="Slide Number Placeholder 3"/>
          <p:cNvSpPr>
            <a:spLocks noGrp="1"/>
          </p:cNvSpPr>
          <p:nvPr>
            <p:ph type="sldNum" sz="quarter" idx="5"/>
          </p:nvPr>
        </p:nvSpPr>
        <p:spPr/>
        <p:txBody>
          <a:bodyPr/>
          <a:lstStyle/>
          <a:p>
            <a:fld id="{38C6B38B-4EB3-5840-AB35-C587DD609F8D}" type="slidenum">
              <a:rPr lang="en-US" altLang="en-US" smtClean="0"/>
              <a:pPr/>
              <a:t>5</a:t>
            </a:fld>
            <a:endParaRPr lang="en-US" altLang="en-US"/>
          </a:p>
        </p:txBody>
      </p:sp>
    </p:spTree>
    <p:extLst>
      <p:ext uri="{BB962C8B-B14F-4D97-AF65-F5344CB8AC3E}">
        <p14:creationId xmlns:p14="http://schemas.microsoft.com/office/powerpoint/2010/main" val="93618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Dry erase boards serve as an overview for personal time management. Typically you will write assignments, appointments and meetings on the white board. We recommend hanging the white board in a visible space so that you are always aware of your schedule. </a:t>
            </a:r>
          </a:p>
        </p:txBody>
      </p:sp>
      <p:sp>
        <p:nvSpPr>
          <p:cNvPr id="4" name="Slide Number Placeholder 3"/>
          <p:cNvSpPr>
            <a:spLocks noGrp="1"/>
          </p:cNvSpPr>
          <p:nvPr>
            <p:ph type="sldNum" sz="quarter" idx="5"/>
          </p:nvPr>
        </p:nvSpPr>
        <p:spPr/>
        <p:txBody>
          <a:bodyPr/>
          <a:lstStyle/>
          <a:p>
            <a:fld id="{38C6B38B-4EB3-5840-AB35-C587DD609F8D}" type="slidenum">
              <a:rPr lang="en-US" altLang="en-US" smtClean="0"/>
              <a:pPr/>
              <a:t>6</a:t>
            </a:fld>
            <a:endParaRPr lang="en-US" altLang="en-US"/>
          </a:p>
        </p:txBody>
      </p:sp>
    </p:spTree>
    <p:extLst>
      <p:ext uri="{BB962C8B-B14F-4D97-AF65-F5344CB8AC3E}">
        <p14:creationId xmlns:p14="http://schemas.microsoft.com/office/powerpoint/2010/main" val="48074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1E992E0-0698-2743-9119-6EE8B13B8A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D17A3EB-2336-F24D-A591-A26FF1099F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If you want to learn more about “How Are you Spending Your Time” and “Setting Priorities” you can go through our Time Management PowerPoint that is also located on the Academic Success Workshop’s website. It will give you an individualized look on what you are spending time on and what should be considered priorities in your schedule. </a:t>
            </a:r>
          </a:p>
          <a:p>
            <a:pPr>
              <a:spcBef>
                <a:spcPct val="0"/>
              </a:spcBef>
            </a:pPr>
            <a:endParaRPr lang="en-US" altLang="en-US" dirty="0"/>
          </a:p>
          <a:p>
            <a:pPr fontAlgn="base"/>
            <a:r>
              <a:rPr lang="en-US" b="0" dirty="0"/>
              <a:t>Once you have found a planner that works for you (Calendar Dry Erase Board, Weekly or Daily Planner, etc.) We recommend filling out a monthly planner with all of your information such as academic information/tasks, job information/tasks and personal information/tasks!</a:t>
            </a:r>
          </a:p>
          <a:p>
            <a:pPr fontAlgn="base"/>
            <a:endParaRPr lang="en-US" b="0" dirty="0"/>
          </a:p>
          <a:p>
            <a:pPr fontAlgn="base"/>
            <a:r>
              <a:rPr lang="en-US" b="1" dirty="0"/>
              <a:t>Monthlies: </a:t>
            </a:r>
            <a:r>
              <a:rPr lang="en-US" dirty="0"/>
              <a:t>Monthlies are the activities that occur on the same day of every month.</a:t>
            </a:r>
            <a:br>
              <a:rPr lang="en-US" dirty="0"/>
            </a:br>
            <a:r>
              <a:rPr lang="en-US" i="1" dirty="0"/>
              <a:t>Examples:</a:t>
            </a:r>
            <a:br>
              <a:rPr lang="en-US" dirty="0"/>
            </a:br>
            <a:r>
              <a:rPr lang="en-US" i="1" dirty="0"/>
              <a:t>- Play golf on the 1st and 3rd Saturdays of the month.</a:t>
            </a:r>
            <a:br>
              <a:rPr lang="en-US" i="1" dirty="0"/>
            </a:br>
            <a:r>
              <a:rPr lang="en-US" i="1" dirty="0"/>
              <a:t>- Volunteer at the soup kitchen on the 2nd Thursday of the month.</a:t>
            </a:r>
            <a:br>
              <a:rPr lang="en-US" dirty="0"/>
            </a:br>
            <a:br>
              <a:rPr lang="en-US" dirty="0"/>
            </a:br>
            <a:r>
              <a:rPr lang="en-US" b="1" dirty="0"/>
              <a:t>Weeklies: </a:t>
            </a:r>
            <a:r>
              <a:rPr lang="en-US" dirty="0"/>
              <a:t>Weeklies are the activities that occur on the same day of every week.</a:t>
            </a:r>
            <a:br>
              <a:rPr lang="en-US" dirty="0"/>
            </a:br>
            <a:r>
              <a:rPr lang="en-US" i="1" dirty="0"/>
              <a:t>Examples:</a:t>
            </a:r>
            <a:br>
              <a:rPr lang="en-US" dirty="0"/>
            </a:br>
            <a:r>
              <a:rPr lang="en-US" i="1" dirty="0"/>
              <a:t>- Watch Grey's Anatomy Thursdays at 8pm.</a:t>
            </a:r>
            <a:br>
              <a:rPr lang="en-US" i="1" dirty="0"/>
            </a:br>
            <a:r>
              <a:rPr lang="en-US" i="1" dirty="0"/>
              <a:t>- Meeting at 2 on every Friday</a:t>
            </a:r>
            <a:br>
              <a:rPr lang="en-US" dirty="0"/>
            </a:br>
            <a:endParaRPr lang="en-US" dirty="0"/>
          </a:p>
          <a:p>
            <a:r>
              <a:rPr lang="en-US" b="1" dirty="0"/>
              <a:t>Dailies: </a:t>
            </a:r>
            <a:r>
              <a:rPr lang="en-US" dirty="0"/>
              <a:t>Dailies are all the specifics that you need to schedule throughout a given week - activities that do not occur every month or every week but only every now and again.</a:t>
            </a:r>
            <a:br>
              <a:rPr lang="en-US" dirty="0"/>
            </a:br>
            <a:r>
              <a:rPr lang="en-US" i="0" dirty="0"/>
              <a:t>Examples:</a:t>
            </a:r>
            <a:br>
              <a:rPr lang="en-US" i="0" dirty="0"/>
            </a:br>
            <a:r>
              <a:rPr lang="en-US" i="0" dirty="0"/>
              <a:t>- Dental appointment on Monday at 2pm.</a:t>
            </a:r>
            <a:br>
              <a:rPr lang="en-US" i="0" dirty="0"/>
            </a:br>
            <a:r>
              <a:rPr lang="en-US" i="0" dirty="0"/>
              <a:t>- Email status report to boss by 5pm this Friday.</a:t>
            </a:r>
            <a:br>
              <a:rPr lang="en-US" i="0" dirty="0"/>
            </a:br>
            <a:br>
              <a:rPr lang="en-US" dirty="0"/>
            </a:br>
            <a:r>
              <a:rPr lang="en-US" b="1" dirty="0"/>
              <a:t>End Result: </a:t>
            </a:r>
            <a:br>
              <a:rPr lang="en-US" dirty="0"/>
            </a:br>
            <a:r>
              <a:rPr lang="en-US" dirty="0"/>
              <a:t>You see the </a:t>
            </a:r>
            <a:r>
              <a:rPr lang="en-US" i="1" dirty="0"/>
              <a:t>complete picture</a:t>
            </a:r>
            <a:r>
              <a:rPr lang="en-US" dirty="0"/>
              <a:t> of your life in one glance! Works extremely well for those with repetitive schedules. Also allows you to see when you have some free time!</a:t>
            </a:r>
          </a:p>
          <a:p>
            <a:pPr>
              <a:spcBef>
                <a:spcPct val="0"/>
              </a:spcBef>
            </a:pPr>
            <a:endParaRPr lang="en-US" altLang="en-US" dirty="0"/>
          </a:p>
        </p:txBody>
      </p:sp>
      <p:sp>
        <p:nvSpPr>
          <p:cNvPr id="25604" name="Slide Number Placeholder 3">
            <a:extLst>
              <a:ext uri="{FF2B5EF4-FFF2-40B4-BE49-F238E27FC236}">
                <a16:creationId xmlns:a16="http://schemas.microsoft.com/office/drawing/2014/main" id="{1D0BD441-9A39-1340-9A21-9BC17295F5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fld id="{406BC73B-7E09-3146-992F-004F37E77A8D}"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B59068F-9E21-CF47-819A-09969556E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4B287FC-8762-C14D-99FA-19DEFC40A6BA}"/>
              </a:ext>
            </a:extLst>
          </p:cNvPr>
          <p:cNvSpPr>
            <a:spLocks noGrp="1"/>
          </p:cNvSpPr>
          <p:nvPr>
            <p:ph type="body" idx="1"/>
          </p:nvPr>
        </p:nvSpPr>
        <p:spPr/>
        <p:txBody>
          <a:bodyPr>
            <a:normAutofit/>
          </a:bodyPr>
          <a:lstStyle/>
          <a:p>
            <a:pPr fontAlgn="base"/>
            <a:r>
              <a:rPr lang="en-US" dirty="0"/>
              <a:t>As for weekly plans, take 5-10 min at the beginning of each week to write things out. </a:t>
            </a:r>
          </a:p>
          <a:p>
            <a:pPr fontAlgn="base"/>
            <a:endParaRPr lang="en-US" dirty="0"/>
          </a:p>
          <a:p>
            <a:pPr fontAlgn="base"/>
            <a:r>
              <a:rPr lang="en-US" dirty="0"/>
              <a:t>Then, during the week be sure to follow up on the plan.</a:t>
            </a:r>
          </a:p>
          <a:p>
            <a:pPr fontAlgn="base"/>
            <a:endParaRPr lang="en-US" dirty="0"/>
          </a:p>
          <a:p>
            <a:pPr fontAlgn="base"/>
            <a:r>
              <a:rPr lang="en-US" dirty="0"/>
              <a:t>If you accomplish tasks check them off or maybe you need to modify it.</a:t>
            </a:r>
          </a:p>
          <a:p>
            <a:pPr fontAlgn="base"/>
            <a:endParaRPr lang="en-US" dirty="0"/>
          </a:p>
          <a:p>
            <a:pPr fontAlgn="base"/>
            <a:r>
              <a:rPr lang="en-US" dirty="0"/>
              <a:t>Lastly, be sure to block off time for specific tasks, but also give yourself some little breaks in between because you can only focus for so long!</a:t>
            </a:r>
          </a:p>
          <a:p>
            <a:pPr>
              <a:spcBef>
                <a:spcPts val="0"/>
              </a:spcBef>
              <a:spcAft>
                <a:spcPts val="0"/>
              </a:spcAft>
              <a:defRPr/>
            </a:pPr>
            <a:endParaRPr lang="en-US" dirty="0"/>
          </a:p>
        </p:txBody>
      </p:sp>
      <p:sp>
        <p:nvSpPr>
          <p:cNvPr id="26628" name="Slide Number Placeholder 3">
            <a:extLst>
              <a:ext uri="{FF2B5EF4-FFF2-40B4-BE49-F238E27FC236}">
                <a16:creationId xmlns:a16="http://schemas.microsoft.com/office/drawing/2014/main" id="{3C62A5BA-EBB5-5241-8691-5559397B40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fld id="{658004E4-19A9-6D46-9E40-6D31C25A5F5C}"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00A364E-5281-EC45-B198-AA4C15F42D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D46F7FE-DB03-314E-BFEF-7A0F3696050A}"/>
              </a:ext>
            </a:extLst>
          </p:cNvPr>
          <p:cNvSpPr>
            <a:spLocks noGrp="1"/>
          </p:cNvSpPr>
          <p:nvPr>
            <p:ph type="body" idx="1"/>
          </p:nvPr>
        </p:nvSpPr>
        <p:spPr/>
        <p:txBody>
          <a:bodyPr>
            <a:normAutofit lnSpcReduction="10000"/>
          </a:bodyPr>
          <a:lstStyle/>
          <a:p>
            <a:pPr fontAlgn="base"/>
            <a:r>
              <a:rPr lang="en-US" dirty="0"/>
              <a:t>Allow yourself some “Room to Breathe”. There are always spontaneous and unexpected things that happen in our lives. </a:t>
            </a:r>
          </a:p>
          <a:p>
            <a:pPr fontAlgn="base"/>
            <a:endParaRPr lang="en-US" dirty="0"/>
          </a:p>
          <a:p>
            <a:pPr fontAlgn="base"/>
            <a:r>
              <a:rPr lang="en-US" dirty="0"/>
              <a:t>*</a:t>
            </a:r>
            <a:r>
              <a:rPr lang="en-US" baseline="0" dirty="0"/>
              <a:t>Be realistic in scheduling: a real guide to help you plan your time well, not an unattainable wish list</a:t>
            </a:r>
          </a:p>
          <a:p>
            <a:pPr fontAlgn="base"/>
            <a:r>
              <a:rPr lang="en-US" baseline="0" dirty="0"/>
              <a:t>*Be flexible: things happen from time to time that will cause you to have to reschedule/rework your plans</a:t>
            </a:r>
          </a:p>
          <a:p>
            <a:pPr fontAlgn="base"/>
            <a:r>
              <a:rPr lang="en-US" baseline="0" dirty="0"/>
              <a:t>*Evaluate your schedule periodically: every few weeks look over your schedule to see how well it’s working for you &amp;  </a:t>
            </a:r>
            <a:br>
              <a:rPr lang="en-US" baseline="0" dirty="0"/>
            </a:br>
            <a:r>
              <a:rPr lang="en-US" baseline="0" dirty="0"/>
              <a:t>  how realistic it is &amp; revise if necessary</a:t>
            </a:r>
          </a:p>
          <a:p>
            <a:pPr fontAlgn="base"/>
            <a:endParaRPr lang="en-US" dirty="0"/>
          </a:p>
          <a:p>
            <a:pPr fontAlgn="base"/>
            <a:r>
              <a:rPr lang="en-US" dirty="0"/>
              <a:t>If you need help setting up a planner or some individual help with time management. Like you just don’t know where to start… Contact Student Success Programs. We will help you get organized, set up and confident!</a:t>
            </a:r>
          </a:p>
          <a:p>
            <a:pPr fontAlgn="base"/>
            <a:endParaRPr lang="en-US" dirty="0"/>
          </a:p>
          <a:p>
            <a:pPr fontAlgn="base"/>
            <a:r>
              <a:rPr lang="en-US" dirty="0"/>
              <a:t>Student Success Programs</a:t>
            </a:r>
          </a:p>
          <a:p>
            <a:pPr fontAlgn="base"/>
            <a:r>
              <a:rPr lang="en-US" dirty="0" err="1"/>
              <a:t>studentsuccess@pittstate.edu</a:t>
            </a:r>
            <a:endParaRPr lang="en-US" dirty="0"/>
          </a:p>
          <a:p>
            <a:pPr fontAlgn="base"/>
            <a:r>
              <a:rPr lang="en-US" dirty="0"/>
              <a:t>Axe Library 113</a:t>
            </a:r>
          </a:p>
          <a:p>
            <a:pPr fontAlgn="base"/>
            <a:r>
              <a:rPr lang="en-US" sz="1200" b="0" i="0" kern="1200" dirty="0">
                <a:solidFill>
                  <a:schemeClr val="tx1"/>
                </a:solidFill>
                <a:effectLst/>
                <a:latin typeface="+mn-lt"/>
                <a:ea typeface="+mn-ea"/>
                <a:cs typeface="+mn-cs"/>
              </a:rPr>
              <a:t>620-235-6578</a:t>
            </a:r>
            <a:endParaRPr lang="en-US" dirty="0"/>
          </a:p>
          <a:p>
            <a:pPr>
              <a:spcBef>
                <a:spcPts val="0"/>
              </a:spcBef>
              <a:spcAft>
                <a:spcPts val="0"/>
              </a:spcAft>
              <a:defRPr/>
            </a:pPr>
            <a:endParaRPr lang="en-US" dirty="0"/>
          </a:p>
        </p:txBody>
      </p:sp>
      <p:sp>
        <p:nvSpPr>
          <p:cNvPr id="27652" name="Slide Number Placeholder 3">
            <a:extLst>
              <a:ext uri="{FF2B5EF4-FFF2-40B4-BE49-F238E27FC236}">
                <a16:creationId xmlns:a16="http://schemas.microsoft.com/office/drawing/2014/main" id="{458D8A49-CD49-544F-B9FA-8B1BCAF9FF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fld id="{23E99D06-1D2B-1846-8BCF-409783BBDE6E}"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a:extLst>
              <a:ext uri="{FF2B5EF4-FFF2-40B4-BE49-F238E27FC236}">
                <a16:creationId xmlns:a16="http://schemas.microsoft.com/office/drawing/2014/main" id="{3C5AD3D3-3F79-3247-8A7D-BC69A0C6044E}"/>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8DC51FD7-AFE6-8841-BD22-452FB6DBDE52}"/>
              </a:ext>
            </a:extLst>
          </p:cNvPr>
          <p:cNvSpPr>
            <a:spLocks noGrp="1"/>
          </p:cNvSpPr>
          <p:nvPr>
            <p:ph type="dt" sz="half" idx="10"/>
          </p:nvPr>
        </p:nvSpPr>
        <p:spPr>
          <a:xfrm>
            <a:off x="5562600" y="6508750"/>
            <a:ext cx="3001963" cy="274638"/>
          </a:xfrm>
        </p:spPr>
        <p:txBody>
          <a:bodyPr vert="horz" rtlCol="0"/>
          <a:lstStyle>
            <a:lvl1pPr>
              <a:defRPr/>
            </a:lvl1pPr>
          </a:lstStyle>
          <a:p>
            <a:pPr>
              <a:defRPr/>
            </a:pPr>
            <a:fld id="{9DA527B9-3A93-3D44-8A42-C7414670FE1F}" type="datetimeFigureOut">
              <a:rPr lang="en-US"/>
              <a:pPr>
                <a:defRPr/>
              </a:pPr>
              <a:t>4/3/20</a:t>
            </a:fld>
            <a:endParaRPr lang="en-US"/>
          </a:p>
        </p:txBody>
      </p:sp>
      <p:sp>
        <p:nvSpPr>
          <p:cNvPr id="6" name="Slide Number Placeholder 10">
            <a:extLst>
              <a:ext uri="{FF2B5EF4-FFF2-40B4-BE49-F238E27FC236}">
                <a16:creationId xmlns:a16="http://schemas.microsoft.com/office/drawing/2014/main" id="{D8300E73-6E33-FD44-BDD2-3E2F3CD474E0}"/>
              </a:ext>
            </a:extLst>
          </p:cNvPr>
          <p:cNvSpPr>
            <a:spLocks noGrp="1"/>
          </p:cNvSpPr>
          <p:nvPr>
            <p:ph type="sldNum" sz="quarter" idx="11"/>
          </p:nvPr>
        </p:nvSpPr>
        <p:spPr>
          <a:xfrm>
            <a:off x="8639175" y="6508750"/>
            <a:ext cx="463550" cy="274638"/>
          </a:xfrm>
        </p:spPr>
        <p:txBody>
          <a:bodyPr/>
          <a:lstStyle>
            <a:lvl1pPr>
              <a:defRPr/>
            </a:lvl1pPr>
          </a:lstStyle>
          <a:p>
            <a:fld id="{9AF3D7B4-665F-604E-B6DC-9B2BF9FB2A6C}" type="slidenum">
              <a:rPr lang="en-US" altLang="en-US"/>
              <a:pPr/>
              <a:t>‹#›</a:t>
            </a:fld>
            <a:endParaRPr lang="en-US" altLang="en-US"/>
          </a:p>
        </p:txBody>
      </p:sp>
      <p:sp>
        <p:nvSpPr>
          <p:cNvPr id="7" name="Footer Placeholder 11">
            <a:extLst>
              <a:ext uri="{FF2B5EF4-FFF2-40B4-BE49-F238E27FC236}">
                <a16:creationId xmlns:a16="http://schemas.microsoft.com/office/drawing/2014/main" id="{70652FE8-9D27-6C40-ACD2-5BFC3AB7D943}"/>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en-US"/>
          </a:p>
        </p:txBody>
      </p:sp>
    </p:spTree>
    <p:extLst>
      <p:ext uri="{BB962C8B-B14F-4D97-AF65-F5344CB8AC3E}">
        <p14:creationId xmlns:p14="http://schemas.microsoft.com/office/powerpoint/2010/main" val="280865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2C2570D2-9601-9B40-9912-308D6AAFC829}"/>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38AE71B5-6401-8045-A3F8-171B9AD4CA01}"/>
              </a:ext>
            </a:extLst>
          </p:cNvPr>
          <p:cNvSpPr>
            <a:spLocks noGrp="1"/>
          </p:cNvSpPr>
          <p:nvPr>
            <p:ph type="dt" sz="half" idx="11"/>
          </p:nvPr>
        </p:nvSpPr>
        <p:spPr/>
        <p:txBody>
          <a:bodyPr/>
          <a:lstStyle>
            <a:lvl1pPr>
              <a:defRPr/>
            </a:lvl1pPr>
          </a:lstStyle>
          <a:p>
            <a:pPr>
              <a:defRPr/>
            </a:pPr>
            <a:fld id="{D937C257-E62D-0B4F-8447-25441ABB5494}" type="datetimeFigureOut">
              <a:rPr lang="en-US"/>
              <a:pPr>
                <a:defRPr/>
              </a:pPr>
              <a:t>4/3/20</a:t>
            </a:fld>
            <a:endParaRPr lang="en-US"/>
          </a:p>
        </p:txBody>
      </p:sp>
      <p:sp>
        <p:nvSpPr>
          <p:cNvPr id="6" name="Slide Number Placeholder 22">
            <a:extLst>
              <a:ext uri="{FF2B5EF4-FFF2-40B4-BE49-F238E27FC236}">
                <a16:creationId xmlns:a16="http://schemas.microsoft.com/office/drawing/2014/main" id="{977D723C-3D8D-4A47-A4B6-723C5FE88604}"/>
              </a:ext>
            </a:extLst>
          </p:cNvPr>
          <p:cNvSpPr>
            <a:spLocks noGrp="1"/>
          </p:cNvSpPr>
          <p:nvPr>
            <p:ph type="sldNum" sz="quarter" idx="12"/>
          </p:nvPr>
        </p:nvSpPr>
        <p:spPr/>
        <p:txBody>
          <a:bodyPr/>
          <a:lstStyle>
            <a:lvl1pPr>
              <a:defRPr/>
            </a:lvl1pPr>
          </a:lstStyle>
          <a:p>
            <a:fld id="{4EFD3B6C-C171-D14C-8FAF-3E191FF9DE1D}" type="slidenum">
              <a:rPr lang="en-US" altLang="en-US"/>
              <a:pPr/>
              <a:t>‹#›</a:t>
            </a:fld>
            <a:endParaRPr lang="en-US" altLang="en-US"/>
          </a:p>
        </p:txBody>
      </p:sp>
    </p:spTree>
    <p:extLst>
      <p:ext uri="{BB962C8B-B14F-4D97-AF65-F5344CB8AC3E}">
        <p14:creationId xmlns:p14="http://schemas.microsoft.com/office/powerpoint/2010/main" val="48260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66599897-CC70-2B40-B062-F74F2D8A72F1}"/>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082044D6-41AF-0742-9427-375021849BE3}"/>
              </a:ext>
            </a:extLst>
          </p:cNvPr>
          <p:cNvSpPr>
            <a:spLocks noGrp="1"/>
          </p:cNvSpPr>
          <p:nvPr>
            <p:ph type="dt" sz="half" idx="11"/>
          </p:nvPr>
        </p:nvSpPr>
        <p:spPr/>
        <p:txBody>
          <a:bodyPr/>
          <a:lstStyle>
            <a:lvl1pPr>
              <a:defRPr/>
            </a:lvl1pPr>
          </a:lstStyle>
          <a:p>
            <a:pPr>
              <a:defRPr/>
            </a:pPr>
            <a:fld id="{806AB0BF-53B1-E347-97FE-C39E4C50862F}" type="datetimeFigureOut">
              <a:rPr lang="en-US"/>
              <a:pPr>
                <a:defRPr/>
              </a:pPr>
              <a:t>4/3/20</a:t>
            </a:fld>
            <a:endParaRPr lang="en-US"/>
          </a:p>
        </p:txBody>
      </p:sp>
      <p:sp>
        <p:nvSpPr>
          <p:cNvPr id="6" name="Slide Number Placeholder 22">
            <a:extLst>
              <a:ext uri="{FF2B5EF4-FFF2-40B4-BE49-F238E27FC236}">
                <a16:creationId xmlns:a16="http://schemas.microsoft.com/office/drawing/2014/main" id="{51906AB3-6537-6942-8D79-FF78FF4D7012}"/>
              </a:ext>
            </a:extLst>
          </p:cNvPr>
          <p:cNvSpPr>
            <a:spLocks noGrp="1"/>
          </p:cNvSpPr>
          <p:nvPr>
            <p:ph type="sldNum" sz="quarter" idx="12"/>
          </p:nvPr>
        </p:nvSpPr>
        <p:spPr/>
        <p:txBody>
          <a:bodyPr/>
          <a:lstStyle>
            <a:lvl1pPr>
              <a:defRPr/>
            </a:lvl1pPr>
          </a:lstStyle>
          <a:p>
            <a:fld id="{3A5A9EA8-3F98-4141-AE7E-B4A6207A9EC2}" type="slidenum">
              <a:rPr lang="en-US" altLang="en-US"/>
              <a:pPr/>
              <a:t>‹#›</a:t>
            </a:fld>
            <a:endParaRPr lang="en-US" altLang="en-US"/>
          </a:p>
        </p:txBody>
      </p:sp>
    </p:spTree>
    <p:extLst>
      <p:ext uri="{BB962C8B-B14F-4D97-AF65-F5344CB8AC3E}">
        <p14:creationId xmlns:p14="http://schemas.microsoft.com/office/powerpoint/2010/main" val="365200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9E22CB-BF0E-E347-91E0-6E8889B2B598}"/>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4C96DB0-98FA-D74F-8D69-202DFD5F3C6D}"/>
              </a:ext>
            </a:extLst>
          </p:cNvPr>
          <p:cNvSpPr>
            <a:spLocks noGrp="1"/>
          </p:cNvSpPr>
          <p:nvPr>
            <p:ph type="dt" sz="half" idx="10"/>
          </p:nvPr>
        </p:nvSpPr>
        <p:spPr/>
        <p:txBody>
          <a:bodyPr/>
          <a:lstStyle>
            <a:lvl1pPr>
              <a:defRPr/>
            </a:lvl1pPr>
          </a:lstStyle>
          <a:p>
            <a:pPr>
              <a:defRPr/>
            </a:pPr>
            <a:fld id="{4DA4B8A1-ABB7-D547-B6E8-C8CB3B3BC676}" type="datetimeFigureOut">
              <a:rPr lang="en-US"/>
              <a:pPr>
                <a:defRPr/>
              </a:pPr>
              <a:t>4/3/20</a:t>
            </a:fld>
            <a:endParaRPr lang="en-US"/>
          </a:p>
        </p:txBody>
      </p:sp>
      <p:sp>
        <p:nvSpPr>
          <p:cNvPr id="6" name="Footer Placeholder 4">
            <a:extLst>
              <a:ext uri="{FF2B5EF4-FFF2-40B4-BE49-F238E27FC236}">
                <a16:creationId xmlns:a16="http://schemas.microsoft.com/office/drawing/2014/main" id="{7C4B5847-9FDA-E54E-A216-80E9F1BD5C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868698-8740-A04F-82ED-9E49E0936A4C}"/>
              </a:ext>
            </a:extLst>
          </p:cNvPr>
          <p:cNvSpPr>
            <a:spLocks noGrp="1"/>
          </p:cNvSpPr>
          <p:nvPr>
            <p:ph type="sldNum" sz="quarter" idx="12"/>
          </p:nvPr>
        </p:nvSpPr>
        <p:spPr/>
        <p:txBody>
          <a:bodyPr/>
          <a:lstStyle>
            <a:lvl1pPr>
              <a:defRPr/>
            </a:lvl1pPr>
          </a:lstStyle>
          <a:p>
            <a:fld id="{E946B116-92EB-554A-86EC-09EB7779CED2}" type="slidenum">
              <a:rPr lang="en-US" altLang="en-US"/>
              <a:pPr/>
              <a:t>‹#›</a:t>
            </a:fld>
            <a:endParaRPr lang="en-US" altLang="en-US"/>
          </a:p>
        </p:txBody>
      </p:sp>
    </p:spTree>
    <p:extLst>
      <p:ext uri="{BB962C8B-B14F-4D97-AF65-F5344CB8AC3E}">
        <p14:creationId xmlns:p14="http://schemas.microsoft.com/office/powerpoint/2010/main" val="55189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B83CE0-C687-3A4F-A598-DEE0719D4276}"/>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34A16FFD-B95A-2D40-AC8C-FF3D6889DC9F}"/>
              </a:ext>
            </a:extLst>
          </p:cNvPr>
          <p:cNvSpPr>
            <a:spLocks noGrp="1"/>
          </p:cNvSpPr>
          <p:nvPr>
            <p:ph type="dt" sz="half" idx="10"/>
          </p:nvPr>
        </p:nvSpPr>
        <p:spPr>
          <a:xfrm>
            <a:off x="5562600" y="6513513"/>
            <a:ext cx="3001963" cy="274637"/>
          </a:xfrm>
        </p:spPr>
        <p:txBody>
          <a:bodyPr vert="horz" rtlCol="0"/>
          <a:lstStyle>
            <a:lvl1pPr>
              <a:defRPr/>
            </a:lvl1pPr>
          </a:lstStyle>
          <a:p>
            <a:pPr>
              <a:defRPr/>
            </a:pPr>
            <a:fld id="{7D867F29-705E-BB43-A4AD-652C3A3016D0}" type="datetimeFigureOut">
              <a:rPr lang="en-US"/>
              <a:pPr>
                <a:defRPr/>
              </a:pPr>
              <a:t>4/3/20</a:t>
            </a:fld>
            <a:endParaRPr lang="en-US"/>
          </a:p>
        </p:txBody>
      </p:sp>
      <p:sp>
        <p:nvSpPr>
          <p:cNvPr id="6" name="Slide Number Placeholder 8">
            <a:extLst>
              <a:ext uri="{FF2B5EF4-FFF2-40B4-BE49-F238E27FC236}">
                <a16:creationId xmlns:a16="http://schemas.microsoft.com/office/drawing/2014/main" id="{BFF6F2FC-59E4-284A-8694-0FAFBC417A30}"/>
              </a:ext>
            </a:extLst>
          </p:cNvPr>
          <p:cNvSpPr>
            <a:spLocks noGrp="1"/>
          </p:cNvSpPr>
          <p:nvPr>
            <p:ph type="sldNum" sz="quarter" idx="11"/>
          </p:nvPr>
        </p:nvSpPr>
        <p:spPr>
          <a:xfrm>
            <a:off x="8639175" y="6513513"/>
            <a:ext cx="463550" cy="274637"/>
          </a:xfrm>
        </p:spPr>
        <p:txBody>
          <a:bodyPr/>
          <a:lstStyle>
            <a:lvl1pPr>
              <a:defRPr/>
            </a:lvl1pPr>
          </a:lstStyle>
          <a:p>
            <a:fld id="{A91AD5A9-8884-A14E-80D8-A8820EB2BE17}" type="slidenum">
              <a:rPr lang="en-US" altLang="en-US"/>
              <a:pPr/>
              <a:t>‹#›</a:t>
            </a:fld>
            <a:endParaRPr lang="en-US" altLang="en-US"/>
          </a:p>
        </p:txBody>
      </p:sp>
      <p:sp>
        <p:nvSpPr>
          <p:cNvPr id="7" name="Footer Placeholder 9">
            <a:extLst>
              <a:ext uri="{FF2B5EF4-FFF2-40B4-BE49-F238E27FC236}">
                <a16:creationId xmlns:a16="http://schemas.microsoft.com/office/drawing/2014/main" id="{DD2598AC-93E6-584A-912B-AF80D506EFAB}"/>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en-US"/>
          </a:p>
        </p:txBody>
      </p:sp>
    </p:spTree>
    <p:extLst>
      <p:ext uri="{BB962C8B-B14F-4D97-AF65-F5344CB8AC3E}">
        <p14:creationId xmlns:p14="http://schemas.microsoft.com/office/powerpoint/2010/main" val="38570103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4CC580-9B5A-3046-8330-4DD4F3BA0E51}"/>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241500B6-8E24-014F-BC9A-4A1B114B048A}"/>
              </a:ext>
            </a:extLst>
          </p:cNvPr>
          <p:cNvSpPr>
            <a:spLocks noGrp="1"/>
          </p:cNvSpPr>
          <p:nvPr>
            <p:ph type="dt" sz="half" idx="10"/>
          </p:nvPr>
        </p:nvSpPr>
        <p:spPr/>
        <p:txBody>
          <a:bodyPr/>
          <a:lstStyle>
            <a:lvl1pPr>
              <a:defRPr/>
            </a:lvl1pPr>
          </a:lstStyle>
          <a:p>
            <a:pPr>
              <a:defRPr/>
            </a:pPr>
            <a:fld id="{4B03C1A8-53CB-914C-9FF6-C7829807BEDA}" type="datetimeFigureOut">
              <a:rPr lang="en-US"/>
              <a:pPr>
                <a:defRPr/>
              </a:pPr>
              <a:t>4/3/20</a:t>
            </a:fld>
            <a:endParaRPr lang="en-US"/>
          </a:p>
        </p:txBody>
      </p:sp>
      <p:sp>
        <p:nvSpPr>
          <p:cNvPr id="7" name="Footer Placeholder 5">
            <a:extLst>
              <a:ext uri="{FF2B5EF4-FFF2-40B4-BE49-F238E27FC236}">
                <a16:creationId xmlns:a16="http://schemas.microsoft.com/office/drawing/2014/main" id="{FC2D3AB2-278E-F941-8DD0-0A2C099FCEA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BA6F2C6-74F1-1147-8245-67E26119D793}"/>
              </a:ext>
            </a:extLst>
          </p:cNvPr>
          <p:cNvSpPr>
            <a:spLocks noGrp="1"/>
          </p:cNvSpPr>
          <p:nvPr>
            <p:ph type="sldNum" sz="quarter" idx="12"/>
          </p:nvPr>
        </p:nvSpPr>
        <p:spPr>
          <a:xfrm>
            <a:off x="8640763" y="6515100"/>
            <a:ext cx="465137" cy="273050"/>
          </a:xfrm>
        </p:spPr>
        <p:txBody>
          <a:bodyPr/>
          <a:lstStyle>
            <a:lvl1pPr>
              <a:defRPr/>
            </a:lvl1pPr>
          </a:lstStyle>
          <a:p>
            <a:fld id="{EF7188FA-351D-B847-B242-C4E61FAE9318}" type="slidenum">
              <a:rPr lang="en-US" altLang="en-US"/>
              <a:pPr/>
              <a:t>‹#›</a:t>
            </a:fld>
            <a:endParaRPr lang="en-US" altLang="en-US"/>
          </a:p>
        </p:txBody>
      </p:sp>
    </p:spTree>
    <p:extLst>
      <p:ext uri="{BB962C8B-B14F-4D97-AF65-F5344CB8AC3E}">
        <p14:creationId xmlns:p14="http://schemas.microsoft.com/office/powerpoint/2010/main" val="363901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A9A1A9-FC16-E141-9988-96142F893226}"/>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3EA0B444-4F2C-F241-AF9E-650C843C1969}"/>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44067456-8D1F-114F-965B-A937FCF4969A}"/>
              </a:ext>
            </a:extLst>
          </p:cNvPr>
          <p:cNvSpPr>
            <a:spLocks noGrp="1"/>
          </p:cNvSpPr>
          <p:nvPr>
            <p:ph type="dt" sz="half" idx="10"/>
          </p:nvPr>
        </p:nvSpPr>
        <p:spPr/>
        <p:txBody>
          <a:bodyPr/>
          <a:lstStyle>
            <a:lvl1pPr>
              <a:defRPr/>
            </a:lvl1pPr>
          </a:lstStyle>
          <a:p>
            <a:pPr>
              <a:defRPr/>
            </a:pPr>
            <a:fld id="{A255C342-C1CD-C348-85F2-CA971FE60479}" type="datetimeFigureOut">
              <a:rPr lang="en-US"/>
              <a:pPr>
                <a:defRPr/>
              </a:pPr>
              <a:t>4/3/20</a:t>
            </a:fld>
            <a:endParaRPr lang="en-US"/>
          </a:p>
        </p:txBody>
      </p:sp>
      <p:sp>
        <p:nvSpPr>
          <p:cNvPr id="10" name="Footer Placeholder 7">
            <a:extLst>
              <a:ext uri="{FF2B5EF4-FFF2-40B4-BE49-F238E27FC236}">
                <a16:creationId xmlns:a16="http://schemas.microsoft.com/office/drawing/2014/main" id="{EF73C9F1-9436-9943-9127-74DE80064E3D}"/>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ECF5D322-5980-C144-8BF7-881BB780B046}"/>
              </a:ext>
            </a:extLst>
          </p:cNvPr>
          <p:cNvSpPr>
            <a:spLocks noGrp="1"/>
          </p:cNvSpPr>
          <p:nvPr>
            <p:ph type="sldNum" sz="quarter" idx="12"/>
          </p:nvPr>
        </p:nvSpPr>
        <p:spPr>
          <a:xfrm>
            <a:off x="8640763" y="6515100"/>
            <a:ext cx="465137" cy="273050"/>
          </a:xfrm>
        </p:spPr>
        <p:txBody>
          <a:bodyPr/>
          <a:lstStyle>
            <a:lvl1pPr>
              <a:defRPr/>
            </a:lvl1pPr>
          </a:lstStyle>
          <a:p>
            <a:fld id="{ED78CF39-FB06-EA42-9781-7C83CD2BD968}" type="slidenum">
              <a:rPr lang="en-US" altLang="en-US"/>
              <a:pPr/>
              <a:t>‹#›</a:t>
            </a:fld>
            <a:endParaRPr lang="en-US" altLang="en-US"/>
          </a:p>
        </p:txBody>
      </p:sp>
    </p:spTree>
    <p:extLst>
      <p:ext uri="{BB962C8B-B14F-4D97-AF65-F5344CB8AC3E}">
        <p14:creationId xmlns:p14="http://schemas.microsoft.com/office/powerpoint/2010/main" val="276211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EA1346-DDFD-C749-BB3A-84A9DCACCD01}"/>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7C4E5606-7AFD-DC42-AFA6-1B0D6DA029A9}"/>
              </a:ext>
            </a:extLst>
          </p:cNvPr>
          <p:cNvSpPr>
            <a:spLocks noGrp="1"/>
          </p:cNvSpPr>
          <p:nvPr>
            <p:ph type="dt" sz="half" idx="10"/>
          </p:nvPr>
        </p:nvSpPr>
        <p:spPr/>
        <p:txBody>
          <a:bodyPr/>
          <a:lstStyle>
            <a:lvl1pPr>
              <a:defRPr/>
            </a:lvl1pPr>
          </a:lstStyle>
          <a:p>
            <a:pPr>
              <a:defRPr/>
            </a:pPr>
            <a:fld id="{9BC1A06C-945C-1E4B-8D3E-64BF2EB34B09}" type="datetimeFigureOut">
              <a:rPr lang="en-US"/>
              <a:pPr>
                <a:defRPr/>
              </a:pPr>
              <a:t>4/3/20</a:t>
            </a:fld>
            <a:endParaRPr lang="en-US"/>
          </a:p>
        </p:txBody>
      </p:sp>
      <p:sp>
        <p:nvSpPr>
          <p:cNvPr id="5" name="Footer Placeholder 3">
            <a:extLst>
              <a:ext uri="{FF2B5EF4-FFF2-40B4-BE49-F238E27FC236}">
                <a16:creationId xmlns:a16="http://schemas.microsoft.com/office/drawing/2014/main" id="{64245E4C-375E-3B48-B799-6B2EDA4A5A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8C8D74B0-5B1D-3147-8EAE-F6DDDCD28A20}"/>
              </a:ext>
            </a:extLst>
          </p:cNvPr>
          <p:cNvSpPr>
            <a:spLocks noGrp="1"/>
          </p:cNvSpPr>
          <p:nvPr>
            <p:ph type="sldNum" sz="quarter" idx="12"/>
          </p:nvPr>
        </p:nvSpPr>
        <p:spPr/>
        <p:txBody>
          <a:bodyPr/>
          <a:lstStyle>
            <a:lvl1pPr>
              <a:defRPr/>
            </a:lvl1pPr>
          </a:lstStyle>
          <a:p>
            <a:fld id="{7B3A5939-BC74-254B-8BE7-78FBFAB616D5}" type="slidenum">
              <a:rPr lang="en-US" altLang="en-US"/>
              <a:pPr/>
              <a:t>‹#›</a:t>
            </a:fld>
            <a:endParaRPr lang="en-US" altLang="en-US"/>
          </a:p>
        </p:txBody>
      </p:sp>
    </p:spTree>
    <p:extLst>
      <p:ext uri="{BB962C8B-B14F-4D97-AF65-F5344CB8AC3E}">
        <p14:creationId xmlns:p14="http://schemas.microsoft.com/office/powerpoint/2010/main" val="257642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C0D61E83-2324-3640-A882-BFBC59F9AD80}"/>
              </a:ext>
            </a:extLst>
          </p:cNvPr>
          <p:cNvSpPr>
            <a:spLocks noGrp="1"/>
          </p:cNvSpPr>
          <p:nvPr>
            <p:ph type="ftr" sz="quarter" idx="10"/>
          </p:nvPr>
        </p:nvSpPr>
        <p:spPr/>
        <p:txBody>
          <a:bodyPr/>
          <a:lstStyle>
            <a:lvl1pPr>
              <a:defRPr/>
            </a:lvl1pPr>
          </a:lstStyle>
          <a:p>
            <a:pPr>
              <a:defRPr/>
            </a:pPr>
            <a:endParaRPr lang="en-US"/>
          </a:p>
        </p:txBody>
      </p:sp>
      <p:sp>
        <p:nvSpPr>
          <p:cNvPr id="3" name="Date Placeholder 13">
            <a:extLst>
              <a:ext uri="{FF2B5EF4-FFF2-40B4-BE49-F238E27FC236}">
                <a16:creationId xmlns:a16="http://schemas.microsoft.com/office/drawing/2014/main" id="{8729E4BA-DFE2-D74E-A612-EC3EEAC013B4}"/>
              </a:ext>
            </a:extLst>
          </p:cNvPr>
          <p:cNvSpPr>
            <a:spLocks noGrp="1"/>
          </p:cNvSpPr>
          <p:nvPr>
            <p:ph type="dt" sz="half" idx="11"/>
          </p:nvPr>
        </p:nvSpPr>
        <p:spPr/>
        <p:txBody>
          <a:bodyPr/>
          <a:lstStyle>
            <a:lvl1pPr>
              <a:defRPr/>
            </a:lvl1pPr>
          </a:lstStyle>
          <a:p>
            <a:pPr>
              <a:defRPr/>
            </a:pPr>
            <a:fld id="{6B00EF06-8D6F-A44F-8CE2-A72AF7941F09}" type="datetimeFigureOut">
              <a:rPr lang="en-US"/>
              <a:pPr>
                <a:defRPr/>
              </a:pPr>
              <a:t>4/3/20</a:t>
            </a:fld>
            <a:endParaRPr lang="en-US"/>
          </a:p>
        </p:txBody>
      </p:sp>
      <p:sp>
        <p:nvSpPr>
          <p:cNvPr id="4" name="Slide Number Placeholder 22">
            <a:extLst>
              <a:ext uri="{FF2B5EF4-FFF2-40B4-BE49-F238E27FC236}">
                <a16:creationId xmlns:a16="http://schemas.microsoft.com/office/drawing/2014/main" id="{25CBA65F-D831-5A48-8FBA-CCB5FA9818DC}"/>
              </a:ext>
            </a:extLst>
          </p:cNvPr>
          <p:cNvSpPr>
            <a:spLocks noGrp="1"/>
          </p:cNvSpPr>
          <p:nvPr>
            <p:ph type="sldNum" sz="quarter" idx="12"/>
          </p:nvPr>
        </p:nvSpPr>
        <p:spPr/>
        <p:txBody>
          <a:bodyPr/>
          <a:lstStyle>
            <a:lvl1pPr>
              <a:defRPr/>
            </a:lvl1pPr>
          </a:lstStyle>
          <a:p>
            <a:fld id="{15DCE504-2134-A645-A13C-6076AC437E59}" type="slidenum">
              <a:rPr lang="en-US" altLang="en-US"/>
              <a:pPr/>
              <a:t>‹#›</a:t>
            </a:fld>
            <a:endParaRPr lang="en-US" altLang="en-US"/>
          </a:p>
        </p:txBody>
      </p:sp>
    </p:spTree>
    <p:extLst>
      <p:ext uri="{BB962C8B-B14F-4D97-AF65-F5344CB8AC3E}">
        <p14:creationId xmlns:p14="http://schemas.microsoft.com/office/powerpoint/2010/main" val="381177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A5969A-CD55-204C-BFE1-F7BDAD950C70}"/>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EE7B13F4-8AB3-4A48-828A-53429FE49407}"/>
              </a:ext>
            </a:extLst>
          </p:cNvPr>
          <p:cNvSpPr>
            <a:spLocks noGrp="1"/>
          </p:cNvSpPr>
          <p:nvPr>
            <p:ph type="dt" sz="half" idx="10"/>
          </p:nvPr>
        </p:nvSpPr>
        <p:spPr>
          <a:xfrm>
            <a:off x="5562600" y="6513513"/>
            <a:ext cx="3001963" cy="274637"/>
          </a:xfrm>
        </p:spPr>
        <p:txBody>
          <a:bodyPr vert="horz" rtlCol="0"/>
          <a:lstStyle>
            <a:lvl1pPr>
              <a:defRPr/>
            </a:lvl1pPr>
          </a:lstStyle>
          <a:p>
            <a:pPr>
              <a:defRPr/>
            </a:pPr>
            <a:fld id="{42FCCF6F-3435-AA4B-AEFA-2357CFD94CB7}" type="datetimeFigureOut">
              <a:rPr lang="en-US"/>
              <a:pPr>
                <a:defRPr/>
              </a:pPr>
              <a:t>4/3/20</a:t>
            </a:fld>
            <a:endParaRPr lang="en-US"/>
          </a:p>
        </p:txBody>
      </p:sp>
      <p:sp>
        <p:nvSpPr>
          <p:cNvPr id="7" name="Slide Number Placeholder 9">
            <a:extLst>
              <a:ext uri="{FF2B5EF4-FFF2-40B4-BE49-F238E27FC236}">
                <a16:creationId xmlns:a16="http://schemas.microsoft.com/office/drawing/2014/main" id="{4E958781-22E3-1F42-8053-74F8650722E3}"/>
              </a:ext>
            </a:extLst>
          </p:cNvPr>
          <p:cNvSpPr>
            <a:spLocks noGrp="1"/>
          </p:cNvSpPr>
          <p:nvPr>
            <p:ph type="sldNum" sz="quarter" idx="11"/>
          </p:nvPr>
        </p:nvSpPr>
        <p:spPr>
          <a:xfrm>
            <a:off x="8639175" y="6513513"/>
            <a:ext cx="463550" cy="274637"/>
          </a:xfrm>
        </p:spPr>
        <p:txBody>
          <a:bodyPr/>
          <a:lstStyle>
            <a:lvl1pPr>
              <a:defRPr/>
            </a:lvl1pPr>
          </a:lstStyle>
          <a:p>
            <a:fld id="{0A31B8F4-4470-0A4E-B5D0-64C094A5E7A0}" type="slidenum">
              <a:rPr lang="en-US" altLang="en-US"/>
              <a:pPr/>
              <a:t>‹#›</a:t>
            </a:fld>
            <a:endParaRPr lang="en-US" altLang="en-US"/>
          </a:p>
        </p:txBody>
      </p:sp>
      <p:sp>
        <p:nvSpPr>
          <p:cNvPr id="8" name="Footer Placeholder 10">
            <a:extLst>
              <a:ext uri="{FF2B5EF4-FFF2-40B4-BE49-F238E27FC236}">
                <a16:creationId xmlns:a16="http://schemas.microsoft.com/office/drawing/2014/main" id="{D5EE35D5-59DC-4B4D-80FF-9B69B87AEFED}"/>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en-US"/>
          </a:p>
        </p:txBody>
      </p:sp>
    </p:spTree>
    <p:extLst>
      <p:ext uri="{BB962C8B-B14F-4D97-AF65-F5344CB8AC3E}">
        <p14:creationId xmlns:p14="http://schemas.microsoft.com/office/powerpoint/2010/main" val="227434133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B54F269F-2BB6-414F-8ECD-4678D605B9C3}"/>
              </a:ext>
            </a:extLst>
          </p:cNvPr>
          <p:cNvSpPr>
            <a:spLocks noGrp="1"/>
          </p:cNvSpPr>
          <p:nvPr>
            <p:ph type="dt" sz="half" idx="10"/>
          </p:nvPr>
        </p:nvSpPr>
        <p:spPr>
          <a:xfrm>
            <a:off x="5562600" y="6508750"/>
            <a:ext cx="3001963" cy="274638"/>
          </a:xfrm>
        </p:spPr>
        <p:txBody>
          <a:bodyPr vert="horz" rtlCol="0"/>
          <a:lstStyle>
            <a:lvl1pPr>
              <a:defRPr/>
            </a:lvl1pPr>
          </a:lstStyle>
          <a:p>
            <a:pPr>
              <a:defRPr/>
            </a:pPr>
            <a:fld id="{E6BA16B3-A886-AF40-86F0-5B02155DE28F}" type="datetimeFigureOut">
              <a:rPr lang="en-US"/>
              <a:pPr>
                <a:defRPr/>
              </a:pPr>
              <a:t>4/3/20</a:t>
            </a:fld>
            <a:endParaRPr lang="en-US"/>
          </a:p>
        </p:txBody>
      </p:sp>
      <p:sp>
        <p:nvSpPr>
          <p:cNvPr id="6" name="Slide Number Placeholder 8">
            <a:extLst>
              <a:ext uri="{FF2B5EF4-FFF2-40B4-BE49-F238E27FC236}">
                <a16:creationId xmlns:a16="http://schemas.microsoft.com/office/drawing/2014/main" id="{2CDB9676-30F0-AC42-8897-F2D66669C378}"/>
              </a:ext>
            </a:extLst>
          </p:cNvPr>
          <p:cNvSpPr>
            <a:spLocks noGrp="1"/>
          </p:cNvSpPr>
          <p:nvPr>
            <p:ph type="sldNum" sz="quarter" idx="11"/>
          </p:nvPr>
        </p:nvSpPr>
        <p:spPr>
          <a:xfrm>
            <a:off x="8639175" y="6508750"/>
            <a:ext cx="463550" cy="274638"/>
          </a:xfrm>
        </p:spPr>
        <p:txBody>
          <a:bodyPr/>
          <a:lstStyle>
            <a:lvl1pPr>
              <a:defRPr/>
            </a:lvl1pPr>
          </a:lstStyle>
          <a:p>
            <a:fld id="{F9C95746-7ABA-2042-BE34-2C25615BA0EC}" type="slidenum">
              <a:rPr lang="en-US" altLang="en-US"/>
              <a:pPr/>
              <a:t>‹#›</a:t>
            </a:fld>
            <a:endParaRPr lang="en-US" altLang="en-US"/>
          </a:p>
        </p:txBody>
      </p:sp>
      <p:sp>
        <p:nvSpPr>
          <p:cNvPr id="7" name="Footer Placeholder 9">
            <a:extLst>
              <a:ext uri="{FF2B5EF4-FFF2-40B4-BE49-F238E27FC236}">
                <a16:creationId xmlns:a16="http://schemas.microsoft.com/office/drawing/2014/main" id="{704F0D45-C0A6-A74C-A4A8-420E4C981F58}"/>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en-US"/>
          </a:p>
        </p:txBody>
      </p:sp>
    </p:spTree>
    <p:extLst>
      <p:ext uri="{BB962C8B-B14F-4D97-AF65-F5344CB8AC3E}">
        <p14:creationId xmlns:p14="http://schemas.microsoft.com/office/powerpoint/2010/main" val="84402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198F2587-DBC4-5C49-8679-0DE548A7FD7F}"/>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ooter Placeholder 2">
            <a:extLst>
              <a:ext uri="{FF2B5EF4-FFF2-40B4-BE49-F238E27FC236}">
                <a16:creationId xmlns:a16="http://schemas.microsoft.com/office/drawing/2014/main" id="{C3A1196F-0F4C-8C47-AA93-AF20519DC68E}"/>
              </a:ext>
            </a:extLst>
          </p:cNvPr>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en-US"/>
          </a:p>
        </p:txBody>
      </p:sp>
      <p:sp>
        <p:nvSpPr>
          <p:cNvPr id="14" name="Date Placeholder 13">
            <a:extLst>
              <a:ext uri="{FF2B5EF4-FFF2-40B4-BE49-F238E27FC236}">
                <a16:creationId xmlns:a16="http://schemas.microsoft.com/office/drawing/2014/main" id="{4D6335C0-3BB4-734E-872E-4B13BAC58FDE}"/>
              </a:ext>
            </a:extLst>
          </p:cNvPr>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cs typeface="+mn-cs"/>
              </a:defRPr>
            </a:lvl1pPr>
            <a:extLst/>
          </a:lstStyle>
          <a:p>
            <a:pPr>
              <a:defRPr/>
            </a:pPr>
            <a:fld id="{73977E0E-59F1-3B44-B4E1-AC23CA587675}" type="datetimeFigureOut">
              <a:rPr lang="en-US"/>
              <a:pPr>
                <a:defRPr/>
              </a:pPr>
              <a:t>4/3/20</a:t>
            </a:fld>
            <a:endParaRPr lang="en-US"/>
          </a:p>
        </p:txBody>
      </p:sp>
      <p:sp>
        <p:nvSpPr>
          <p:cNvPr id="23" name="Slide Number Placeholder 22">
            <a:extLst>
              <a:ext uri="{FF2B5EF4-FFF2-40B4-BE49-F238E27FC236}">
                <a16:creationId xmlns:a16="http://schemas.microsoft.com/office/drawing/2014/main" id="{D4E49EB6-D6A8-2F44-A803-3F728BB8A235}"/>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BFBFA9"/>
                </a:solidFill>
              </a:defRPr>
            </a:lvl1pPr>
          </a:lstStyle>
          <a:p>
            <a:fld id="{EC2C0A86-57AE-324E-B566-A92C9147599B}" type="slidenum">
              <a:rPr lang="en-US" altLang="en-US"/>
              <a:pPr/>
              <a:t>‹#›</a:t>
            </a:fld>
            <a:endParaRPr lang="en-US" altLang="en-US"/>
          </a:p>
        </p:txBody>
      </p:sp>
      <p:sp>
        <p:nvSpPr>
          <p:cNvPr id="22" name="Title Placeholder 21">
            <a:extLst>
              <a:ext uri="{FF2B5EF4-FFF2-40B4-BE49-F238E27FC236}">
                <a16:creationId xmlns:a16="http://schemas.microsoft.com/office/drawing/2014/main" id="{62E4AB02-A213-1F4D-8A46-44965CC8A426}"/>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3" name="Text Placeholder 12">
            <a:extLst>
              <a:ext uri="{FF2B5EF4-FFF2-40B4-BE49-F238E27FC236}">
                <a16:creationId xmlns:a16="http://schemas.microsoft.com/office/drawing/2014/main" id="{FE3C4103-C080-E34C-8406-6C3E81643629}"/>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04" r:id="rId7"/>
    <p:sldLayoutId id="2147483713" r:id="rId8"/>
    <p:sldLayoutId id="2147483714" r:id="rId9"/>
    <p:sldLayoutId id="2147483705" r:id="rId10"/>
    <p:sldLayoutId id="2147483706" r:id="rId11"/>
  </p:sldLayoutIdLst>
  <p:txStyles>
    <p:titleStyle>
      <a:lvl1pPr marL="53975" algn="r" rtl="0" fontAlgn="base">
        <a:spcBef>
          <a:spcPct val="0"/>
        </a:spcBef>
        <a:spcAft>
          <a:spcPct val="0"/>
        </a:spcAft>
        <a:defRPr sz="4600" kern="1200">
          <a:solidFill>
            <a:srgbClr val="CFCF98"/>
          </a:solidFill>
          <a:effectLst>
            <a:outerShdw blurRad="38100" dist="25500" dir="5400000" algn="tl" rotWithShape="0">
              <a:srgbClr val="000000">
                <a:satMod val="180000"/>
                <a:alpha val="75000"/>
              </a:srgbClr>
            </a:outerShdw>
          </a:effectLst>
          <a:latin typeface="+mj-lt"/>
          <a:ea typeface="+mj-ea"/>
          <a:cs typeface="+mj-cs"/>
        </a:defRPr>
      </a:lvl1pPr>
      <a:lvl2pPr marL="53975" algn="r" rtl="0" fontAlgn="base">
        <a:spcBef>
          <a:spcPct val="0"/>
        </a:spcBef>
        <a:spcAft>
          <a:spcPct val="0"/>
        </a:spcAft>
        <a:defRPr sz="4600">
          <a:solidFill>
            <a:srgbClr val="CFCF98"/>
          </a:solidFill>
          <a:latin typeface="Rockwell" panose="02060603020205020403" pitchFamily="18" charset="77"/>
        </a:defRPr>
      </a:lvl2pPr>
      <a:lvl3pPr marL="53975" algn="r" rtl="0" fontAlgn="base">
        <a:spcBef>
          <a:spcPct val="0"/>
        </a:spcBef>
        <a:spcAft>
          <a:spcPct val="0"/>
        </a:spcAft>
        <a:defRPr sz="4600">
          <a:solidFill>
            <a:srgbClr val="CFCF98"/>
          </a:solidFill>
          <a:latin typeface="Rockwell" panose="02060603020205020403" pitchFamily="18" charset="77"/>
        </a:defRPr>
      </a:lvl3pPr>
      <a:lvl4pPr marL="53975" algn="r" rtl="0" fontAlgn="base">
        <a:spcBef>
          <a:spcPct val="0"/>
        </a:spcBef>
        <a:spcAft>
          <a:spcPct val="0"/>
        </a:spcAft>
        <a:defRPr sz="4600">
          <a:solidFill>
            <a:srgbClr val="CFCF98"/>
          </a:solidFill>
          <a:latin typeface="Rockwell" panose="02060603020205020403" pitchFamily="18" charset="77"/>
        </a:defRPr>
      </a:lvl4pPr>
      <a:lvl5pPr marL="53975" algn="r" rtl="0" fontAlgn="base">
        <a:spcBef>
          <a:spcPct val="0"/>
        </a:spcBef>
        <a:spcAft>
          <a:spcPct val="0"/>
        </a:spcAft>
        <a:defRPr sz="4600">
          <a:solidFill>
            <a:srgbClr val="CFCF98"/>
          </a:solidFill>
          <a:latin typeface="Rockwell" panose="02060603020205020403" pitchFamily="18" charset="77"/>
        </a:defRPr>
      </a:lvl5pPr>
      <a:lvl6pPr marL="511175" algn="r" rtl="0" fontAlgn="base">
        <a:spcBef>
          <a:spcPct val="0"/>
        </a:spcBef>
        <a:spcAft>
          <a:spcPct val="0"/>
        </a:spcAft>
        <a:defRPr sz="4600">
          <a:solidFill>
            <a:srgbClr val="CFCF98"/>
          </a:solidFill>
          <a:latin typeface="Rockwell" panose="02060603020205020403" pitchFamily="18" charset="77"/>
        </a:defRPr>
      </a:lvl6pPr>
      <a:lvl7pPr marL="968375" algn="r" rtl="0" fontAlgn="base">
        <a:spcBef>
          <a:spcPct val="0"/>
        </a:spcBef>
        <a:spcAft>
          <a:spcPct val="0"/>
        </a:spcAft>
        <a:defRPr sz="4600">
          <a:solidFill>
            <a:srgbClr val="CFCF98"/>
          </a:solidFill>
          <a:latin typeface="Rockwell" panose="02060603020205020403" pitchFamily="18" charset="77"/>
        </a:defRPr>
      </a:lvl7pPr>
      <a:lvl8pPr marL="1425575" algn="r" rtl="0" fontAlgn="base">
        <a:spcBef>
          <a:spcPct val="0"/>
        </a:spcBef>
        <a:spcAft>
          <a:spcPct val="0"/>
        </a:spcAft>
        <a:defRPr sz="4600">
          <a:solidFill>
            <a:srgbClr val="CFCF98"/>
          </a:solidFill>
          <a:latin typeface="Rockwell" panose="02060603020205020403" pitchFamily="18" charset="77"/>
        </a:defRPr>
      </a:lvl8pPr>
      <a:lvl9pPr marL="1882775" algn="r" rtl="0" fontAlgn="base">
        <a:spcBef>
          <a:spcPct val="0"/>
        </a:spcBef>
        <a:spcAft>
          <a:spcPct val="0"/>
        </a:spcAft>
        <a:defRPr sz="4600">
          <a:solidFill>
            <a:srgbClr val="CFCF98"/>
          </a:solidFill>
          <a:latin typeface="Rockwell" panose="02060603020205020403" pitchFamily="18" charset="77"/>
        </a:defRPr>
      </a:lvl9pPr>
      <a:extLst/>
    </p:titleStyle>
    <p:bodyStyle>
      <a:lvl1pPr marL="292100" indent="-292100" algn="l" rtl="0" fontAlgn="base">
        <a:spcBef>
          <a:spcPct val="0"/>
        </a:spcBef>
        <a:spcAft>
          <a:spcPct val="0"/>
        </a:spcAft>
        <a:buClr>
          <a:schemeClr val="accent1"/>
        </a:buClr>
        <a:buSzPct val="70000"/>
        <a:buFont typeface="Wingdings 2" pitchFamily="2"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526DB0"/>
        </a:buClr>
        <a:buSzPct val="100000"/>
        <a:buFont typeface="Wingdings 2" pitchFamily="2"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526DB0"/>
        </a:buClr>
        <a:buSzPct val="100000"/>
        <a:buFont typeface="Wingdings 2" pitchFamily="2"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526DB0"/>
        </a:buClr>
        <a:buSzPct val="100000"/>
        <a:buFont typeface="Wingdings 2" pitchFamily="2"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328-5906-3442-864E-38BCA7B94462}"/>
              </a:ext>
            </a:extLst>
          </p:cNvPr>
          <p:cNvSpPr>
            <a:spLocks noGrp="1"/>
          </p:cNvSpPr>
          <p:nvPr>
            <p:ph type="ctrTitle"/>
          </p:nvPr>
        </p:nvSpPr>
        <p:spPr/>
        <p:txBody>
          <a:bodyPr/>
          <a:lstStyle/>
          <a:p>
            <a:pPr fontAlgn="auto">
              <a:spcAft>
                <a:spcPts val="0"/>
              </a:spcAft>
              <a:defRPr/>
            </a:pPr>
            <a:r>
              <a:rPr lang="en-US" dirty="0">
                <a:solidFill>
                  <a:schemeClr val="tx2">
                    <a:tint val="100000"/>
                    <a:shade val="90000"/>
                    <a:satMod val="250000"/>
                    <a:alpha val="100000"/>
                  </a:schemeClr>
                </a:solidFill>
              </a:rPr>
              <a:t>Learning in an Online Environment </a:t>
            </a:r>
          </a:p>
        </p:txBody>
      </p:sp>
      <p:sp>
        <p:nvSpPr>
          <p:cNvPr id="10243" name="Subtitle 2">
            <a:extLst>
              <a:ext uri="{FF2B5EF4-FFF2-40B4-BE49-F238E27FC236}">
                <a16:creationId xmlns:a16="http://schemas.microsoft.com/office/drawing/2014/main" id="{84A23FEF-012D-1247-8D86-098B6B0B661D}"/>
              </a:ext>
            </a:extLst>
          </p:cNvPr>
          <p:cNvSpPr>
            <a:spLocks noGrp="1"/>
          </p:cNvSpPr>
          <p:nvPr>
            <p:ph type="subTitle" idx="1"/>
          </p:nvPr>
        </p:nvSpPr>
        <p:spPr>
          <a:xfrm>
            <a:off x="2133600" y="2819400"/>
            <a:ext cx="6559550" cy="1752600"/>
          </a:xfrm>
        </p:spPr>
        <p:txBody>
          <a:bodyPr/>
          <a:lstStyle/>
          <a:p>
            <a:pPr>
              <a:spcBef>
                <a:spcPct val="0"/>
              </a:spcBef>
            </a:pPr>
            <a:r>
              <a:rPr lang="en-US" altLang="en-US"/>
              <a:t>Success Strategies for the </a:t>
            </a:r>
          </a:p>
          <a:p>
            <a:pPr>
              <a:spcBef>
                <a:spcPct val="0"/>
              </a:spcBef>
            </a:pPr>
            <a:r>
              <a:rPr lang="en-US" altLang="en-US"/>
              <a:t>Online Classroom</a:t>
            </a:r>
          </a:p>
        </p:txBody>
      </p:sp>
      <p:sp>
        <p:nvSpPr>
          <p:cNvPr id="10244" name="TextBox 3">
            <a:extLst>
              <a:ext uri="{FF2B5EF4-FFF2-40B4-BE49-F238E27FC236}">
                <a16:creationId xmlns:a16="http://schemas.microsoft.com/office/drawing/2014/main" id="{71B771D9-3CF3-9442-B691-87AF050A3364}"/>
              </a:ext>
            </a:extLst>
          </p:cNvPr>
          <p:cNvSpPr txBox="1">
            <a:spLocks noChangeArrowheads="1"/>
          </p:cNvSpPr>
          <p:nvPr/>
        </p:nvSpPr>
        <p:spPr bwMode="auto">
          <a:xfrm>
            <a:off x="381000" y="60960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algn="ctr"/>
            <a:r>
              <a:rPr lang="en-US" altLang="en-US"/>
              <a:t>Student Success Programs – Pittsburg State University – 113 Axe Library  </a:t>
            </a:r>
          </a:p>
        </p:txBody>
      </p:sp>
      <p:pic>
        <p:nvPicPr>
          <p:cNvPr id="5" name="Picture 4" descr="186&amp;116 gorilla.eps">
            <a:extLst>
              <a:ext uri="{FF2B5EF4-FFF2-40B4-BE49-F238E27FC236}">
                <a16:creationId xmlns:a16="http://schemas.microsoft.com/office/drawing/2014/main" id="{47F22B51-2EB1-4445-B514-009B71595092}"/>
              </a:ext>
            </a:extLst>
          </p:cNvPr>
          <p:cNvPicPr>
            <a:picLocks noChangeAspect="1"/>
          </p:cNvPicPr>
          <p:nvPr/>
        </p:nvPicPr>
        <p:blipFill>
          <a:blip r:embed="rId3" cstate="print">
            <a:duotone>
              <a:prstClr val="black"/>
              <a:srgbClr val="D9C3A5">
                <a:tint val="50000"/>
                <a:satMod val="180000"/>
              </a:srgbClr>
            </a:duotone>
          </a:blip>
          <a:stretch>
            <a:fillRect/>
          </a:stretch>
        </p:blipFill>
        <p:spPr>
          <a:xfrm>
            <a:off x="0" y="-9236"/>
            <a:ext cx="759141" cy="91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DD2B-C8D5-9140-ACF2-C7F6771CDCB1}"/>
              </a:ext>
            </a:extLst>
          </p:cNvPr>
          <p:cNvSpPr>
            <a:spLocks noGrp="1"/>
          </p:cNvSpPr>
          <p:nvPr>
            <p:ph type="title"/>
          </p:nvPr>
        </p:nvSpPr>
        <p:spPr>
          <a:xfrm>
            <a:off x="457200" y="253536"/>
            <a:ext cx="8229600" cy="1143000"/>
          </a:xfrm>
        </p:spPr>
        <p:txBody>
          <a:bodyPr/>
          <a:lstStyle/>
          <a:p>
            <a:pPr marL="54864" fontAlgn="auto">
              <a:spcAft>
                <a:spcPts val="0"/>
              </a:spcAft>
              <a:defRPr/>
            </a:pPr>
            <a:r>
              <a:rPr lang="en-US" dirty="0">
                <a:solidFill>
                  <a:schemeClr val="tx2">
                    <a:tint val="100000"/>
                    <a:shade val="90000"/>
                    <a:satMod val="250000"/>
                    <a:alpha val="100000"/>
                  </a:schemeClr>
                </a:solidFill>
                <a:effectLst>
                  <a:outerShdw blurRad="38100" dist="38100" dir="2700000" algn="tl">
                    <a:srgbClr val="000000">
                      <a:alpha val="43137"/>
                    </a:srgbClr>
                  </a:outerShdw>
                </a:effectLst>
              </a:rPr>
              <a:t>Communicate</a:t>
            </a:r>
          </a:p>
        </p:txBody>
      </p:sp>
      <p:sp>
        <p:nvSpPr>
          <p:cNvPr id="17411" name="Content Placeholder 2">
            <a:extLst>
              <a:ext uri="{FF2B5EF4-FFF2-40B4-BE49-F238E27FC236}">
                <a16:creationId xmlns:a16="http://schemas.microsoft.com/office/drawing/2014/main" id="{50233434-3C14-5846-B43E-5DA60D03DA5F}"/>
              </a:ext>
            </a:extLst>
          </p:cNvPr>
          <p:cNvSpPr>
            <a:spLocks noGrp="1"/>
          </p:cNvSpPr>
          <p:nvPr>
            <p:ph idx="1"/>
          </p:nvPr>
        </p:nvSpPr>
        <p:spPr>
          <a:xfrm>
            <a:off x="612775" y="1600200"/>
            <a:ext cx="8153400" cy="4876800"/>
          </a:xfrm>
        </p:spPr>
        <p:txBody>
          <a:bodyPr/>
          <a:lstStyle/>
          <a:p>
            <a:r>
              <a:rPr lang="en-US" altLang="en-US" sz="3600" dirty="0"/>
              <a:t>Communicate with your Instructors</a:t>
            </a:r>
          </a:p>
          <a:p>
            <a:pPr lvl="1"/>
            <a:r>
              <a:rPr lang="en-US" altLang="en-US" sz="3300" dirty="0"/>
              <a:t>Syllabus</a:t>
            </a:r>
          </a:p>
          <a:p>
            <a:pPr lvl="2"/>
            <a:r>
              <a:rPr lang="en-US" altLang="en-US" sz="3000" dirty="0"/>
              <a:t>Office Hours</a:t>
            </a:r>
          </a:p>
          <a:p>
            <a:pPr lvl="2"/>
            <a:r>
              <a:rPr lang="en-US" altLang="en-US" sz="3000" dirty="0"/>
              <a:t>E-mail/Canvas Communication</a:t>
            </a:r>
          </a:p>
          <a:p>
            <a:pPr lvl="2"/>
            <a:endParaRPr lang="en-US" altLang="en-US" sz="2000" dirty="0"/>
          </a:p>
          <a:p>
            <a:pPr lvl="1"/>
            <a:r>
              <a:rPr lang="en-US" altLang="en-US" sz="3300" dirty="0"/>
              <a:t>Formal</a:t>
            </a:r>
          </a:p>
          <a:p>
            <a:pPr lvl="2"/>
            <a:r>
              <a:rPr lang="en-US" altLang="en-US" sz="3000" dirty="0"/>
              <a:t> Doctor (Dr.), Professor, Mr./Mrs.</a:t>
            </a:r>
          </a:p>
          <a:p>
            <a:pPr lvl="1"/>
            <a:endParaRPr lang="en-US" altLang="en-US" sz="2800" dirty="0"/>
          </a:p>
          <a:p>
            <a:pPr lvl="2"/>
            <a:endParaRPr lang="en-US" altLang="en-US" sz="2800" dirty="0"/>
          </a:p>
          <a:p>
            <a:pPr lvl="1"/>
            <a:endParaRPr lang="en-US" altLang="en-US" sz="3200" dirty="0"/>
          </a:p>
        </p:txBody>
      </p:sp>
      <p:pic>
        <p:nvPicPr>
          <p:cNvPr id="6" name="Picture 5" descr="186&amp;116 gorilla.eps">
            <a:extLst>
              <a:ext uri="{FF2B5EF4-FFF2-40B4-BE49-F238E27FC236}">
                <a16:creationId xmlns:a16="http://schemas.microsoft.com/office/drawing/2014/main" id="{14DAF61B-A6B8-BF4C-ACEC-2D39D6887C4B}"/>
              </a:ext>
            </a:extLst>
          </p:cNvPr>
          <p:cNvPicPr>
            <a:picLocks noChangeAspect="1"/>
          </p:cNvPicPr>
          <p:nvPr/>
        </p:nvPicPr>
        <p:blipFill>
          <a:blip r:embed="rId3" cstate="print">
            <a:duotone>
              <a:prstClr val="black"/>
              <a:srgbClr val="D9C3A5">
                <a:tint val="50000"/>
                <a:satMod val="180000"/>
              </a:srgbClr>
            </a:duotone>
          </a:blip>
          <a:stretch>
            <a:fillRect/>
          </a:stretch>
        </p:blipFill>
        <p:spPr>
          <a:xfrm>
            <a:off x="0" y="-9236"/>
            <a:ext cx="759141" cy="914400"/>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F924D3-3EA7-D046-85BD-8D4C32362A3D}"/>
              </a:ext>
            </a:extLst>
          </p:cNvPr>
          <p:cNvSpPr>
            <a:spLocks noGrp="1"/>
          </p:cNvSpPr>
          <p:nvPr>
            <p:ph type="title"/>
          </p:nvPr>
        </p:nvSpPr>
        <p:spPr>
          <a:xfrm>
            <a:off x="612648" y="228600"/>
            <a:ext cx="8153400" cy="990600"/>
          </a:xfrm>
        </p:spPr>
        <p:txBody>
          <a:bodyPr/>
          <a:lstStyle/>
          <a:p>
            <a:pPr marL="54864" fontAlgn="auto">
              <a:spcAft>
                <a:spcPts val="0"/>
              </a:spcAft>
              <a:defRPr/>
            </a:pPr>
            <a:r>
              <a:rPr lang="en-US" dirty="0">
                <a:solidFill>
                  <a:schemeClr val="tx2">
                    <a:tint val="100000"/>
                    <a:shade val="90000"/>
                    <a:satMod val="250000"/>
                    <a:alpha val="100000"/>
                  </a:schemeClr>
                </a:solidFill>
                <a:effectLst>
                  <a:outerShdw blurRad="38100" dist="38100" dir="2700000" algn="tl">
                    <a:srgbClr val="000000">
                      <a:alpha val="43137"/>
                    </a:srgbClr>
                  </a:outerShdw>
                </a:effectLst>
              </a:rPr>
              <a:t>Communicate</a:t>
            </a:r>
          </a:p>
        </p:txBody>
      </p:sp>
      <p:sp>
        <p:nvSpPr>
          <p:cNvPr id="7171" name="Rectangle 1027">
            <a:extLst>
              <a:ext uri="{FF2B5EF4-FFF2-40B4-BE49-F238E27FC236}">
                <a16:creationId xmlns:a16="http://schemas.microsoft.com/office/drawing/2014/main" id="{EA1A4E6C-FDBE-2E45-8BC9-29F63D7BA49B}"/>
              </a:ext>
            </a:extLst>
          </p:cNvPr>
          <p:cNvSpPr>
            <a:spLocks noGrp="1" noChangeArrowheads="1"/>
          </p:cNvSpPr>
          <p:nvPr>
            <p:ph idx="1"/>
          </p:nvPr>
        </p:nvSpPr>
        <p:spPr>
          <a:xfrm>
            <a:off x="685800" y="1600200"/>
            <a:ext cx="8229600" cy="5029200"/>
          </a:xfrm>
        </p:spPr>
        <p:txBody>
          <a:bodyPr>
            <a:normAutofit fontScale="92500" lnSpcReduction="10000"/>
          </a:bodyPr>
          <a:lstStyle/>
          <a:p>
            <a:pPr fontAlgn="auto">
              <a:lnSpc>
                <a:spcPct val="80000"/>
              </a:lnSpc>
              <a:spcBef>
                <a:spcPts val="0"/>
              </a:spcBef>
              <a:spcAft>
                <a:spcPts val="0"/>
              </a:spcAft>
              <a:buFont typeface="Wingdings 2"/>
              <a:buChar char=""/>
              <a:defRPr/>
            </a:pPr>
            <a:r>
              <a:rPr lang="en-US" sz="3600" dirty="0"/>
              <a:t>Suggested Conversations</a:t>
            </a:r>
          </a:p>
          <a:p>
            <a:pPr fontAlgn="auto">
              <a:lnSpc>
                <a:spcPct val="80000"/>
              </a:lnSpc>
              <a:spcBef>
                <a:spcPts val="0"/>
              </a:spcBef>
              <a:spcAft>
                <a:spcPts val="0"/>
              </a:spcAft>
              <a:buFont typeface="Wingdings 2"/>
              <a:buChar char=""/>
              <a:defRPr/>
            </a:pPr>
            <a:endParaRPr lang="en-US" sz="2000" dirty="0"/>
          </a:p>
          <a:p>
            <a:pPr marL="640080" lvl="1" fontAlgn="auto">
              <a:lnSpc>
                <a:spcPct val="80000"/>
              </a:lnSpc>
              <a:spcAft>
                <a:spcPts val="0"/>
              </a:spcAft>
              <a:defRPr/>
            </a:pPr>
            <a:r>
              <a:rPr lang="en-US" sz="3200" dirty="0"/>
              <a:t>Use e-mail/Canvas to communicate with an instructor </a:t>
            </a:r>
          </a:p>
          <a:p>
            <a:pPr marL="640080" lvl="1" fontAlgn="auto">
              <a:lnSpc>
                <a:spcPct val="80000"/>
              </a:lnSpc>
              <a:spcAft>
                <a:spcPts val="0"/>
              </a:spcAft>
              <a:defRPr/>
            </a:pPr>
            <a:endParaRPr lang="en-US" sz="1600" dirty="0"/>
          </a:p>
          <a:p>
            <a:pPr marL="640080" lvl="1" fontAlgn="auto">
              <a:lnSpc>
                <a:spcPct val="80000"/>
              </a:lnSpc>
              <a:spcAft>
                <a:spcPts val="0"/>
              </a:spcAft>
              <a:defRPr/>
            </a:pPr>
            <a:r>
              <a:rPr lang="en-US" sz="3200" dirty="0"/>
              <a:t>Discuss grades or assignments with an instructor </a:t>
            </a:r>
          </a:p>
          <a:p>
            <a:pPr marL="640080" lvl="1" fontAlgn="auto">
              <a:lnSpc>
                <a:spcPct val="80000"/>
              </a:lnSpc>
              <a:spcAft>
                <a:spcPts val="0"/>
              </a:spcAft>
              <a:defRPr/>
            </a:pPr>
            <a:endParaRPr lang="en-US" sz="1600" dirty="0"/>
          </a:p>
          <a:p>
            <a:pPr marL="640080" lvl="1" fontAlgn="auto">
              <a:lnSpc>
                <a:spcPct val="80000"/>
              </a:lnSpc>
              <a:spcAft>
                <a:spcPts val="0"/>
              </a:spcAft>
              <a:defRPr/>
            </a:pPr>
            <a:r>
              <a:rPr lang="en-US" sz="3200" dirty="0"/>
              <a:t>Talk about career plans</a:t>
            </a:r>
          </a:p>
          <a:p>
            <a:pPr marL="640080" lvl="1" fontAlgn="auto">
              <a:lnSpc>
                <a:spcPct val="80000"/>
              </a:lnSpc>
              <a:spcAft>
                <a:spcPts val="0"/>
              </a:spcAft>
              <a:defRPr/>
            </a:pPr>
            <a:endParaRPr lang="en-US" sz="1600" dirty="0"/>
          </a:p>
          <a:p>
            <a:pPr marL="640080" lvl="1" fontAlgn="auto">
              <a:lnSpc>
                <a:spcPct val="80000"/>
              </a:lnSpc>
              <a:spcAft>
                <a:spcPts val="0"/>
              </a:spcAft>
              <a:defRPr/>
            </a:pPr>
            <a:r>
              <a:rPr lang="en-US" sz="3200" dirty="0"/>
              <a:t>Discuss ideas from your readings outside of class </a:t>
            </a:r>
          </a:p>
          <a:p>
            <a:pPr marL="640080" lvl="1" fontAlgn="auto">
              <a:lnSpc>
                <a:spcPct val="80000"/>
              </a:lnSpc>
              <a:spcAft>
                <a:spcPts val="0"/>
              </a:spcAft>
              <a:defRPr/>
            </a:pPr>
            <a:endParaRPr lang="en-US" sz="1600" dirty="0"/>
          </a:p>
          <a:p>
            <a:pPr marL="640080" lvl="1" fontAlgn="auto">
              <a:lnSpc>
                <a:spcPct val="80000"/>
              </a:lnSpc>
              <a:spcAft>
                <a:spcPts val="0"/>
              </a:spcAft>
              <a:defRPr/>
            </a:pPr>
            <a:r>
              <a:rPr lang="en-US" sz="3200" dirty="0"/>
              <a:t>Ask for feedback (written or oral) from instructors on your performance </a:t>
            </a:r>
          </a:p>
        </p:txBody>
      </p:sp>
      <p:pic>
        <p:nvPicPr>
          <p:cNvPr id="4" name="Picture 3" descr="186&amp;116 gorilla.eps">
            <a:extLst>
              <a:ext uri="{FF2B5EF4-FFF2-40B4-BE49-F238E27FC236}">
                <a16:creationId xmlns:a16="http://schemas.microsoft.com/office/drawing/2014/main" id="{30DEBC92-18D9-B64D-B691-5381865CDB6A}"/>
              </a:ext>
            </a:extLst>
          </p:cNvPr>
          <p:cNvPicPr>
            <a:picLocks noChangeAspect="1"/>
          </p:cNvPicPr>
          <p:nvPr/>
        </p:nvPicPr>
        <p:blipFill>
          <a:blip r:embed="rId3" cstate="print">
            <a:duotone>
              <a:prstClr val="black"/>
              <a:srgbClr val="D9C3A5">
                <a:tint val="50000"/>
                <a:satMod val="180000"/>
              </a:srgbClr>
            </a:duotone>
          </a:blip>
          <a:stretch>
            <a:fillRect/>
          </a:stretch>
        </p:blipFill>
        <p:spPr>
          <a:xfrm>
            <a:off x="0" y="-9236"/>
            <a:ext cx="759141" cy="914400"/>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1A30-7794-BE4D-A481-6C0DBE2F162D}"/>
              </a:ext>
            </a:extLst>
          </p:cNvPr>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dirty="0">
                <a:solidFill>
                  <a:schemeClr val="tx2">
                    <a:tint val="100000"/>
                    <a:shade val="90000"/>
                    <a:satMod val="250000"/>
                    <a:alpha val="100000"/>
                  </a:schemeClr>
                </a:solidFill>
              </a:rPr>
              <a:t>Common Online Course Components</a:t>
            </a:r>
          </a:p>
        </p:txBody>
      </p:sp>
      <p:sp>
        <p:nvSpPr>
          <p:cNvPr id="19459" name="Content Placeholder 2">
            <a:extLst>
              <a:ext uri="{FF2B5EF4-FFF2-40B4-BE49-F238E27FC236}">
                <a16:creationId xmlns:a16="http://schemas.microsoft.com/office/drawing/2014/main" id="{BE207000-B7A9-AF4C-9487-0654303C9310}"/>
              </a:ext>
            </a:extLst>
          </p:cNvPr>
          <p:cNvSpPr>
            <a:spLocks noGrp="1"/>
          </p:cNvSpPr>
          <p:nvPr>
            <p:ph idx="1"/>
          </p:nvPr>
        </p:nvSpPr>
        <p:spPr/>
        <p:txBody>
          <a:bodyPr/>
          <a:lstStyle/>
          <a:p>
            <a:r>
              <a:rPr lang="en-US" altLang="en-US"/>
              <a:t>Discussion Postings </a:t>
            </a:r>
          </a:p>
          <a:p>
            <a:pPr lvl="1"/>
            <a:r>
              <a:rPr lang="en-US" altLang="en-US"/>
              <a:t>Spend time each day reading posts </a:t>
            </a:r>
          </a:p>
          <a:p>
            <a:pPr lvl="1"/>
            <a:r>
              <a:rPr lang="en-US" altLang="en-US"/>
              <a:t>Create your own response AND reply to another student</a:t>
            </a:r>
          </a:p>
          <a:p>
            <a:pPr lvl="1"/>
            <a:r>
              <a:rPr lang="en-US" altLang="en-US"/>
              <a:t>Try to do these early in the week so you have time for responses </a:t>
            </a:r>
          </a:p>
          <a:p>
            <a:r>
              <a:rPr lang="en-US" altLang="en-US"/>
              <a:t>Tests and Quizzes</a:t>
            </a:r>
          </a:p>
          <a:p>
            <a:pPr lvl="1"/>
            <a:r>
              <a:rPr lang="en-US" altLang="en-US" b="1"/>
              <a:t>ALWAYS</a:t>
            </a:r>
            <a:r>
              <a:rPr lang="en-US" altLang="en-US"/>
              <a:t> take tests and quizzes early</a:t>
            </a:r>
          </a:p>
          <a:p>
            <a:pPr lvl="1"/>
            <a:r>
              <a:rPr lang="en-US" altLang="en-US"/>
              <a:t>Instructors can see when quizzes have been attempted</a:t>
            </a:r>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DB66-DEE3-4E4B-8DDE-A168A871FEB0}"/>
              </a:ext>
            </a:extLst>
          </p:cNvPr>
          <p:cNvSpPr>
            <a:spLocks noGrp="1"/>
          </p:cNvSpPr>
          <p:nvPr>
            <p:ph type="title"/>
          </p:nvPr>
        </p:nvSpPr>
        <p:spPr>
          <a:xfrm>
            <a:off x="457200" y="253536"/>
            <a:ext cx="8229600" cy="1143000"/>
          </a:xfrm>
        </p:spPr>
        <p:txBody>
          <a:bodyPr/>
          <a:lstStyle/>
          <a:p>
            <a:pPr marL="54864" fontAlgn="auto">
              <a:spcAft>
                <a:spcPts val="0"/>
              </a:spcAft>
              <a:defRPr/>
            </a:pPr>
            <a:r>
              <a:rPr lang="en-US" dirty="0">
                <a:solidFill>
                  <a:schemeClr val="tx2">
                    <a:tint val="100000"/>
                    <a:shade val="90000"/>
                    <a:satMod val="250000"/>
                    <a:alpha val="100000"/>
                  </a:schemeClr>
                </a:solidFill>
              </a:rPr>
              <a:t>Strategies for Success</a:t>
            </a:r>
          </a:p>
        </p:txBody>
      </p:sp>
      <p:sp>
        <p:nvSpPr>
          <p:cNvPr id="3" name="Content Placeholder 2">
            <a:extLst>
              <a:ext uri="{FF2B5EF4-FFF2-40B4-BE49-F238E27FC236}">
                <a16:creationId xmlns:a16="http://schemas.microsoft.com/office/drawing/2014/main" id="{FD7FC2DD-E721-0E48-80B5-E4A91594E74C}"/>
              </a:ext>
            </a:extLst>
          </p:cNvPr>
          <p:cNvSpPr>
            <a:spLocks noGrp="1"/>
          </p:cNvSpPr>
          <p:nvPr>
            <p:ph idx="1"/>
          </p:nvPr>
        </p:nvSpPr>
        <p:spPr/>
        <p:txBody>
          <a:bodyPr>
            <a:normAutofit lnSpcReduction="10000"/>
          </a:bodyPr>
          <a:lstStyle/>
          <a:p>
            <a:pPr fontAlgn="auto">
              <a:spcBef>
                <a:spcPts val="0"/>
              </a:spcBef>
              <a:spcAft>
                <a:spcPts val="0"/>
              </a:spcAft>
              <a:buFont typeface="Wingdings 2"/>
              <a:buChar char=""/>
              <a:defRPr/>
            </a:pPr>
            <a:r>
              <a:rPr lang="en-US" dirty="0"/>
              <a:t>Print out your syllabus</a:t>
            </a:r>
          </a:p>
          <a:p>
            <a:pPr fontAlgn="auto">
              <a:spcBef>
                <a:spcPts val="0"/>
              </a:spcBef>
              <a:spcAft>
                <a:spcPts val="0"/>
              </a:spcAft>
              <a:buFont typeface="Wingdings 2"/>
              <a:buChar char=""/>
              <a:defRPr/>
            </a:pPr>
            <a:endParaRPr lang="en-US" dirty="0"/>
          </a:p>
          <a:p>
            <a:pPr fontAlgn="auto">
              <a:spcBef>
                <a:spcPts val="0"/>
              </a:spcBef>
              <a:spcAft>
                <a:spcPts val="0"/>
              </a:spcAft>
              <a:buFont typeface="Wingdings 2"/>
              <a:buChar char=""/>
              <a:defRPr/>
            </a:pPr>
            <a:r>
              <a:rPr lang="en-US" dirty="0"/>
              <a:t>Keep a calendar or whiteboard handy to write all due dates</a:t>
            </a:r>
          </a:p>
          <a:p>
            <a:pPr fontAlgn="auto">
              <a:spcBef>
                <a:spcPts val="0"/>
              </a:spcBef>
              <a:spcAft>
                <a:spcPts val="0"/>
              </a:spcAft>
              <a:buFont typeface="Wingdings 2"/>
              <a:buChar char=""/>
              <a:defRPr/>
            </a:pPr>
            <a:endParaRPr lang="en-US" dirty="0"/>
          </a:p>
          <a:p>
            <a:pPr fontAlgn="auto">
              <a:spcBef>
                <a:spcPts val="0"/>
              </a:spcBef>
              <a:spcAft>
                <a:spcPts val="0"/>
              </a:spcAft>
              <a:buFont typeface="Wingdings 2"/>
              <a:buChar char=""/>
              <a:defRPr/>
            </a:pPr>
            <a:r>
              <a:rPr lang="en-US" dirty="0"/>
              <a:t>Treat the course as a regular class</a:t>
            </a:r>
          </a:p>
          <a:p>
            <a:pPr marL="640080" lvl="1" fontAlgn="auto">
              <a:spcAft>
                <a:spcPts val="0"/>
              </a:spcAft>
              <a:defRPr/>
            </a:pPr>
            <a:r>
              <a:rPr lang="en-US" sz="2800" dirty="0"/>
              <a:t>Spend an hour three times a week doing coursework </a:t>
            </a:r>
          </a:p>
          <a:p>
            <a:pPr marL="640080" lvl="1" fontAlgn="auto">
              <a:spcAft>
                <a:spcPts val="0"/>
              </a:spcAft>
              <a:defRPr/>
            </a:pPr>
            <a:endParaRPr lang="en-US" sz="2800" dirty="0"/>
          </a:p>
          <a:p>
            <a:pPr fontAlgn="auto">
              <a:spcBef>
                <a:spcPts val="0"/>
              </a:spcBef>
              <a:spcAft>
                <a:spcPts val="0"/>
              </a:spcAft>
              <a:buFont typeface="Wingdings 2"/>
              <a:buChar char=""/>
              <a:defRPr/>
            </a:pPr>
            <a:r>
              <a:rPr lang="en-US" dirty="0"/>
              <a:t>Keep up with reading and assignments</a:t>
            </a:r>
          </a:p>
          <a:p>
            <a:pPr marL="0" indent="0" fontAlgn="auto">
              <a:spcBef>
                <a:spcPts val="0"/>
              </a:spcBef>
              <a:spcAft>
                <a:spcPts val="0"/>
              </a:spcAft>
              <a:buFont typeface="Wingdings 2"/>
              <a:buNone/>
              <a:defRPr/>
            </a:pPr>
            <a:endParaRPr lang="en-US" dirty="0"/>
          </a:p>
        </p:txBody>
      </p:sp>
      <p:pic>
        <p:nvPicPr>
          <p:cNvPr id="4" name="Picture 3" descr="186&amp;116 gorilla.eps">
            <a:extLst>
              <a:ext uri="{FF2B5EF4-FFF2-40B4-BE49-F238E27FC236}">
                <a16:creationId xmlns:a16="http://schemas.microsoft.com/office/drawing/2014/main" id="{F3E6AFCD-F05A-564E-82FE-8E85A1A8C635}"/>
              </a:ext>
            </a:extLst>
          </p:cNvPr>
          <p:cNvPicPr>
            <a:picLocks noChangeAspect="1"/>
          </p:cNvPicPr>
          <p:nvPr/>
        </p:nvPicPr>
        <p:blipFill>
          <a:blip r:embed="rId3" cstate="print">
            <a:duotone>
              <a:prstClr val="black"/>
              <a:srgbClr val="D9C3A5">
                <a:tint val="50000"/>
                <a:satMod val="180000"/>
              </a:srgbClr>
            </a:duotone>
          </a:blip>
          <a:stretch>
            <a:fillRect/>
          </a:stretch>
        </p:blipFill>
        <p:spPr>
          <a:xfrm>
            <a:off x="0" y="-9236"/>
            <a:ext cx="759141"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6BCD-7B83-C345-AABE-E91B290278BD}"/>
              </a:ext>
            </a:extLst>
          </p:cNvPr>
          <p:cNvSpPr>
            <a:spLocks noGrp="1"/>
          </p:cNvSpPr>
          <p:nvPr>
            <p:ph type="title"/>
          </p:nvPr>
        </p:nvSpPr>
        <p:spPr>
          <a:xfrm>
            <a:off x="457200" y="253536"/>
            <a:ext cx="8229600" cy="1143000"/>
          </a:xfrm>
        </p:spPr>
        <p:txBody>
          <a:bodyPr/>
          <a:lstStyle/>
          <a:p>
            <a:pPr marL="54864" fontAlgn="auto">
              <a:spcAft>
                <a:spcPts val="0"/>
              </a:spcAft>
              <a:defRPr/>
            </a:pPr>
            <a:r>
              <a:rPr lang="en-US" dirty="0">
                <a:solidFill>
                  <a:schemeClr val="tx2">
                    <a:tint val="100000"/>
                    <a:shade val="90000"/>
                    <a:satMod val="250000"/>
                    <a:alpha val="100000"/>
                  </a:schemeClr>
                </a:solidFill>
              </a:rPr>
              <a:t>Strategies for Success</a:t>
            </a:r>
          </a:p>
        </p:txBody>
      </p:sp>
      <p:sp>
        <p:nvSpPr>
          <p:cNvPr id="21507" name="Content Placeholder 2">
            <a:extLst>
              <a:ext uri="{FF2B5EF4-FFF2-40B4-BE49-F238E27FC236}">
                <a16:creationId xmlns:a16="http://schemas.microsoft.com/office/drawing/2014/main" id="{88A41226-655F-DC48-80A2-E8485BEC1DAD}"/>
              </a:ext>
            </a:extLst>
          </p:cNvPr>
          <p:cNvSpPr>
            <a:spLocks noGrp="1"/>
          </p:cNvSpPr>
          <p:nvPr>
            <p:ph idx="1"/>
          </p:nvPr>
        </p:nvSpPr>
        <p:spPr/>
        <p:txBody>
          <a:bodyPr/>
          <a:lstStyle/>
          <a:p>
            <a:r>
              <a:rPr lang="en-US" altLang="en-US" dirty="0"/>
              <a:t>Have a consistent workspace </a:t>
            </a:r>
          </a:p>
          <a:p>
            <a:pPr lvl="1"/>
            <a:r>
              <a:rPr lang="en-US" altLang="en-US" dirty="0"/>
              <a:t>Distraction-free environment</a:t>
            </a:r>
          </a:p>
          <a:p>
            <a:pPr lvl="1"/>
            <a:r>
              <a:rPr lang="en-US" altLang="en-US" dirty="0"/>
              <a:t>Quality/reliable internet access</a:t>
            </a:r>
          </a:p>
          <a:p>
            <a:pPr lvl="1"/>
            <a:endParaRPr lang="en-US" altLang="en-US" dirty="0"/>
          </a:p>
          <a:p>
            <a:r>
              <a:rPr lang="en-US" altLang="en-US" dirty="0"/>
              <a:t>Don’t be afraid to ask questions</a:t>
            </a:r>
          </a:p>
          <a:p>
            <a:endParaRPr lang="en-US" altLang="en-US" dirty="0"/>
          </a:p>
          <a:p>
            <a:r>
              <a:rPr lang="en-US" altLang="en-US" dirty="0"/>
              <a:t>Make connections with fellow students</a:t>
            </a:r>
          </a:p>
          <a:p>
            <a:pPr lvl="1"/>
            <a:r>
              <a:rPr lang="en-US" altLang="en-US" dirty="0"/>
              <a:t>Share study tips</a:t>
            </a:r>
          </a:p>
          <a:p>
            <a:pPr lvl="1"/>
            <a:r>
              <a:rPr lang="en-US" altLang="en-US" dirty="0"/>
              <a:t>Utilize as a reference</a:t>
            </a:r>
          </a:p>
          <a:p>
            <a:endParaRPr lang="en-US" altLang="en-US" dirty="0"/>
          </a:p>
        </p:txBody>
      </p:sp>
      <p:pic>
        <p:nvPicPr>
          <p:cNvPr id="4" name="Picture 3" descr="186&amp;116 gorilla.eps">
            <a:extLst>
              <a:ext uri="{FF2B5EF4-FFF2-40B4-BE49-F238E27FC236}">
                <a16:creationId xmlns:a16="http://schemas.microsoft.com/office/drawing/2014/main" id="{3DAAFA7A-F7E2-4C44-9B95-31545764C151}"/>
              </a:ext>
            </a:extLst>
          </p:cNvPr>
          <p:cNvPicPr>
            <a:picLocks noChangeAspect="1"/>
          </p:cNvPicPr>
          <p:nvPr/>
        </p:nvPicPr>
        <p:blipFill>
          <a:blip r:embed="rId3" cstate="print">
            <a:duotone>
              <a:prstClr val="black"/>
              <a:srgbClr val="D9C3A5">
                <a:tint val="50000"/>
                <a:satMod val="180000"/>
              </a:srgbClr>
            </a:duotone>
          </a:blip>
          <a:stretch>
            <a:fillRect/>
          </a:stretch>
        </p:blipFill>
        <p:spPr>
          <a:xfrm>
            <a:off x="0" y="-9236"/>
            <a:ext cx="759141"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4392-8EC6-844D-9F20-8DD174C9CCD6}"/>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E72B9518-3B54-AB48-A33A-8648C4E4BA61}"/>
              </a:ext>
            </a:extLst>
          </p:cNvPr>
          <p:cNvSpPr>
            <a:spLocks noGrp="1"/>
          </p:cNvSpPr>
          <p:nvPr>
            <p:ph idx="1"/>
          </p:nvPr>
        </p:nvSpPr>
        <p:spPr/>
        <p:txBody>
          <a:bodyPr/>
          <a:lstStyle/>
          <a:p>
            <a:pPr marL="0" indent="0">
              <a:buNone/>
            </a:pPr>
            <a:endParaRPr lang="en-US" dirty="0"/>
          </a:p>
          <a:p>
            <a:r>
              <a:rPr lang="en-US" dirty="0"/>
              <a:t>Find a time management strategy that is right for you!</a:t>
            </a:r>
          </a:p>
          <a:p>
            <a:endParaRPr lang="en-US" dirty="0"/>
          </a:p>
          <a:p>
            <a:r>
              <a:rPr lang="en-US" dirty="0"/>
              <a:t>Communicate with your instructors</a:t>
            </a:r>
          </a:p>
          <a:p>
            <a:endParaRPr lang="en-US" dirty="0"/>
          </a:p>
          <a:p>
            <a:r>
              <a:rPr lang="en-US" dirty="0"/>
              <a:t>Practice strategies for success</a:t>
            </a:r>
          </a:p>
          <a:p>
            <a:endParaRPr lang="en-US" dirty="0"/>
          </a:p>
          <a:p>
            <a:endParaRPr lang="en-US" dirty="0"/>
          </a:p>
        </p:txBody>
      </p:sp>
    </p:spTree>
    <p:extLst>
      <p:ext uri="{BB962C8B-B14F-4D97-AF65-F5344CB8AC3E}">
        <p14:creationId xmlns:p14="http://schemas.microsoft.com/office/powerpoint/2010/main" val="605364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C065-1226-854C-A0A8-CF223EDF6EA9}"/>
              </a:ext>
            </a:extLst>
          </p:cNvPr>
          <p:cNvSpPr>
            <a:spLocks noGrp="1"/>
          </p:cNvSpPr>
          <p:nvPr>
            <p:ph type="ctrTitle"/>
          </p:nvPr>
        </p:nvSpPr>
        <p:spPr/>
        <p:txBody>
          <a:bodyPr/>
          <a:lstStyle/>
          <a:p>
            <a:pPr fontAlgn="auto">
              <a:spcAft>
                <a:spcPts val="0"/>
              </a:spcAft>
              <a:defRPr/>
            </a:pPr>
            <a:r>
              <a:rPr lang="en-US" dirty="0">
                <a:solidFill>
                  <a:schemeClr val="tx2">
                    <a:tint val="100000"/>
                    <a:shade val="90000"/>
                    <a:satMod val="250000"/>
                    <a:alpha val="100000"/>
                  </a:schemeClr>
                </a:solidFill>
              </a:rPr>
              <a:t>Learning in an Online Environment</a:t>
            </a:r>
          </a:p>
        </p:txBody>
      </p:sp>
      <p:sp>
        <p:nvSpPr>
          <p:cNvPr id="3" name="Subtitle 2">
            <a:extLst>
              <a:ext uri="{FF2B5EF4-FFF2-40B4-BE49-F238E27FC236}">
                <a16:creationId xmlns:a16="http://schemas.microsoft.com/office/drawing/2014/main" id="{689F353D-62E1-D64F-95F9-919DFA84F946}"/>
              </a:ext>
            </a:extLst>
          </p:cNvPr>
          <p:cNvSpPr>
            <a:spLocks noGrp="1"/>
          </p:cNvSpPr>
          <p:nvPr>
            <p:ph type="subTitle" idx="1"/>
          </p:nvPr>
        </p:nvSpPr>
        <p:spPr>
          <a:xfrm>
            <a:off x="2133600" y="2819400"/>
            <a:ext cx="6559550" cy="3276600"/>
          </a:xfrm>
        </p:spPr>
        <p:txBody>
          <a:bodyPr>
            <a:normAutofit fontScale="77500" lnSpcReduction="20000"/>
          </a:bodyPr>
          <a:lstStyle/>
          <a:p>
            <a:pPr fontAlgn="auto">
              <a:spcAft>
                <a:spcPts val="0"/>
              </a:spcAft>
              <a:buFont typeface="Wingdings 2"/>
              <a:buNone/>
              <a:defRPr/>
            </a:pPr>
            <a:r>
              <a:rPr lang="en-US" u="sng" dirty="0"/>
              <a:t>Twitter &amp; Instagram:</a:t>
            </a:r>
            <a:br>
              <a:rPr lang="en-US" u="sng" dirty="0"/>
            </a:br>
            <a:endParaRPr lang="en-US" u="sng" dirty="0"/>
          </a:p>
          <a:p>
            <a:pPr fontAlgn="auto">
              <a:spcAft>
                <a:spcPts val="0"/>
              </a:spcAft>
              <a:buFont typeface="Wingdings 2"/>
              <a:buNone/>
              <a:defRPr/>
            </a:pPr>
            <a:r>
              <a:rPr lang="en-US" sz="2800" dirty="0"/>
              <a:t>@</a:t>
            </a:r>
            <a:r>
              <a:rPr lang="en-US" sz="2800" dirty="0" err="1"/>
              <a:t>PSUSuccess</a:t>
            </a:r>
            <a:endParaRPr lang="en-US" sz="2800" dirty="0"/>
          </a:p>
          <a:p>
            <a:pPr fontAlgn="auto">
              <a:spcAft>
                <a:spcPts val="0"/>
              </a:spcAft>
              <a:buFont typeface="Wingdings 2"/>
              <a:buNone/>
              <a:defRPr/>
            </a:pPr>
            <a:endParaRPr lang="en-US" dirty="0"/>
          </a:p>
          <a:p>
            <a:pPr fontAlgn="auto">
              <a:spcAft>
                <a:spcPts val="0"/>
              </a:spcAft>
              <a:buFont typeface="Wingdings 2"/>
              <a:buNone/>
              <a:defRPr/>
            </a:pPr>
            <a:r>
              <a:rPr lang="en-US" u="sng" dirty="0"/>
              <a:t>Facebook:</a:t>
            </a:r>
          </a:p>
          <a:p>
            <a:pPr fontAlgn="auto">
              <a:spcAft>
                <a:spcPts val="0"/>
              </a:spcAft>
              <a:buFont typeface="Wingdings 2"/>
              <a:buNone/>
              <a:defRPr/>
            </a:pPr>
            <a:endParaRPr lang="en-US" sz="2800" dirty="0"/>
          </a:p>
          <a:p>
            <a:pPr fontAlgn="auto">
              <a:spcAft>
                <a:spcPts val="0"/>
              </a:spcAft>
              <a:buFont typeface="Wingdings 2"/>
              <a:buNone/>
              <a:defRPr/>
            </a:pPr>
            <a:r>
              <a:rPr lang="en-US" sz="2800" dirty="0"/>
              <a:t>PSU Student Success Center</a:t>
            </a:r>
          </a:p>
          <a:p>
            <a:pPr fontAlgn="auto">
              <a:spcAft>
                <a:spcPts val="0"/>
              </a:spcAft>
              <a:buFont typeface="Wingdings 2"/>
              <a:buNone/>
              <a:defRPr/>
            </a:pPr>
            <a:endParaRPr lang="en-US" sz="2800" dirty="0"/>
          </a:p>
          <a:p>
            <a:pPr fontAlgn="auto">
              <a:spcAft>
                <a:spcPts val="0"/>
              </a:spcAft>
              <a:buFont typeface="Wingdings 2"/>
              <a:buNone/>
              <a:defRPr/>
            </a:pPr>
            <a:r>
              <a:rPr lang="en-US" u="sng" dirty="0"/>
              <a:t>Email:</a:t>
            </a:r>
          </a:p>
          <a:p>
            <a:pPr fontAlgn="auto">
              <a:spcAft>
                <a:spcPts val="0"/>
              </a:spcAft>
              <a:buFont typeface="Wingdings 2"/>
              <a:buNone/>
              <a:defRPr/>
            </a:pPr>
            <a:endParaRPr lang="en-US" sz="2800" dirty="0"/>
          </a:p>
          <a:p>
            <a:pPr fontAlgn="auto">
              <a:spcAft>
                <a:spcPts val="0"/>
              </a:spcAft>
              <a:buFont typeface="Wingdings 2"/>
              <a:buNone/>
              <a:defRPr/>
            </a:pPr>
            <a:r>
              <a:rPr lang="en-US" sz="2800" dirty="0" err="1"/>
              <a:t>studentsuccess@pittstate.edu</a:t>
            </a:r>
            <a:endParaRPr lang="en-US" sz="2800" dirty="0"/>
          </a:p>
          <a:p>
            <a:pPr fontAlgn="auto">
              <a:spcAft>
                <a:spcPts val="0"/>
              </a:spcAft>
              <a:buFont typeface="Wingdings 2"/>
              <a:buNone/>
              <a:defRPr/>
            </a:pPr>
            <a:endParaRPr lang="en-US" dirty="0"/>
          </a:p>
        </p:txBody>
      </p:sp>
      <p:sp>
        <p:nvSpPr>
          <p:cNvPr id="22532" name="TextBox 3">
            <a:extLst>
              <a:ext uri="{FF2B5EF4-FFF2-40B4-BE49-F238E27FC236}">
                <a16:creationId xmlns:a16="http://schemas.microsoft.com/office/drawing/2014/main" id="{1B006D84-68A1-0F46-9DB1-7EC145941DE8}"/>
              </a:ext>
            </a:extLst>
          </p:cNvPr>
          <p:cNvSpPr txBox="1">
            <a:spLocks noChangeArrowheads="1"/>
          </p:cNvSpPr>
          <p:nvPr/>
        </p:nvSpPr>
        <p:spPr bwMode="auto">
          <a:xfrm>
            <a:off x="381000" y="60960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algn="ctr"/>
            <a:r>
              <a:rPr lang="en-US" altLang="en-US"/>
              <a:t>Student Success Programs – Pittsburg State University – 113 Axe Library  </a:t>
            </a:r>
          </a:p>
        </p:txBody>
      </p:sp>
      <p:pic>
        <p:nvPicPr>
          <p:cNvPr id="5" name="Picture 4" descr="186&amp;116 gorilla.eps">
            <a:extLst>
              <a:ext uri="{FF2B5EF4-FFF2-40B4-BE49-F238E27FC236}">
                <a16:creationId xmlns:a16="http://schemas.microsoft.com/office/drawing/2014/main" id="{C870E310-7702-914C-B5CD-1881344EA567}"/>
              </a:ext>
            </a:extLst>
          </p:cNvPr>
          <p:cNvPicPr>
            <a:picLocks noChangeAspect="1"/>
          </p:cNvPicPr>
          <p:nvPr/>
        </p:nvPicPr>
        <p:blipFill>
          <a:blip r:embed="rId3" cstate="print">
            <a:duotone>
              <a:prstClr val="black"/>
              <a:srgbClr val="D9C3A5">
                <a:tint val="50000"/>
                <a:satMod val="180000"/>
              </a:srgbClr>
            </a:duotone>
          </a:blip>
          <a:stretch>
            <a:fillRect/>
          </a:stretch>
        </p:blipFill>
        <p:spPr>
          <a:xfrm>
            <a:off x="0" y="-9236"/>
            <a:ext cx="759141"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0007-F313-6349-BECF-2CAE677EBFF3}"/>
              </a:ext>
            </a:extLst>
          </p:cNvPr>
          <p:cNvSpPr>
            <a:spLocks noGrp="1"/>
          </p:cNvSpPr>
          <p:nvPr>
            <p:ph type="title"/>
          </p:nvPr>
        </p:nvSpPr>
        <p:spPr>
          <a:xfrm>
            <a:off x="457200" y="253536"/>
            <a:ext cx="8229600" cy="1143000"/>
          </a:xfrm>
        </p:spPr>
        <p:txBody>
          <a:bodyPr/>
          <a:lstStyle/>
          <a:p>
            <a:pPr marL="54864" fontAlgn="auto">
              <a:spcAft>
                <a:spcPts val="0"/>
              </a:spcAft>
              <a:defRPr/>
            </a:pPr>
            <a:r>
              <a:rPr lang="en-US" dirty="0">
                <a:solidFill>
                  <a:schemeClr val="tx2">
                    <a:tint val="100000"/>
                    <a:shade val="90000"/>
                    <a:satMod val="250000"/>
                    <a:alpha val="100000"/>
                  </a:schemeClr>
                </a:solidFill>
              </a:rPr>
              <a:t>Overview</a:t>
            </a:r>
          </a:p>
        </p:txBody>
      </p:sp>
      <p:sp>
        <p:nvSpPr>
          <p:cNvPr id="3" name="Content Placeholder 2">
            <a:extLst>
              <a:ext uri="{FF2B5EF4-FFF2-40B4-BE49-F238E27FC236}">
                <a16:creationId xmlns:a16="http://schemas.microsoft.com/office/drawing/2014/main" id="{2F1AA55F-6914-A349-9C59-E187A95F03F0}"/>
              </a:ext>
            </a:extLst>
          </p:cNvPr>
          <p:cNvSpPr>
            <a:spLocks noGrp="1"/>
          </p:cNvSpPr>
          <p:nvPr>
            <p:ph idx="1"/>
          </p:nvPr>
        </p:nvSpPr>
        <p:spPr/>
        <p:txBody>
          <a:bodyPr>
            <a:normAutofit/>
          </a:bodyPr>
          <a:lstStyle/>
          <a:p>
            <a:pPr marL="0" indent="0" fontAlgn="auto">
              <a:spcBef>
                <a:spcPts val="0"/>
              </a:spcBef>
              <a:spcAft>
                <a:spcPts val="0"/>
              </a:spcAft>
              <a:buFont typeface="Wingdings 2"/>
              <a:buNone/>
              <a:defRPr/>
            </a:pPr>
            <a:endParaRPr lang="en-US" sz="600" dirty="0"/>
          </a:p>
          <a:p>
            <a:pPr fontAlgn="auto">
              <a:spcBef>
                <a:spcPts val="0"/>
              </a:spcBef>
              <a:spcAft>
                <a:spcPts val="0"/>
              </a:spcAft>
              <a:buFont typeface="Wingdings 2"/>
              <a:buChar char=""/>
              <a:defRPr/>
            </a:pPr>
            <a:r>
              <a:rPr lang="en-US" dirty="0"/>
              <a:t>Time Management</a:t>
            </a:r>
          </a:p>
          <a:p>
            <a:pPr marL="0" indent="0" fontAlgn="auto">
              <a:spcBef>
                <a:spcPts val="0"/>
              </a:spcBef>
              <a:spcAft>
                <a:spcPts val="0"/>
              </a:spcAft>
              <a:buFont typeface="Wingdings 2"/>
              <a:buNone/>
              <a:defRPr/>
            </a:pPr>
            <a:endParaRPr lang="en-US" dirty="0"/>
          </a:p>
          <a:p>
            <a:pPr fontAlgn="auto">
              <a:spcBef>
                <a:spcPts val="0"/>
              </a:spcBef>
              <a:spcAft>
                <a:spcPts val="0"/>
              </a:spcAft>
              <a:buFont typeface="Wingdings 2"/>
              <a:buChar char=""/>
              <a:defRPr/>
            </a:pPr>
            <a:r>
              <a:rPr lang="en-US" dirty="0"/>
              <a:t>Communication with Professors </a:t>
            </a:r>
          </a:p>
          <a:p>
            <a:pPr marL="0" indent="0" fontAlgn="auto">
              <a:spcBef>
                <a:spcPts val="0"/>
              </a:spcBef>
              <a:spcAft>
                <a:spcPts val="0"/>
              </a:spcAft>
              <a:buFont typeface="Wingdings 2"/>
              <a:buNone/>
              <a:defRPr/>
            </a:pPr>
            <a:endParaRPr lang="en-US" dirty="0"/>
          </a:p>
          <a:p>
            <a:pPr fontAlgn="auto">
              <a:spcBef>
                <a:spcPts val="0"/>
              </a:spcBef>
              <a:spcAft>
                <a:spcPts val="0"/>
              </a:spcAft>
              <a:buFont typeface="Wingdings 2"/>
              <a:buChar char=""/>
              <a:defRPr/>
            </a:pPr>
            <a:r>
              <a:rPr lang="en-US" dirty="0"/>
              <a:t>Practicing Good Study Skills </a:t>
            </a:r>
          </a:p>
          <a:p>
            <a:pPr fontAlgn="auto">
              <a:spcBef>
                <a:spcPts val="0"/>
              </a:spcBef>
              <a:spcAft>
                <a:spcPts val="0"/>
              </a:spcAft>
              <a:buFont typeface="Wingdings 2"/>
              <a:buChar char=""/>
              <a:defRPr/>
            </a:pPr>
            <a:endParaRPr lang="en-US" dirty="0"/>
          </a:p>
        </p:txBody>
      </p:sp>
      <p:pic>
        <p:nvPicPr>
          <p:cNvPr id="4" name="Picture 3" descr="186&amp;116 gorilla.eps">
            <a:extLst>
              <a:ext uri="{FF2B5EF4-FFF2-40B4-BE49-F238E27FC236}">
                <a16:creationId xmlns:a16="http://schemas.microsoft.com/office/drawing/2014/main" id="{9AB347D8-F877-B145-8C84-D1D9B79350A2}"/>
              </a:ext>
            </a:extLst>
          </p:cNvPr>
          <p:cNvPicPr>
            <a:picLocks noChangeAspect="1"/>
          </p:cNvPicPr>
          <p:nvPr/>
        </p:nvPicPr>
        <p:blipFill>
          <a:blip r:embed="rId3" cstate="print">
            <a:duotone>
              <a:prstClr val="black"/>
              <a:srgbClr val="D9C3A5">
                <a:tint val="50000"/>
                <a:satMod val="180000"/>
              </a:srgbClr>
            </a:duotone>
          </a:blip>
          <a:stretch>
            <a:fillRect/>
          </a:stretch>
        </p:blipFill>
        <p:spPr>
          <a:xfrm>
            <a:off x="0" y="-9236"/>
            <a:ext cx="759141" cy="914400"/>
          </a:xfrm>
          <a:prstGeom prst="rect">
            <a:avLst/>
          </a:prstGeom>
        </p:spPr>
      </p:pic>
      <p:sp>
        <p:nvSpPr>
          <p:cNvPr id="5" name="TextBox 4">
            <a:extLst>
              <a:ext uri="{FF2B5EF4-FFF2-40B4-BE49-F238E27FC236}">
                <a16:creationId xmlns:a16="http://schemas.microsoft.com/office/drawing/2014/main" id="{92DCEB9F-65EE-AA4A-90C7-EC9DF9CF660B}"/>
              </a:ext>
            </a:extLst>
          </p:cNvPr>
          <p:cNvSpPr txBox="1"/>
          <p:nvPr/>
        </p:nvSpPr>
        <p:spPr>
          <a:xfrm>
            <a:off x="1123553" y="5334000"/>
            <a:ext cx="6896894" cy="523220"/>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fontAlgn="auto">
              <a:spcBef>
                <a:spcPts val="0"/>
              </a:spcBef>
              <a:spcAft>
                <a:spcPts val="0"/>
              </a:spcAft>
              <a:defRPr/>
            </a:pPr>
            <a:r>
              <a:rPr lang="en-US" sz="2800" dirty="0"/>
              <a:t>Focus on learning, not just your grades!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74CF-98FE-3F44-BB13-24E3E87A524E}"/>
              </a:ext>
            </a:extLst>
          </p:cNvPr>
          <p:cNvSpPr>
            <a:spLocks noGrp="1"/>
          </p:cNvSpPr>
          <p:nvPr>
            <p:ph type="title"/>
          </p:nvPr>
        </p:nvSpPr>
        <p:spPr>
          <a:xfrm>
            <a:off x="457200" y="253536"/>
            <a:ext cx="8229600" cy="1143000"/>
          </a:xfrm>
        </p:spPr>
        <p:txBody>
          <a:bodyPr/>
          <a:lstStyle/>
          <a:p>
            <a:pPr marL="54864" fontAlgn="auto">
              <a:spcAft>
                <a:spcPts val="0"/>
              </a:spcAft>
              <a:defRPr/>
            </a:pPr>
            <a:r>
              <a:rPr lang="en-US" dirty="0">
                <a:solidFill>
                  <a:schemeClr val="tx2">
                    <a:tint val="100000"/>
                    <a:shade val="90000"/>
                    <a:satMod val="250000"/>
                    <a:alpha val="100000"/>
                  </a:schemeClr>
                </a:solidFill>
              </a:rPr>
              <a:t>Time Management</a:t>
            </a:r>
          </a:p>
        </p:txBody>
      </p:sp>
      <p:sp>
        <p:nvSpPr>
          <p:cNvPr id="3" name="Content Placeholder 2">
            <a:extLst>
              <a:ext uri="{FF2B5EF4-FFF2-40B4-BE49-F238E27FC236}">
                <a16:creationId xmlns:a16="http://schemas.microsoft.com/office/drawing/2014/main" id="{2E518944-7417-254A-8CBC-4928B667CDD3}"/>
              </a:ext>
            </a:extLst>
          </p:cNvPr>
          <p:cNvSpPr>
            <a:spLocks noGrp="1"/>
          </p:cNvSpPr>
          <p:nvPr>
            <p:ph idx="1"/>
          </p:nvPr>
        </p:nvSpPr>
        <p:spPr/>
        <p:txBody>
          <a:bodyPr>
            <a:normAutofit fontScale="92500"/>
          </a:bodyPr>
          <a:lstStyle/>
          <a:p>
            <a:pPr fontAlgn="auto">
              <a:spcBef>
                <a:spcPts val="0"/>
              </a:spcBef>
              <a:spcAft>
                <a:spcPts val="0"/>
              </a:spcAft>
              <a:buFont typeface="Wingdings 2"/>
              <a:buChar char=""/>
              <a:defRPr/>
            </a:pPr>
            <a:r>
              <a:rPr lang="en-US" dirty="0"/>
              <a:t>Make a plan that works for you</a:t>
            </a:r>
          </a:p>
          <a:p>
            <a:pPr marL="640080" lvl="1" fontAlgn="auto">
              <a:spcAft>
                <a:spcPts val="0"/>
              </a:spcAft>
              <a:defRPr/>
            </a:pPr>
            <a:r>
              <a:rPr lang="en-US" dirty="0"/>
              <a:t>Spend time at the beginning of each week and day to plan &amp; follow up on each day’s plan</a:t>
            </a:r>
          </a:p>
          <a:p>
            <a:pPr fontAlgn="auto">
              <a:spcBef>
                <a:spcPts val="0"/>
              </a:spcBef>
              <a:spcAft>
                <a:spcPts val="0"/>
              </a:spcAft>
              <a:buFont typeface="Wingdings 2"/>
              <a:buChar char=""/>
              <a:defRPr/>
            </a:pPr>
            <a:endParaRPr lang="en-US" dirty="0"/>
          </a:p>
          <a:p>
            <a:pPr fontAlgn="auto">
              <a:spcBef>
                <a:spcPts val="0"/>
              </a:spcBef>
              <a:spcAft>
                <a:spcPts val="0"/>
              </a:spcAft>
              <a:buFont typeface="Wingdings 2"/>
              <a:buChar char=""/>
              <a:defRPr/>
            </a:pPr>
            <a:r>
              <a:rPr lang="en-US" dirty="0"/>
              <a:t>Use a weekly/monthly planner to keep items in front of you </a:t>
            </a:r>
          </a:p>
          <a:p>
            <a:pPr marL="640080" lvl="1" fontAlgn="auto">
              <a:spcAft>
                <a:spcPts val="0"/>
              </a:spcAft>
              <a:defRPr/>
            </a:pPr>
            <a:r>
              <a:rPr lang="en-US" dirty="0"/>
              <a:t>‘At A Glance’ somewhere you won’t be able to ignore</a:t>
            </a:r>
          </a:p>
          <a:p>
            <a:pPr marL="640080" lvl="1" fontAlgn="auto">
              <a:spcAft>
                <a:spcPts val="0"/>
              </a:spcAft>
              <a:defRPr/>
            </a:pPr>
            <a:endParaRPr lang="en-US" dirty="0"/>
          </a:p>
          <a:p>
            <a:pPr fontAlgn="auto">
              <a:spcBef>
                <a:spcPts val="0"/>
              </a:spcBef>
              <a:spcAft>
                <a:spcPts val="0"/>
              </a:spcAft>
              <a:buFont typeface="Wingdings 2"/>
              <a:buChar char=""/>
              <a:defRPr/>
            </a:pPr>
            <a:r>
              <a:rPr lang="en-US" dirty="0"/>
              <a:t>It’s OK to be flexible &amp; modify your plan when you need to</a:t>
            </a:r>
          </a:p>
        </p:txBody>
      </p:sp>
      <p:pic>
        <p:nvPicPr>
          <p:cNvPr id="4" name="Picture 3" descr="186&amp;116 gorilla.eps">
            <a:extLst>
              <a:ext uri="{FF2B5EF4-FFF2-40B4-BE49-F238E27FC236}">
                <a16:creationId xmlns:a16="http://schemas.microsoft.com/office/drawing/2014/main" id="{84E78A14-6547-AE4B-8189-E9BF83AD68B0}"/>
              </a:ext>
            </a:extLst>
          </p:cNvPr>
          <p:cNvPicPr>
            <a:picLocks noChangeAspect="1"/>
          </p:cNvPicPr>
          <p:nvPr/>
        </p:nvPicPr>
        <p:blipFill>
          <a:blip r:embed="rId3" cstate="print">
            <a:duotone>
              <a:prstClr val="black"/>
              <a:srgbClr val="D9C3A5">
                <a:tint val="50000"/>
                <a:satMod val="180000"/>
              </a:srgbClr>
            </a:duotone>
          </a:blip>
          <a:stretch>
            <a:fillRect/>
          </a:stretch>
        </p:blipFill>
        <p:spPr>
          <a:xfrm>
            <a:off x="0" y="-9236"/>
            <a:ext cx="759141" cy="914400"/>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D9EB-2990-084C-8335-EFF95ED710D8}"/>
              </a:ext>
            </a:extLst>
          </p:cNvPr>
          <p:cNvSpPr>
            <a:spLocks noGrp="1"/>
          </p:cNvSpPr>
          <p:nvPr>
            <p:ph type="title"/>
          </p:nvPr>
        </p:nvSpPr>
        <p:spPr/>
        <p:txBody>
          <a:bodyPr>
            <a:normAutofit fontScale="90000"/>
          </a:bodyPr>
          <a:lstStyle/>
          <a:p>
            <a:r>
              <a:rPr lang="en-US" dirty="0"/>
              <a:t>Examples of Planning Methods – Daily Planner</a:t>
            </a:r>
          </a:p>
        </p:txBody>
      </p:sp>
      <p:pic>
        <p:nvPicPr>
          <p:cNvPr id="8" name="Content Placeholder 7">
            <a:extLst>
              <a:ext uri="{FF2B5EF4-FFF2-40B4-BE49-F238E27FC236}">
                <a16:creationId xmlns:a16="http://schemas.microsoft.com/office/drawing/2014/main" id="{BCBEE077-4F98-9E43-9767-C1853C6408AC}"/>
              </a:ext>
            </a:extLst>
          </p:cNvPr>
          <p:cNvPicPr>
            <a:picLocks noGrp="1" noChangeAspect="1"/>
          </p:cNvPicPr>
          <p:nvPr>
            <p:ph idx="1"/>
          </p:nvPr>
        </p:nvPicPr>
        <p:blipFill>
          <a:blip r:embed="rId3"/>
          <a:stretch>
            <a:fillRect/>
          </a:stretch>
        </p:blipFill>
        <p:spPr>
          <a:xfrm>
            <a:off x="1257300" y="1524000"/>
            <a:ext cx="6629400" cy="4841589"/>
          </a:xfrm>
          <a:prstGeom prst="rect">
            <a:avLst/>
          </a:prstGeom>
        </p:spPr>
      </p:pic>
    </p:spTree>
    <p:extLst>
      <p:ext uri="{BB962C8B-B14F-4D97-AF65-F5344CB8AC3E}">
        <p14:creationId xmlns:p14="http://schemas.microsoft.com/office/powerpoint/2010/main" val="320785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527A-F860-0A4D-B2E8-2F39C18A6C9E}"/>
              </a:ext>
            </a:extLst>
          </p:cNvPr>
          <p:cNvSpPr>
            <a:spLocks noGrp="1"/>
          </p:cNvSpPr>
          <p:nvPr>
            <p:ph type="title"/>
          </p:nvPr>
        </p:nvSpPr>
        <p:spPr>
          <a:xfrm>
            <a:off x="457200" y="383970"/>
            <a:ext cx="8229600" cy="1143000"/>
          </a:xfrm>
        </p:spPr>
        <p:txBody>
          <a:bodyPr>
            <a:normAutofit fontScale="90000"/>
          </a:bodyPr>
          <a:lstStyle/>
          <a:p>
            <a:r>
              <a:rPr lang="en-US" dirty="0"/>
              <a:t>Examples of Planning Methods – Weekly Planner</a:t>
            </a:r>
          </a:p>
        </p:txBody>
      </p:sp>
      <p:pic>
        <p:nvPicPr>
          <p:cNvPr id="9" name="Picture 8">
            <a:extLst>
              <a:ext uri="{FF2B5EF4-FFF2-40B4-BE49-F238E27FC236}">
                <a16:creationId xmlns:a16="http://schemas.microsoft.com/office/drawing/2014/main" id="{7B6E9F72-42D8-6C46-BB64-3F6CB02E9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76400"/>
            <a:ext cx="7243800" cy="4764973"/>
          </a:xfrm>
          <a:prstGeom prst="rect">
            <a:avLst/>
          </a:prstGeom>
        </p:spPr>
      </p:pic>
    </p:spTree>
    <p:extLst>
      <p:ext uri="{BB962C8B-B14F-4D97-AF65-F5344CB8AC3E}">
        <p14:creationId xmlns:p14="http://schemas.microsoft.com/office/powerpoint/2010/main" val="4585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A9B7-543A-8D43-9043-9DF9C4DF92C1}"/>
              </a:ext>
            </a:extLst>
          </p:cNvPr>
          <p:cNvSpPr>
            <a:spLocks noGrp="1"/>
          </p:cNvSpPr>
          <p:nvPr>
            <p:ph type="title"/>
          </p:nvPr>
        </p:nvSpPr>
        <p:spPr/>
        <p:txBody>
          <a:bodyPr>
            <a:normAutofit fontScale="90000"/>
          </a:bodyPr>
          <a:lstStyle/>
          <a:p>
            <a:r>
              <a:rPr lang="en-US" dirty="0"/>
              <a:t>Examples of Planning Methods – Daily Planner</a:t>
            </a:r>
          </a:p>
        </p:txBody>
      </p:sp>
      <p:pic>
        <p:nvPicPr>
          <p:cNvPr id="5" name="Content Placeholder 4">
            <a:extLst>
              <a:ext uri="{FF2B5EF4-FFF2-40B4-BE49-F238E27FC236}">
                <a16:creationId xmlns:a16="http://schemas.microsoft.com/office/drawing/2014/main" id="{D8D33A22-0571-7D43-AF57-8B7E1F0C5B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8733" y="1828800"/>
            <a:ext cx="6526533" cy="4320381"/>
          </a:xfrm>
        </p:spPr>
      </p:pic>
    </p:spTree>
    <p:extLst>
      <p:ext uri="{BB962C8B-B14F-4D97-AF65-F5344CB8AC3E}">
        <p14:creationId xmlns:p14="http://schemas.microsoft.com/office/powerpoint/2010/main" val="287770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3CCB-04AE-0C4D-9E88-0C9DD981A271}"/>
              </a:ext>
            </a:extLst>
          </p:cNvPr>
          <p:cNvSpPr>
            <a:spLocks noGrp="1"/>
          </p:cNvSpPr>
          <p:nvPr>
            <p:ph type="title"/>
          </p:nvPr>
        </p:nvSpPr>
        <p:spPr>
          <a:xfrm>
            <a:off x="457200" y="253536"/>
            <a:ext cx="8229600" cy="1143000"/>
          </a:xfrm>
        </p:spPr>
        <p:txBody>
          <a:bodyPr/>
          <a:lstStyle/>
          <a:p>
            <a:pPr marL="54864" fontAlgn="auto">
              <a:spcAft>
                <a:spcPts val="0"/>
              </a:spcAft>
              <a:defRPr/>
            </a:pPr>
            <a:r>
              <a:rPr lang="en-US" dirty="0">
                <a:solidFill>
                  <a:schemeClr val="tx2">
                    <a:tint val="100000"/>
                    <a:shade val="90000"/>
                    <a:satMod val="250000"/>
                    <a:alpha val="100000"/>
                  </a:schemeClr>
                </a:solidFill>
              </a:rPr>
              <a:t>Time Management</a:t>
            </a:r>
          </a:p>
        </p:txBody>
      </p:sp>
      <p:sp>
        <p:nvSpPr>
          <p:cNvPr id="14339" name="Content Placeholder 2">
            <a:extLst>
              <a:ext uri="{FF2B5EF4-FFF2-40B4-BE49-F238E27FC236}">
                <a16:creationId xmlns:a16="http://schemas.microsoft.com/office/drawing/2014/main" id="{029F34AD-FF8A-C34C-B075-0AE74F714BB6}"/>
              </a:ext>
            </a:extLst>
          </p:cNvPr>
          <p:cNvSpPr>
            <a:spLocks noGrp="1"/>
          </p:cNvSpPr>
          <p:nvPr>
            <p:ph idx="1"/>
          </p:nvPr>
        </p:nvSpPr>
        <p:spPr/>
        <p:txBody>
          <a:bodyPr/>
          <a:lstStyle/>
          <a:p>
            <a:r>
              <a:rPr lang="en-US" altLang="en-US" dirty="0"/>
              <a:t>Revisit:</a:t>
            </a:r>
          </a:p>
          <a:p>
            <a:pPr lvl="1"/>
            <a:r>
              <a:rPr lang="en-US" altLang="en-US" dirty="0"/>
              <a:t>‘How Are You Spending Your Time?’</a:t>
            </a:r>
          </a:p>
          <a:p>
            <a:pPr lvl="1"/>
            <a:r>
              <a:rPr lang="en-US" altLang="en-US" dirty="0"/>
              <a:t>‘Setting Priorities’</a:t>
            </a:r>
          </a:p>
          <a:p>
            <a:pPr lvl="1"/>
            <a:endParaRPr lang="en-US" altLang="en-US" dirty="0"/>
          </a:p>
          <a:p>
            <a:r>
              <a:rPr lang="en-US" altLang="en-US" dirty="0"/>
              <a:t>Map what you’ve learned/created onto the Weekly/Monthly Planner</a:t>
            </a:r>
          </a:p>
          <a:p>
            <a:pPr lvl="1"/>
            <a:r>
              <a:rPr lang="en-US" altLang="en-US" dirty="0"/>
              <a:t>Monthlies: occur same day every month</a:t>
            </a:r>
          </a:p>
          <a:p>
            <a:pPr lvl="1"/>
            <a:r>
              <a:rPr lang="en-US" altLang="en-US" dirty="0"/>
              <a:t>Weeklies: occur same day of every week</a:t>
            </a:r>
          </a:p>
          <a:p>
            <a:pPr lvl="1"/>
            <a:r>
              <a:rPr lang="en-US" altLang="en-US" dirty="0"/>
              <a:t>Dailies: specifics, do not occur regularly</a:t>
            </a:r>
          </a:p>
          <a:p>
            <a:endParaRPr lang="en-US" altLang="en-US" dirty="0"/>
          </a:p>
        </p:txBody>
      </p:sp>
      <p:pic>
        <p:nvPicPr>
          <p:cNvPr id="4" name="Picture 3" descr="186&amp;116 gorilla.eps">
            <a:extLst>
              <a:ext uri="{FF2B5EF4-FFF2-40B4-BE49-F238E27FC236}">
                <a16:creationId xmlns:a16="http://schemas.microsoft.com/office/drawing/2014/main" id="{C11AAA0C-37F3-2046-84A3-03A029918E44}"/>
              </a:ext>
            </a:extLst>
          </p:cNvPr>
          <p:cNvPicPr>
            <a:picLocks noChangeAspect="1"/>
          </p:cNvPicPr>
          <p:nvPr/>
        </p:nvPicPr>
        <p:blipFill>
          <a:blip r:embed="rId3" cstate="print">
            <a:duotone>
              <a:prstClr val="black"/>
              <a:srgbClr val="D9C3A5">
                <a:tint val="50000"/>
                <a:satMod val="180000"/>
              </a:srgbClr>
            </a:duotone>
          </a:blip>
          <a:stretch>
            <a:fillRect/>
          </a:stretch>
        </p:blipFill>
        <p:spPr>
          <a:xfrm>
            <a:off x="0" y="0"/>
            <a:ext cx="759141" cy="914400"/>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520D-4370-A744-866E-BCE5D44BEA99}"/>
              </a:ext>
            </a:extLst>
          </p:cNvPr>
          <p:cNvSpPr>
            <a:spLocks noGrp="1"/>
          </p:cNvSpPr>
          <p:nvPr>
            <p:ph type="title"/>
          </p:nvPr>
        </p:nvSpPr>
        <p:spPr>
          <a:xfrm>
            <a:off x="1676400" y="228600"/>
            <a:ext cx="7239000" cy="1143000"/>
          </a:xfrm>
        </p:spPr>
        <p:txBody>
          <a:bodyPr/>
          <a:lstStyle/>
          <a:p>
            <a:pPr marL="54864" fontAlgn="auto">
              <a:spcAft>
                <a:spcPts val="0"/>
              </a:spcAft>
              <a:defRPr/>
            </a:pPr>
            <a:r>
              <a:rPr lang="en-US" dirty="0">
                <a:solidFill>
                  <a:schemeClr val="tx2">
                    <a:tint val="100000"/>
                    <a:shade val="90000"/>
                    <a:satMod val="250000"/>
                    <a:alpha val="100000"/>
                  </a:schemeClr>
                </a:solidFill>
              </a:rPr>
              <a:t>Time Management</a:t>
            </a:r>
          </a:p>
        </p:txBody>
      </p:sp>
      <p:sp>
        <p:nvSpPr>
          <p:cNvPr id="15363" name="Content Placeholder 2">
            <a:extLst>
              <a:ext uri="{FF2B5EF4-FFF2-40B4-BE49-F238E27FC236}">
                <a16:creationId xmlns:a16="http://schemas.microsoft.com/office/drawing/2014/main" id="{F121D901-AA3A-B34F-BCC5-4F762AE57317}"/>
              </a:ext>
            </a:extLst>
          </p:cNvPr>
          <p:cNvSpPr>
            <a:spLocks noGrp="1"/>
          </p:cNvSpPr>
          <p:nvPr>
            <p:ph idx="1"/>
          </p:nvPr>
        </p:nvSpPr>
        <p:spPr>
          <a:xfrm>
            <a:off x="457200" y="1524000"/>
            <a:ext cx="7467600" cy="4953000"/>
          </a:xfrm>
        </p:spPr>
        <p:txBody>
          <a:bodyPr/>
          <a:lstStyle/>
          <a:p>
            <a:r>
              <a:rPr lang="en-US" altLang="en-US" dirty="0"/>
              <a:t>Make a Plan that works for YOU:</a:t>
            </a:r>
            <a:endParaRPr lang="en-US" altLang="en-US" sz="1800" dirty="0"/>
          </a:p>
          <a:p>
            <a:pPr lvl="1"/>
            <a:r>
              <a:rPr lang="en-US" altLang="en-US" sz="2500" dirty="0"/>
              <a:t>5-10 minutes:</a:t>
            </a:r>
          </a:p>
          <a:p>
            <a:pPr lvl="2"/>
            <a:r>
              <a:rPr lang="en-US" altLang="en-US" sz="2500" dirty="0"/>
              <a:t>Beginning of each week - lay out a plan</a:t>
            </a:r>
          </a:p>
          <a:p>
            <a:pPr lvl="3"/>
            <a:r>
              <a:rPr lang="en-US" altLang="en-US" sz="2500" dirty="0"/>
              <a:t>Follow up on the plan each day</a:t>
            </a:r>
          </a:p>
          <a:p>
            <a:pPr lvl="3"/>
            <a:r>
              <a:rPr lang="en-US" altLang="en-US" sz="2500" dirty="0"/>
              <a:t>Modify or add activities through the week as needed</a:t>
            </a:r>
          </a:p>
          <a:p>
            <a:pPr lvl="1"/>
            <a:r>
              <a:rPr lang="en-US" altLang="en-US" sz="2500" dirty="0"/>
              <a:t>Reserve large blocks of time: working with complex concepts or new material</a:t>
            </a:r>
          </a:p>
          <a:p>
            <a:pPr lvl="2"/>
            <a:r>
              <a:rPr lang="en-US" altLang="en-US" sz="2500" dirty="0"/>
              <a:t>Divide large blocks of time into smaller blocks to give yourself breaks</a:t>
            </a:r>
          </a:p>
          <a:p>
            <a:pPr lvl="1"/>
            <a:endParaRPr lang="en-US" altLang="en-US" sz="2800" dirty="0"/>
          </a:p>
        </p:txBody>
      </p:sp>
      <p:pic>
        <p:nvPicPr>
          <p:cNvPr id="4" name="Picture 3" descr="186&amp;116 gorilla.eps">
            <a:extLst>
              <a:ext uri="{FF2B5EF4-FFF2-40B4-BE49-F238E27FC236}">
                <a16:creationId xmlns:a16="http://schemas.microsoft.com/office/drawing/2014/main" id="{B01FBEF0-A128-6741-8D79-3AF216DE99C0}"/>
              </a:ext>
            </a:extLst>
          </p:cNvPr>
          <p:cNvPicPr>
            <a:picLocks noChangeAspect="1"/>
          </p:cNvPicPr>
          <p:nvPr/>
        </p:nvPicPr>
        <p:blipFill>
          <a:blip r:embed="rId3" cstate="print">
            <a:duotone>
              <a:prstClr val="black"/>
              <a:srgbClr val="D9C3A5">
                <a:tint val="50000"/>
                <a:satMod val="180000"/>
              </a:srgbClr>
            </a:duotone>
          </a:blip>
          <a:stretch>
            <a:fillRect/>
          </a:stretch>
        </p:blipFill>
        <p:spPr>
          <a:xfrm>
            <a:off x="0" y="0"/>
            <a:ext cx="759141" cy="914400"/>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6E46-F9E8-3B49-A62E-F7747C9527AE}"/>
              </a:ext>
            </a:extLst>
          </p:cNvPr>
          <p:cNvSpPr>
            <a:spLocks noGrp="1"/>
          </p:cNvSpPr>
          <p:nvPr>
            <p:ph type="title"/>
          </p:nvPr>
        </p:nvSpPr>
        <p:spPr>
          <a:xfrm>
            <a:off x="457200" y="253536"/>
            <a:ext cx="8229600" cy="1143000"/>
          </a:xfrm>
        </p:spPr>
        <p:txBody>
          <a:bodyPr/>
          <a:lstStyle/>
          <a:p>
            <a:pPr marL="54864" fontAlgn="auto">
              <a:spcAft>
                <a:spcPts val="0"/>
              </a:spcAft>
              <a:defRPr/>
            </a:pPr>
            <a:r>
              <a:rPr lang="en-US" dirty="0">
                <a:solidFill>
                  <a:schemeClr val="tx2">
                    <a:tint val="100000"/>
                    <a:shade val="90000"/>
                    <a:satMod val="250000"/>
                    <a:alpha val="100000"/>
                  </a:schemeClr>
                </a:solidFill>
              </a:rPr>
              <a:t>Time Management</a:t>
            </a:r>
          </a:p>
        </p:txBody>
      </p:sp>
      <p:sp>
        <p:nvSpPr>
          <p:cNvPr id="16387" name="Content Placeholder 2">
            <a:extLst>
              <a:ext uri="{FF2B5EF4-FFF2-40B4-BE49-F238E27FC236}">
                <a16:creationId xmlns:a16="http://schemas.microsoft.com/office/drawing/2014/main" id="{C6F0F9D4-8925-8742-B6B6-1F29CCCC142D}"/>
              </a:ext>
            </a:extLst>
          </p:cNvPr>
          <p:cNvSpPr>
            <a:spLocks noGrp="1"/>
          </p:cNvSpPr>
          <p:nvPr>
            <p:ph idx="1"/>
          </p:nvPr>
        </p:nvSpPr>
        <p:spPr>
          <a:xfrm>
            <a:off x="457200" y="1706563"/>
            <a:ext cx="7543800" cy="4846637"/>
          </a:xfrm>
        </p:spPr>
        <p:txBody>
          <a:bodyPr/>
          <a:lstStyle/>
          <a:p>
            <a:r>
              <a:rPr lang="en-US" altLang="en-US" dirty="0"/>
              <a:t>Make a Plan that works for YOU:</a:t>
            </a:r>
            <a:endParaRPr lang="en-US" altLang="en-US" sz="1800" dirty="0"/>
          </a:p>
          <a:p>
            <a:pPr lvl="1"/>
            <a:r>
              <a:rPr lang="en-US" altLang="en-US" sz="2800" dirty="0"/>
              <a:t>Leave some ‘room to breathe’ on your schedule</a:t>
            </a:r>
          </a:p>
          <a:p>
            <a:pPr lvl="1"/>
            <a:r>
              <a:rPr lang="en-US" altLang="en-US" sz="2800" dirty="0"/>
              <a:t>Accountability: you may need to find a friend who can ask you monthly, weekly or perhaps daily how well you’re doing!</a:t>
            </a:r>
          </a:p>
          <a:p>
            <a:pPr lvl="2"/>
            <a:r>
              <a:rPr lang="en-US" altLang="en-US" sz="2500" dirty="0"/>
              <a:t> Maybe you can get a friend or two to join you in your efforts to establish priorities and better manage your time!</a:t>
            </a:r>
          </a:p>
        </p:txBody>
      </p:sp>
      <p:pic>
        <p:nvPicPr>
          <p:cNvPr id="4" name="Picture 3" descr="186&amp;116 gorilla.eps">
            <a:extLst>
              <a:ext uri="{FF2B5EF4-FFF2-40B4-BE49-F238E27FC236}">
                <a16:creationId xmlns:a16="http://schemas.microsoft.com/office/drawing/2014/main" id="{756E8960-2C9B-7F4D-A4B1-86245125211A}"/>
              </a:ext>
            </a:extLst>
          </p:cNvPr>
          <p:cNvPicPr>
            <a:picLocks noChangeAspect="1"/>
          </p:cNvPicPr>
          <p:nvPr/>
        </p:nvPicPr>
        <p:blipFill>
          <a:blip r:embed="rId3" cstate="print">
            <a:duotone>
              <a:prstClr val="black"/>
              <a:srgbClr val="D9C3A5">
                <a:tint val="50000"/>
                <a:satMod val="180000"/>
              </a:srgbClr>
            </a:duotone>
          </a:blip>
          <a:stretch>
            <a:fillRect/>
          </a:stretch>
        </p:blipFill>
        <p:spPr>
          <a:xfrm>
            <a:off x="0" y="0"/>
            <a:ext cx="759141" cy="914400"/>
          </a:xfrm>
          <a:prstGeom prst="rect">
            <a:avLst/>
          </a:prstGeom>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1538</TotalTime>
  <Words>2898</Words>
  <Application>Microsoft Macintosh PowerPoint</Application>
  <PresentationFormat>On-screen Show (4:3)</PresentationFormat>
  <Paragraphs>240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Rockwell</vt:lpstr>
      <vt:lpstr>Times New Roman</vt:lpstr>
      <vt:lpstr>Wingdings 2</vt:lpstr>
      <vt:lpstr>Foundry</vt:lpstr>
      <vt:lpstr>Learning in an Online Environment </vt:lpstr>
      <vt:lpstr>Overview</vt:lpstr>
      <vt:lpstr>Time Management</vt:lpstr>
      <vt:lpstr>Examples of Planning Methods – Daily Planner</vt:lpstr>
      <vt:lpstr>Examples of Planning Methods – Weekly Planner</vt:lpstr>
      <vt:lpstr>Examples of Planning Methods – Daily Planner</vt:lpstr>
      <vt:lpstr>Time Management</vt:lpstr>
      <vt:lpstr>Time Management</vt:lpstr>
      <vt:lpstr>Time Management</vt:lpstr>
      <vt:lpstr>Communicate</vt:lpstr>
      <vt:lpstr>Communicate</vt:lpstr>
      <vt:lpstr>Common Online Course Components</vt:lpstr>
      <vt:lpstr>Strategies for Success</vt:lpstr>
      <vt:lpstr>Strategies for Success</vt:lpstr>
      <vt:lpstr>Review</vt:lpstr>
      <vt:lpstr>Learning in an Online Environment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 an Online Environment</dc:title>
  <dc:creator>Ashley E. Conyers</dc:creator>
  <cp:lastModifiedBy>Nikole Cook</cp:lastModifiedBy>
  <cp:revision>48</cp:revision>
  <dcterms:created xsi:type="dcterms:W3CDTF">2013-09-24T14:00:48Z</dcterms:created>
  <dcterms:modified xsi:type="dcterms:W3CDTF">2020-04-03T20:50:34Z</dcterms:modified>
</cp:coreProperties>
</file>