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67" r:id="rId2"/>
    <p:sldId id="256" r:id="rId3"/>
    <p:sldId id="261" r:id="rId4"/>
    <p:sldId id="264" r:id="rId5"/>
    <p:sldId id="262" r:id="rId6"/>
    <p:sldId id="257" r:id="rId7"/>
    <p:sldId id="308" r:id="rId8"/>
    <p:sldId id="292" r:id="rId9"/>
    <p:sldId id="260" r:id="rId10"/>
    <p:sldId id="305" r:id="rId11"/>
    <p:sldId id="306" r:id="rId12"/>
    <p:sldId id="265" r:id="rId13"/>
    <p:sldId id="272" r:id="rId14"/>
    <p:sldId id="258" r:id="rId15"/>
    <p:sldId id="283" r:id="rId16"/>
    <p:sldId id="288" r:id="rId17"/>
    <p:sldId id="289" r:id="rId18"/>
    <p:sldId id="293" r:id="rId19"/>
    <p:sldId id="278" r:id="rId20"/>
    <p:sldId id="271" r:id="rId21"/>
    <p:sldId id="273" r:id="rId22"/>
    <p:sldId id="277" r:id="rId23"/>
    <p:sldId id="279" r:id="rId24"/>
    <p:sldId id="280" r:id="rId25"/>
    <p:sldId id="294" r:id="rId26"/>
    <p:sldId id="296" r:id="rId27"/>
    <p:sldId id="266" r:id="rId28"/>
    <p:sldId id="259" r:id="rId29"/>
    <p:sldId id="298" r:id="rId30"/>
    <p:sldId id="290" r:id="rId31"/>
    <p:sldId id="307" r:id="rId32"/>
    <p:sldId id="309" r:id="rId33"/>
    <p:sldId id="297"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35" autoAdjust="0"/>
    <p:restoredTop sz="61518" autoAdjust="0"/>
  </p:normalViewPr>
  <p:slideViewPr>
    <p:cSldViewPr>
      <p:cViewPr varScale="1">
        <p:scale>
          <a:sx n="76" d="100"/>
          <a:sy n="76" d="100"/>
        </p:scale>
        <p:origin x="1656"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C457FB8-9BE7-44BA-9FE1-5E031F155E24}" type="datetimeFigureOut">
              <a:rPr lang="en-US" smtClean="0"/>
              <a:pPr/>
              <a:t>5/4/20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89A201B-23E8-416B-861F-8513E95C05E9}" type="slidenum">
              <a:rPr lang="en-US" smtClean="0"/>
              <a:pPr/>
              <a:t>‹#›</a:t>
            </a:fld>
            <a:endParaRPr lang="en-US"/>
          </a:p>
        </p:txBody>
      </p:sp>
    </p:spTree>
    <p:extLst>
      <p:ext uri="{BB962C8B-B14F-4D97-AF65-F5344CB8AC3E}">
        <p14:creationId xmlns:p14="http://schemas.microsoft.com/office/powerpoint/2010/main" val="2179336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Hello! Welcome to our Academic Success Workshop on how to take Effective Notes!</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We will be discussing how to take notes and the benefits of reviewing your notes, before, during and after class.</a:t>
            </a:r>
          </a:p>
          <a:p>
            <a:endParaRPr lang="en-US" sz="1200" b="1"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**The presenter notes on each slide serve as a guide for you to read, as if a presenter was speaking with you in person! Let’s get started!</a:t>
            </a:r>
          </a:p>
          <a:p>
            <a:endParaRPr lang="en-US" b="1"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1</a:t>
            </a:fld>
            <a:endParaRPr lang="en-US"/>
          </a:p>
        </p:txBody>
      </p:sp>
    </p:spTree>
    <p:extLst>
      <p:ext uri="{BB962C8B-B14F-4D97-AF65-F5344CB8AC3E}">
        <p14:creationId xmlns:p14="http://schemas.microsoft.com/office/powerpoint/2010/main" val="2013841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When you get to class a minute or two early,</a:t>
            </a:r>
            <a:r>
              <a:rPr lang="en-US" baseline="0" dirty="0"/>
              <a:t> you’ll be able to find a good seat </a:t>
            </a:r>
            <a:r>
              <a:rPr lang="en-US" i="0" baseline="0" dirty="0"/>
              <a:t>and review previous day/week’s notes. </a:t>
            </a:r>
          </a:p>
          <a:p>
            <a:endParaRPr lang="en-US" i="0" baseline="0" dirty="0"/>
          </a:p>
          <a:p>
            <a:pPr marL="342900" lvl="0" indent="-342900">
              <a:buFont typeface="Arial" panose="020B0604020202020204" pitchFamily="34" charset="0"/>
              <a:buChar char="•"/>
            </a:pPr>
            <a:r>
              <a:rPr lang="en-US" sz="2400" dirty="0"/>
              <a:t>Sit near the front of the room to minimize distractions:</a:t>
            </a:r>
          </a:p>
          <a:p>
            <a:pPr marL="800100" lvl="1" indent="-342900">
              <a:buFont typeface="Arial" panose="020B0604020202020204" pitchFamily="34" charset="0"/>
              <a:buChar char="•"/>
            </a:pPr>
            <a:r>
              <a:rPr lang="en-US" sz="2200" dirty="0"/>
              <a:t>Better able to hear and engage with the teacher</a:t>
            </a:r>
          </a:p>
          <a:p>
            <a:pPr marL="800100" lvl="1" indent="-342900">
              <a:buFont typeface="Arial" panose="020B0604020202020204" pitchFamily="34" charset="0"/>
              <a:buChar char="•"/>
            </a:pPr>
            <a:r>
              <a:rPr lang="en-US" sz="2200" dirty="0"/>
              <a:t>Better view of slides, blackboard, or whatever the instructor is using to present with.</a:t>
            </a:r>
          </a:p>
          <a:p>
            <a:pPr marL="800100" lvl="1" indent="-342900">
              <a:buFont typeface="Arial" panose="020B0604020202020204" pitchFamily="34" charset="0"/>
              <a:buChar char="•"/>
            </a:pPr>
            <a:r>
              <a:rPr lang="en-US" sz="2200" dirty="0"/>
              <a:t>Classmates’ conversations, laptop screens, </a:t>
            </a:r>
            <a:r>
              <a:rPr lang="en-US" sz="2200" dirty="0" err="1"/>
              <a:t>etc</a:t>
            </a:r>
            <a:r>
              <a:rPr lang="en-US" sz="2200" dirty="0"/>
              <a:t>…</a:t>
            </a:r>
          </a:p>
          <a:p>
            <a:pPr marL="1257300" lvl="2" indent="-342900">
              <a:buFont typeface="Arial" panose="020B0604020202020204" pitchFamily="34" charset="0"/>
              <a:buChar char="•"/>
            </a:pPr>
            <a:r>
              <a:rPr lang="en-US" sz="2200" b="1" i="1" dirty="0"/>
              <a:t>Who</a:t>
            </a:r>
            <a:r>
              <a:rPr lang="en-US" sz="2200" b="1" dirty="0"/>
              <a:t> </a:t>
            </a:r>
            <a:r>
              <a:rPr lang="en-US" sz="2200" dirty="0"/>
              <a:t>you sit near </a:t>
            </a:r>
          </a:p>
          <a:p>
            <a:pPr marL="1714500" lvl="3" indent="-342900">
              <a:buFont typeface="Arial" panose="020B0604020202020204" pitchFamily="34" charset="0"/>
              <a:buChar char="•"/>
            </a:pPr>
            <a:r>
              <a:rPr lang="en-US" sz="2200" dirty="0"/>
              <a:t>is as important as </a:t>
            </a:r>
          </a:p>
          <a:p>
            <a:pPr marL="1257300" lvl="2" indent="-342900">
              <a:buFont typeface="Arial" panose="020B0604020202020204" pitchFamily="34" charset="0"/>
              <a:buChar char="•"/>
            </a:pPr>
            <a:r>
              <a:rPr lang="en-US" sz="2200" b="1" i="1" dirty="0"/>
              <a:t>Where</a:t>
            </a:r>
            <a:r>
              <a:rPr lang="en-US" sz="2200" dirty="0"/>
              <a:t> you sit</a:t>
            </a:r>
            <a:endParaRPr lang="en-US" sz="2200" i="1" dirty="0"/>
          </a:p>
          <a:p>
            <a:endParaRPr lang="en-US" i="0" baseline="0" dirty="0"/>
          </a:p>
          <a:p>
            <a:r>
              <a:rPr lang="en-US" i="0" baseline="0" dirty="0"/>
              <a:t>It might be necessary to temporarily ‘unfriend’ someone during a class where they might be distracting you while you try to take notes.</a:t>
            </a:r>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10</a:t>
            </a:fld>
            <a:endParaRPr lang="en-US"/>
          </a:p>
        </p:txBody>
      </p:sp>
    </p:spTree>
    <p:extLst>
      <p:ext uri="{BB962C8B-B14F-4D97-AF65-F5344CB8AC3E}">
        <p14:creationId xmlns:p14="http://schemas.microsoft.com/office/powerpoint/2010/main" val="916995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7509">
              <a:defRPr/>
            </a:pPr>
            <a:r>
              <a:rPr lang="en-US" baseline="0" dirty="0"/>
              <a:t>In-class lecture &amp; notes and out of class tex</a:t>
            </a:r>
            <a:r>
              <a:rPr lang="en-US" dirty="0"/>
              <a:t>tbook reading &amp; notes</a:t>
            </a:r>
            <a:r>
              <a:rPr lang="en-US" baseline="0" dirty="0"/>
              <a:t> all fit together to create an overall outline – reading your textbook &amp; taking textbook notes is a crucial step in your test prep plan! </a:t>
            </a:r>
          </a:p>
          <a:p>
            <a:pPr defTabSz="917509">
              <a:defRPr/>
            </a:pPr>
            <a:endParaRPr lang="en-US" baseline="0" dirty="0"/>
          </a:p>
          <a:p>
            <a:pPr defTabSz="917509">
              <a:defRPr/>
            </a:pPr>
            <a:r>
              <a:rPr lang="en-US" baseline="0" dirty="0"/>
              <a:t>Connecting your Lecture and Textbook notes (and any handouts the teacher gives, info from Canvas, </a:t>
            </a:r>
            <a:r>
              <a:rPr lang="en-US" baseline="0" dirty="0" err="1"/>
              <a:t>etc</a:t>
            </a:r>
            <a:r>
              <a:rPr lang="en-US" baseline="0" dirty="0"/>
              <a:t>…) helps you to create a comprehensive</a:t>
            </a:r>
            <a:r>
              <a:rPr lang="en-US" dirty="0"/>
              <a:t> outline.</a:t>
            </a:r>
            <a:endParaRPr lang="en-US" baseline="0" dirty="0"/>
          </a:p>
          <a:p>
            <a:r>
              <a:rPr lang="en-US" baseline="0" dirty="0"/>
              <a:t>  </a:t>
            </a:r>
            <a:r>
              <a:rPr lang="en-US" baseline="0" dirty="0">
                <a:sym typeface="Wingdings" pitchFamily="2" charset="2"/>
              </a:rPr>
              <a:t> use the outline as a custom-built review and study guide</a:t>
            </a:r>
          </a:p>
          <a:p>
            <a:endParaRPr lang="en-US" baseline="0" dirty="0">
              <a:sym typeface="Wingdings" pitchFamily="2" charset="2"/>
            </a:endParaRPr>
          </a:p>
          <a:p>
            <a:r>
              <a:rPr lang="en-US" baseline="0" dirty="0">
                <a:sym typeface="Wingdings" pitchFamily="2" charset="2"/>
              </a:rPr>
              <a:t>Typically we ask students to take notes while they are reading their textbook. Then, while you’re listening to a lecture, take notes on a separate piece of paper.</a:t>
            </a:r>
          </a:p>
          <a:p>
            <a:endParaRPr lang="en-US" baseline="0" dirty="0">
              <a:sym typeface="Wingdings" pitchFamily="2" charset="2"/>
            </a:endParaRPr>
          </a:p>
          <a:p>
            <a:r>
              <a:rPr lang="en-US" baseline="0" dirty="0">
                <a:sym typeface="Wingdings" pitchFamily="2" charset="2"/>
              </a:rPr>
              <a:t>After you’ve done those two, you can combine them onto one document that highlights the main subject within both the lecture and textbook. You can also see what was talked about in both (most likely really important info). Then you can double check to see any information that the professor lectured on, that was not in the textbook, or vice versa. </a:t>
            </a:r>
          </a:p>
        </p:txBody>
      </p:sp>
      <p:sp>
        <p:nvSpPr>
          <p:cNvPr id="4" name="Slide Number Placeholder 3"/>
          <p:cNvSpPr>
            <a:spLocks noGrp="1"/>
          </p:cNvSpPr>
          <p:nvPr>
            <p:ph type="sldNum" sz="quarter" idx="10"/>
          </p:nvPr>
        </p:nvSpPr>
        <p:spPr/>
        <p:txBody>
          <a:bodyPr/>
          <a:lstStyle/>
          <a:p>
            <a:fld id="{D1E4EE88-0EF5-4ABA-B853-57F617E681FA}"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4286030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“It had long since come to my attention that people of accomplishment rarely sat back and let things happen to them. They went out and happened to things. ”</a:t>
            </a:r>
            <a:br>
              <a:rPr lang="en-US" sz="1100" dirty="0"/>
            </a:br>
            <a:r>
              <a:rPr lang="en-US" sz="1100" dirty="0"/>
              <a:t>			</a:t>
            </a:r>
            <a:r>
              <a:rPr lang="en-US" sz="1050" dirty="0"/>
              <a:t>~ Leonardo da Vinci</a:t>
            </a:r>
          </a:p>
          <a:p>
            <a:endParaRPr lang="en-US" sz="1050" dirty="0"/>
          </a:p>
          <a:p>
            <a:r>
              <a:rPr lang="en-US" sz="1050" dirty="0"/>
              <a:t>Be proactive and take an initiative in your academic career!</a:t>
            </a:r>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12</a:t>
            </a:fld>
            <a:endParaRPr lang="en-US"/>
          </a:p>
        </p:txBody>
      </p:sp>
    </p:spTree>
    <p:extLst>
      <p:ext uri="{BB962C8B-B14F-4D97-AF65-F5344CB8AC3E}">
        <p14:creationId xmlns:p14="http://schemas.microsoft.com/office/powerpoint/2010/main" val="475085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we are going to cover:</a:t>
            </a:r>
          </a:p>
          <a:p>
            <a:endParaRPr lang="en-US" sz="3200" dirty="0"/>
          </a:p>
          <a:p>
            <a:pPr marL="457200" indent="-457200">
              <a:buFont typeface="Arial" panose="020B0604020202020204" pitchFamily="34" charset="0"/>
              <a:buChar char="•"/>
            </a:pPr>
            <a:r>
              <a:rPr lang="en-US" sz="3200" dirty="0"/>
              <a:t>Instructor’s lecture style</a:t>
            </a:r>
          </a:p>
          <a:p>
            <a:pPr marL="457200" indent="-457200">
              <a:buFont typeface="Arial" panose="020B0604020202020204" pitchFamily="34" charset="0"/>
              <a:buChar char="•"/>
            </a:pPr>
            <a:r>
              <a:rPr lang="en-US" sz="3200" dirty="0"/>
              <a:t>Active listening</a:t>
            </a:r>
          </a:p>
          <a:p>
            <a:pPr marL="457200" indent="-457200">
              <a:buFont typeface="Arial" panose="020B0604020202020204" pitchFamily="34" charset="0"/>
              <a:buChar char="•"/>
            </a:pPr>
            <a:r>
              <a:rPr lang="en-US" sz="3200" dirty="0"/>
              <a:t>Note-taking</a:t>
            </a:r>
          </a:p>
          <a:p>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13</a:t>
            </a:fld>
            <a:endParaRPr lang="en-US"/>
          </a:p>
        </p:txBody>
      </p:sp>
    </p:spTree>
    <p:extLst>
      <p:ext uri="{BB962C8B-B14F-4D97-AF65-F5344CB8AC3E}">
        <p14:creationId xmlns:p14="http://schemas.microsoft.com/office/powerpoint/2010/main" val="1603436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a:t>Think</a:t>
            </a:r>
            <a:r>
              <a:rPr lang="en-US" baseline="0" dirty="0"/>
              <a:t> about how the professor typically lectures and how you might take better notes if you are familiar with the way they teach/lecture. Be prepared to adjust your approach to note-taking, depending on the instructor’s style and/or the topic/content of the course.</a:t>
            </a:r>
          </a:p>
          <a:p>
            <a:endParaRPr lang="en-US" baseline="0" dirty="0"/>
          </a:p>
          <a:p>
            <a:r>
              <a:rPr lang="en-US" baseline="0" dirty="0"/>
              <a:t>Different lecture styles:</a:t>
            </a:r>
          </a:p>
          <a:p>
            <a:pPr marL="365760" lvl="2" indent="-283464">
              <a:spcBef>
                <a:spcPts val="600"/>
              </a:spcBef>
              <a:buSzPct val="80000"/>
              <a:buFont typeface="Wingdings 2"/>
              <a:buChar char=""/>
            </a:pPr>
            <a:r>
              <a:rPr lang="en-US" sz="2400" dirty="0"/>
              <a:t>Naming a Topic and listing answers</a:t>
            </a:r>
          </a:p>
          <a:p>
            <a:pPr marL="365760" lvl="2" indent="-283464">
              <a:spcBef>
                <a:spcPts val="600"/>
              </a:spcBef>
              <a:buSzPct val="80000"/>
              <a:buFont typeface="Wingdings 2"/>
              <a:buChar char=""/>
            </a:pPr>
            <a:r>
              <a:rPr lang="en-US" sz="2400" dirty="0"/>
              <a:t>Posing a Question and giving a list of answer</a:t>
            </a:r>
          </a:p>
          <a:p>
            <a:pPr marL="365760" lvl="2" indent="-283464">
              <a:spcBef>
                <a:spcPts val="600"/>
              </a:spcBef>
              <a:buSzPct val="80000"/>
              <a:buFont typeface="Wingdings 2"/>
              <a:buChar char=""/>
            </a:pPr>
            <a:r>
              <a:rPr lang="en-US" sz="2400" dirty="0"/>
              <a:t>Compare-Contrast</a:t>
            </a:r>
          </a:p>
          <a:p>
            <a:pPr marL="365760" lvl="2" indent="-283464">
              <a:spcBef>
                <a:spcPts val="600"/>
              </a:spcBef>
              <a:buSzPct val="80000"/>
              <a:buFont typeface="Wingdings 2"/>
              <a:buChar char=""/>
            </a:pPr>
            <a:r>
              <a:rPr lang="en-US" sz="2400" dirty="0"/>
              <a:t>Series of Events</a:t>
            </a:r>
          </a:p>
          <a:p>
            <a:pPr marL="365760" lvl="2" indent="-283464">
              <a:spcBef>
                <a:spcPts val="600"/>
              </a:spcBef>
              <a:buSzPct val="80000"/>
              <a:buFont typeface="Wingdings 2"/>
              <a:buChar char=""/>
            </a:pPr>
            <a:r>
              <a:rPr lang="en-US" sz="2400" dirty="0"/>
              <a:t>Cause-Effect</a:t>
            </a:r>
          </a:p>
          <a:p>
            <a:pPr marL="365760" lvl="2" indent="-283464">
              <a:spcBef>
                <a:spcPts val="600"/>
              </a:spcBef>
              <a:buSzPct val="80000"/>
              <a:buFont typeface="Wingdings 2"/>
              <a:buChar char=""/>
            </a:pPr>
            <a:r>
              <a:rPr lang="en-US" sz="2400" dirty="0"/>
              <a:t>Give a problem and provide the solution</a:t>
            </a:r>
          </a:p>
          <a:p>
            <a:endParaRPr lang="en-US" dirty="0"/>
          </a:p>
          <a:p>
            <a:r>
              <a:rPr lang="en-US" dirty="0"/>
              <a:t>Understanding the lecture style can allow you to organize your notes in a way that fits their style. For example, if they use the question and answer style, you might choose to write down the question as the heading and then bullets for the answer.</a:t>
            </a:r>
          </a:p>
        </p:txBody>
      </p:sp>
      <p:sp>
        <p:nvSpPr>
          <p:cNvPr id="4" name="Slide Number Placeholder 3"/>
          <p:cNvSpPr>
            <a:spLocks noGrp="1"/>
          </p:cNvSpPr>
          <p:nvPr>
            <p:ph type="sldNum" sz="quarter" idx="10"/>
          </p:nvPr>
        </p:nvSpPr>
        <p:spPr/>
        <p:txBody>
          <a:bodyPr/>
          <a:lstStyle/>
          <a:p>
            <a:fld id="{989A201B-23E8-416B-861F-8513E95C05E9}" type="slidenum">
              <a:rPr lang="en-US" smtClean="0"/>
              <a:pPr/>
              <a:t>14</a:t>
            </a:fld>
            <a:endParaRPr lang="en-US"/>
          </a:p>
        </p:txBody>
      </p:sp>
    </p:spTree>
    <p:extLst>
      <p:ext uri="{BB962C8B-B14F-4D97-AF65-F5344CB8AC3E}">
        <p14:creationId xmlns:p14="http://schemas.microsoft.com/office/powerpoint/2010/main" val="25097931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During class, work on practicing active listening techniques. </a:t>
            </a:r>
          </a:p>
          <a:p>
            <a:endParaRPr lang="en-US" sz="2400" b="1" dirty="0"/>
          </a:p>
          <a:p>
            <a:r>
              <a:rPr lang="en-US" sz="2400" b="1" dirty="0"/>
              <a:t>Be other-directed: </a:t>
            </a:r>
            <a:endParaRPr lang="en-US" sz="1400" b="1" dirty="0"/>
          </a:p>
          <a:p>
            <a:pPr marL="342900" lvl="0" indent="-342900">
              <a:buFont typeface="Arial" panose="020B0604020202020204" pitchFamily="34" charset="0"/>
              <a:buChar char="•"/>
            </a:pPr>
            <a:r>
              <a:rPr lang="en-US" sz="2400" dirty="0"/>
              <a:t>Prepare with a positive, engaged attitude</a:t>
            </a:r>
            <a:endParaRPr lang="en-US" sz="1400" dirty="0"/>
          </a:p>
          <a:p>
            <a:pPr marL="342900" lvl="0" indent="-342900">
              <a:buFont typeface="Arial" panose="020B0604020202020204" pitchFamily="34" charset="0"/>
              <a:buChar char="•"/>
            </a:pPr>
            <a:r>
              <a:rPr lang="en-US" sz="2400" dirty="0"/>
              <a:t>Focus attention on the subject</a:t>
            </a:r>
            <a:endParaRPr lang="en-US" sz="1400" dirty="0"/>
          </a:p>
          <a:p>
            <a:pPr marL="342900" lvl="0" indent="-342900">
              <a:buFont typeface="Arial" panose="020B0604020202020204" pitchFamily="34" charset="0"/>
              <a:buChar char="•"/>
            </a:pPr>
            <a:r>
              <a:rPr lang="en-US" sz="2400" dirty="0"/>
              <a:t>Intentionally focus on the speaker in order to understand</a:t>
            </a:r>
          </a:p>
          <a:p>
            <a:pPr marL="800100" lvl="1" indent="-342900">
              <a:buFont typeface="Arial" panose="020B0604020202020204" pitchFamily="34" charset="0"/>
              <a:buChar char="•"/>
            </a:pPr>
            <a:r>
              <a:rPr lang="en-US" sz="2000" dirty="0"/>
              <a:t>Seat yourself appropriately close to the instructor</a:t>
            </a:r>
            <a:endParaRPr lang="en-US" sz="1600" dirty="0"/>
          </a:p>
          <a:p>
            <a:pPr marL="800100" lvl="1" indent="-342900">
              <a:buFont typeface="Arial" panose="020B0604020202020204" pitchFamily="34" charset="0"/>
              <a:buChar char="•"/>
            </a:pPr>
            <a:r>
              <a:rPr lang="en-US" sz="2000" dirty="0"/>
              <a:t>Avoid distractions: a window, talkative neighbor, noisy fan, </a:t>
            </a:r>
            <a:r>
              <a:rPr lang="en-US" sz="2000" dirty="0" err="1"/>
              <a:t>etc</a:t>
            </a:r>
            <a:r>
              <a:rPr lang="en-US" sz="2000" dirty="0"/>
              <a:t>…</a:t>
            </a:r>
          </a:p>
          <a:p>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15</a:t>
            </a:fld>
            <a:endParaRPr lang="en-US"/>
          </a:p>
        </p:txBody>
      </p:sp>
    </p:spTree>
    <p:extLst>
      <p:ext uri="{BB962C8B-B14F-4D97-AF65-F5344CB8AC3E}">
        <p14:creationId xmlns:p14="http://schemas.microsoft.com/office/powerpoint/2010/main" val="3433524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Next, try to ”be aware” during class.</a:t>
            </a:r>
          </a:p>
          <a:p>
            <a:endParaRPr lang="en-US" sz="2400" b="1" dirty="0"/>
          </a:p>
          <a:p>
            <a:r>
              <a:rPr lang="en-US" sz="2400" b="1" dirty="0"/>
              <a:t>Be aware</a:t>
            </a:r>
            <a:r>
              <a:rPr lang="en-US" sz="2100" b="1" dirty="0"/>
              <a:t>: acknowledging the non-verbally points in the speech</a:t>
            </a:r>
          </a:p>
          <a:p>
            <a:pPr marL="342900" indent="-342900">
              <a:buFont typeface="Arial" panose="020B0604020202020204" pitchFamily="34" charset="0"/>
              <a:buChar char="•"/>
            </a:pPr>
            <a:r>
              <a:rPr lang="en-US" sz="2400" dirty="0"/>
              <a:t>Let the argument or presentation run its course (the presentation may turn out different than you expect!)</a:t>
            </a:r>
          </a:p>
          <a:p>
            <a:pPr marL="342900" indent="-342900">
              <a:buFont typeface="Arial" panose="020B0604020202020204" pitchFamily="34" charset="0"/>
              <a:buChar char="•"/>
            </a:pPr>
            <a:r>
              <a:rPr lang="en-US" sz="2400" dirty="0"/>
              <a:t>Don't agree or disagree, but encourage the train of thought</a:t>
            </a:r>
          </a:p>
          <a:p>
            <a:pPr marL="342900" indent="-342900">
              <a:buFont typeface="Arial" panose="020B0604020202020204" pitchFamily="34" charset="0"/>
              <a:buChar char="•"/>
            </a:pPr>
            <a:r>
              <a:rPr lang="en-US" sz="2400" dirty="0"/>
              <a:t>Set aside prejudices &amp; opinions: you are present to learn what the speaker has to say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endParaRPr lang="en-US" sz="2400"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16</a:t>
            </a:fld>
            <a:endParaRPr lang="en-US"/>
          </a:p>
        </p:txBody>
      </p:sp>
    </p:spTree>
    <p:extLst>
      <p:ext uri="{BB962C8B-B14F-4D97-AF65-F5344CB8AC3E}">
        <p14:creationId xmlns:p14="http://schemas.microsoft.com/office/powerpoint/2010/main" val="553146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Lastly, </a:t>
            </a:r>
            <a:r>
              <a:rPr lang="en-US" b="1" dirty="0"/>
              <a:t>be involved </a:t>
            </a:r>
            <a:r>
              <a:rPr lang="en-US" dirty="0"/>
              <a:t>during class!</a:t>
            </a:r>
          </a:p>
          <a:p>
            <a:endParaRPr lang="en-US" dirty="0"/>
          </a:p>
          <a:p>
            <a:pPr marL="457200" lvl="0" indent="-457200">
              <a:buFont typeface="Arial" panose="020B0604020202020204" pitchFamily="34" charset="0"/>
              <a:buChar char="•"/>
            </a:pPr>
            <a:r>
              <a:rPr lang="en-US" sz="2900" dirty="0"/>
              <a:t>Approach </a:t>
            </a:r>
            <a:r>
              <a:rPr lang="en-US" sz="2900" i="1" dirty="0"/>
              <a:t>listening</a:t>
            </a:r>
            <a:r>
              <a:rPr lang="en-US" sz="2900" dirty="0"/>
              <a:t> as a challenging mental task</a:t>
            </a:r>
          </a:p>
          <a:p>
            <a:pPr marL="914400" lvl="1" indent="-457200">
              <a:buFont typeface="Arial" panose="020B0604020202020204" pitchFamily="34" charset="0"/>
              <a:buChar char="•"/>
            </a:pPr>
            <a:r>
              <a:rPr lang="en-US" sz="2900" dirty="0"/>
              <a:t>Stay engaged! Ask questions, take notes, participate in discussion.</a:t>
            </a:r>
            <a:endParaRPr lang="en-US" dirty="0"/>
          </a:p>
          <a:p>
            <a:pPr marL="457200" lvl="0" indent="-457200">
              <a:buFont typeface="Arial" panose="020B0604020202020204" pitchFamily="34" charset="0"/>
              <a:buChar char="•"/>
            </a:pPr>
            <a:r>
              <a:rPr lang="en-US" sz="2900" dirty="0"/>
              <a:t>Review mentally what you already know about the subject</a:t>
            </a:r>
          </a:p>
          <a:p>
            <a:pPr marL="914400" lvl="1" indent="-457200">
              <a:buFont typeface="Arial" panose="020B0604020202020204" pitchFamily="34" charset="0"/>
              <a:buChar char="•"/>
            </a:pPr>
            <a:r>
              <a:rPr lang="en-US" sz="2600" dirty="0"/>
              <a:t>How does this fit with what I know from previous lectures?</a:t>
            </a:r>
            <a:endParaRPr lang="en-US" dirty="0"/>
          </a:p>
          <a:p>
            <a:pPr marL="457200" lvl="0" indent="-457200">
              <a:buFont typeface="Arial" panose="020B0604020202020204" pitchFamily="34" charset="0"/>
              <a:buChar char="•"/>
            </a:pPr>
            <a:r>
              <a:rPr lang="en-US" sz="2900" dirty="0">
                <a:solidFill>
                  <a:prstClr val="black"/>
                </a:solidFill>
              </a:rPr>
              <a:t>Actively respond to questions and directions</a:t>
            </a:r>
            <a:endParaRPr lang="en-US" sz="3100" dirty="0">
              <a:solidFill>
                <a:prstClr val="black"/>
              </a:solidFill>
            </a:endParaRPr>
          </a:p>
          <a:p>
            <a:pPr marL="914400" lvl="1" indent="-457200">
              <a:buFont typeface="Arial" panose="020B0604020202020204" pitchFamily="34" charset="0"/>
              <a:buChar char="•"/>
            </a:pPr>
            <a:r>
              <a:rPr lang="en-US" sz="3100" b="0" dirty="0">
                <a:solidFill>
                  <a:prstClr val="black"/>
                </a:solidFill>
              </a:rPr>
              <a:t>Raise your hand to answer questions or ask questions from concepts that are unclear.</a:t>
            </a:r>
            <a:endParaRPr lang="en-US" sz="2300" b="0" dirty="0"/>
          </a:p>
          <a:p>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17</a:t>
            </a:fld>
            <a:endParaRPr lang="en-US"/>
          </a:p>
        </p:txBody>
      </p:sp>
    </p:spTree>
    <p:extLst>
      <p:ext uri="{BB962C8B-B14F-4D97-AF65-F5344CB8AC3E}">
        <p14:creationId xmlns:p14="http://schemas.microsoft.com/office/powerpoint/2010/main" val="998398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How should you be involved during class?</a:t>
            </a:r>
          </a:p>
          <a:p>
            <a:pPr marL="457200" lvl="0" indent="-457200">
              <a:buFont typeface="Arial" panose="020B0604020202020204" pitchFamily="34" charset="0"/>
              <a:buChar char="•"/>
            </a:pPr>
            <a:r>
              <a:rPr lang="en-US" sz="2900" dirty="0"/>
              <a:t>Stay active by asking mental questions</a:t>
            </a:r>
          </a:p>
          <a:p>
            <a:pPr marL="800100" lvl="1" indent="-342900">
              <a:buFont typeface="Arial" panose="020B0604020202020204" pitchFamily="34" charset="0"/>
              <a:buChar char="•"/>
            </a:pPr>
            <a:r>
              <a:rPr lang="en-US" sz="2400" dirty="0"/>
              <a:t>What is the key point, sub-points, </a:t>
            </a:r>
            <a:r>
              <a:rPr lang="en-US" sz="2400" dirty="0" err="1"/>
              <a:t>etc</a:t>
            </a:r>
            <a:r>
              <a:rPr lang="en-US" sz="2400" dirty="0"/>
              <a:t>…?</a:t>
            </a:r>
            <a:endParaRPr lang="en-US" dirty="0"/>
          </a:p>
          <a:p>
            <a:pPr marL="457200" lvl="0" indent="-457200">
              <a:buFont typeface="Arial" panose="020B0604020202020204" pitchFamily="34" charset="0"/>
              <a:buChar char="•"/>
            </a:pPr>
            <a:r>
              <a:rPr lang="en-US" sz="2900" dirty="0"/>
              <a:t>Use the gap between the rate of speech &amp; your rate of thought</a:t>
            </a:r>
          </a:p>
          <a:p>
            <a:pPr marL="800100" lvl="1" indent="-342900">
              <a:buFont typeface="Arial" panose="020B0604020202020204" pitchFamily="34" charset="0"/>
              <a:buChar char="•"/>
            </a:pPr>
            <a:r>
              <a:rPr lang="en-US" sz="2300" dirty="0"/>
              <a:t>You can think faster than the lecturer can talk – one reason why your mind may tend to wander</a:t>
            </a:r>
          </a:p>
          <a:p>
            <a:pPr marL="800100" lvl="1" indent="-342900">
              <a:buFont typeface="Arial" panose="020B0604020202020204" pitchFamily="34" charset="0"/>
              <a:buChar char="•"/>
            </a:pPr>
            <a:r>
              <a:rPr lang="en-US" sz="2300" dirty="0"/>
              <a:t>Try to anticipate what the instructor may be going to say</a:t>
            </a:r>
            <a:endParaRPr lang="en-US" sz="2300" b="1" dirty="0"/>
          </a:p>
          <a:p>
            <a:endParaRPr lang="en-US" dirty="0"/>
          </a:p>
          <a:p>
            <a:r>
              <a:rPr lang="en-US" dirty="0"/>
              <a:t>As you ask these mental questions, note them in the margins/somewhere</a:t>
            </a:r>
            <a:r>
              <a:rPr lang="en-US" baseline="0" dirty="0"/>
              <a:t> in your notes and answer them later in the lecture or after class, etc… This will serve as a valuable test-prep resource later and possibly give you ideas for research assignments  or projects in the future.</a:t>
            </a:r>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18</a:t>
            </a:fld>
            <a:endParaRPr lang="en-US"/>
          </a:p>
        </p:txBody>
      </p:sp>
    </p:spTree>
    <p:extLst>
      <p:ext uri="{BB962C8B-B14F-4D97-AF65-F5344CB8AC3E}">
        <p14:creationId xmlns:p14="http://schemas.microsoft.com/office/powerpoint/2010/main" val="3843373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How should you take notes during class?</a:t>
            </a:r>
          </a:p>
          <a:p>
            <a:endParaRPr lang="en-US" sz="2400" dirty="0"/>
          </a:p>
          <a:p>
            <a:r>
              <a:rPr lang="en-US" sz="2400" b="1" dirty="0"/>
              <a:t>Here are the basics</a:t>
            </a:r>
          </a:p>
          <a:p>
            <a:pPr marL="457200" lvl="0" indent="-457200">
              <a:buFont typeface="Arial" panose="020B0604020202020204" pitchFamily="34" charset="0"/>
              <a:buChar char="•"/>
            </a:pPr>
            <a:r>
              <a:rPr lang="en-US" sz="2800" dirty="0"/>
              <a:t>Start each day’s notes on a new page (This makes it easier for you to reference when you review your notes based off of topics)</a:t>
            </a:r>
          </a:p>
          <a:p>
            <a:pPr marL="800100" lvl="1" indent="-342900">
              <a:buFont typeface="Arial" panose="020B0604020202020204" pitchFamily="34" charset="0"/>
              <a:buChar char="•"/>
            </a:pPr>
            <a:r>
              <a:rPr lang="en-US" sz="2400" dirty="0"/>
              <a:t>Provides room for organization (Try not to scrunch it all together)</a:t>
            </a:r>
          </a:p>
          <a:p>
            <a:pPr marL="800100" lvl="1" indent="-342900">
              <a:buFont typeface="Arial" panose="020B0604020202020204" pitchFamily="34" charset="0"/>
              <a:buChar char="•"/>
            </a:pPr>
            <a:r>
              <a:rPr lang="en-US" sz="2400" dirty="0"/>
              <a:t>Date &amp; number lecture notes (include the main topic on the heading for easy reference)</a:t>
            </a:r>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19</a:t>
            </a:fld>
            <a:endParaRPr lang="en-US"/>
          </a:p>
        </p:txBody>
      </p:sp>
    </p:spTree>
    <p:extLst>
      <p:ext uri="{BB962C8B-B14F-4D97-AF65-F5344CB8AC3E}">
        <p14:creationId xmlns:p14="http://schemas.microsoft.com/office/powerpoint/2010/main" val="1201632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a:t>You will need to complete the “Note Taking Checklist” (There is a link on the Student Success Center Website, at the same location where you found this PowerPoint)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Please complete the checklist and conduct a self evaluation. Go ahead and stop reading while you complete the checklist.</a:t>
            </a:r>
          </a:p>
          <a:p>
            <a:endParaRPr lang="en-US" dirty="0"/>
          </a:p>
          <a:p>
            <a:r>
              <a:rPr lang="en-US" baseline="0" dirty="0"/>
              <a:t>Once you have completed the checklist, we would like for you to think about where you currently stand (as an effective note taker) and where you want to be and how you want to improve.</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2</a:t>
            </a:fld>
            <a:endParaRPr lang="en-US"/>
          </a:p>
        </p:txBody>
      </p:sp>
    </p:spTree>
    <p:extLst>
      <p:ext uri="{BB962C8B-B14F-4D97-AF65-F5344CB8AC3E}">
        <p14:creationId xmlns:p14="http://schemas.microsoft.com/office/powerpoint/2010/main" val="14948990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The Basics (continued)</a:t>
            </a:r>
          </a:p>
          <a:p>
            <a:pPr marL="457200" lvl="0" indent="-457200">
              <a:buFont typeface="Arial" panose="020B0604020202020204" pitchFamily="34" charset="0"/>
              <a:buChar char="•"/>
            </a:pPr>
            <a:r>
              <a:rPr lang="en-US" sz="2800" dirty="0"/>
              <a:t>Use short phrases, abbreviations, symbols</a:t>
            </a:r>
          </a:p>
          <a:p>
            <a:pPr marL="457200" lvl="0" indent="-457200">
              <a:buFont typeface="Arial" panose="020B0604020202020204" pitchFamily="34" charset="0"/>
              <a:buChar char="•"/>
            </a:pPr>
            <a:r>
              <a:rPr lang="en-US" sz="2800" i="1" dirty="0"/>
              <a:t>Ex: Instead of writing Standard Deviation multiple times, use SD</a:t>
            </a:r>
          </a:p>
          <a:p>
            <a:pPr marL="457200" lvl="0" indent="-457200">
              <a:buFont typeface="Arial" panose="020B0604020202020204" pitchFamily="34" charset="0"/>
              <a:buChar char="•"/>
            </a:pPr>
            <a:r>
              <a:rPr lang="en-US" sz="2800" i="1" dirty="0"/>
              <a:t>In the heading or the side bar of your notes, write SD=standard deviation for quick reference when you review!</a:t>
            </a:r>
            <a:endParaRPr lang="en-US" i="1" dirty="0"/>
          </a:p>
          <a:p>
            <a:pPr marL="457200" lvl="0" indent="-457200">
              <a:buFont typeface="Arial" panose="020B0604020202020204" pitchFamily="34" charset="0"/>
              <a:buChar char="•"/>
            </a:pPr>
            <a:r>
              <a:rPr lang="en-US" sz="2800" dirty="0"/>
              <a:t>Put notes in your own words (You will learn concepts and information quicker!)</a:t>
            </a:r>
          </a:p>
          <a:p>
            <a:pPr marL="800100" lvl="1" indent="-342900">
              <a:buFont typeface="Arial" panose="020B0604020202020204" pitchFamily="34" charset="0"/>
              <a:buChar char="•"/>
            </a:pPr>
            <a:r>
              <a:rPr lang="en-US" sz="2400" dirty="0"/>
              <a:t>Exact format as initially seen: formulas, definitions, specific facts &amp; quotes</a:t>
            </a:r>
          </a:p>
          <a:p>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20</a:t>
            </a:fld>
            <a:endParaRPr lang="en-US"/>
          </a:p>
        </p:txBody>
      </p:sp>
    </p:spTree>
    <p:extLst>
      <p:ext uri="{BB962C8B-B14F-4D97-AF65-F5344CB8AC3E}">
        <p14:creationId xmlns:p14="http://schemas.microsoft.com/office/powerpoint/2010/main" val="8086497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If we can take great and effective notes, we are more likely to do better on tests/quizzes because we can study off of our notes.</a:t>
            </a:r>
          </a:p>
          <a:p>
            <a:pPr>
              <a:buFontTx/>
              <a:buNone/>
            </a:pPr>
            <a:endParaRPr lang="en-US" dirty="0"/>
          </a:p>
          <a:p>
            <a:pPr>
              <a:buFontTx/>
              <a:buNone/>
            </a:pPr>
            <a:r>
              <a:rPr lang="en-US" dirty="0"/>
              <a:t>On the slide, we have a template for note-taking. On a blank or lined piece of paper, you will create your own lines and boxes to replicate this template. </a:t>
            </a:r>
          </a:p>
          <a:p>
            <a:pPr>
              <a:buFontTx/>
              <a:buNone/>
            </a:pPr>
            <a:endParaRPr lang="en-US" dirty="0"/>
          </a:p>
          <a:p>
            <a:pPr>
              <a:buFontTx/>
              <a:buNone/>
            </a:pPr>
            <a:r>
              <a:rPr lang="en-US" dirty="0"/>
              <a:t>Here is a breakdown of each section:</a:t>
            </a:r>
          </a:p>
          <a:p>
            <a:pPr marL="171450" indent="-171450">
              <a:buFont typeface="Arial" panose="020B0604020202020204" pitchFamily="34" charset="0"/>
              <a:buChar char="•"/>
            </a:pPr>
            <a:r>
              <a:rPr lang="en-US" b="1" dirty="0"/>
              <a:t>Heading (top left): </a:t>
            </a:r>
            <a:r>
              <a:rPr lang="en-US" dirty="0"/>
              <a:t>This will include the date, course number, lecture/chapter title</a:t>
            </a:r>
          </a:p>
          <a:p>
            <a:pPr marL="171450" indent="-171450">
              <a:buFont typeface="Arial" panose="020B0604020202020204" pitchFamily="34" charset="0"/>
              <a:buChar char="•"/>
            </a:pPr>
            <a:r>
              <a:rPr lang="en-US" b="1" dirty="0"/>
              <a:t>Record (middle right): </a:t>
            </a:r>
            <a:r>
              <a:rPr lang="en-US" dirty="0"/>
              <a:t>This is where you will record your notes. You may choose to write full sentences, bullets, etc.</a:t>
            </a:r>
          </a:p>
          <a:p>
            <a:pPr marL="171450" indent="-171450">
              <a:buFont typeface="Arial" panose="020B0604020202020204" pitchFamily="34" charset="0"/>
              <a:buChar char="•"/>
            </a:pPr>
            <a:r>
              <a:rPr lang="en-US" b="1" dirty="0"/>
              <a:t>Reflect (bottom): </a:t>
            </a:r>
            <a:r>
              <a:rPr lang="en-US" dirty="0"/>
              <a:t>This section allows you to summarize what you have learned throughout your reading/lecture. Take five minutes after class to summarize the lecture. This makes for an easy review!</a:t>
            </a:r>
          </a:p>
          <a:p>
            <a:pPr marL="171450" indent="-171450">
              <a:buFont typeface="Arial" panose="020B0604020202020204" pitchFamily="34" charset="0"/>
              <a:buChar char="•"/>
            </a:pPr>
            <a:r>
              <a:rPr lang="en-US" b="1" dirty="0"/>
              <a:t>Recall (middle left): </a:t>
            </a:r>
            <a:r>
              <a:rPr lang="en-US" dirty="0"/>
              <a:t>Mirror Questions will be placed here. These can be questions that you create for yourself, questions/headers from the textbook, or titles given on lecture slide from a professor.</a:t>
            </a:r>
          </a:p>
          <a:p>
            <a:pPr>
              <a:buFontTx/>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may also choose to look at the “Pre-Reading Notes” handout (There is a link on the Student Success Center Website, at the same location where you found this PowerPoint). This is another note-taking outline example that you may choose to use. </a:t>
            </a:r>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21</a:t>
            </a:fld>
            <a:endParaRPr lang="en-US"/>
          </a:p>
        </p:txBody>
      </p:sp>
    </p:spTree>
    <p:extLst>
      <p:ext uri="{BB962C8B-B14F-4D97-AF65-F5344CB8AC3E}">
        <p14:creationId xmlns:p14="http://schemas.microsoft.com/office/powerpoint/2010/main" val="31001973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Basics (continued)</a:t>
            </a:r>
          </a:p>
          <a:p>
            <a:pPr marL="342900" lvl="0" indent="-342900">
              <a:buFont typeface="Arial" panose="020B0604020202020204" pitchFamily="34" charset="0"/>
              <a:buChar char="•"/>
            </a:pPr>
            <a:r>
              <a:rPr lang="en-US" sz="2400" dirty="0"/>
              <a:t>Note questions posed by the instructor</a:t>
            </a:r>
          </a:p>
          <a:p>
            <a:pPr marL="800100" lvl="1" indent="-342900">
              <a:buFont typeface="Arial" panose="020B0604020202020204" pitchFamily="34" charset="0"/>
              <a:buChar char="•"/>
            </a:pPr>
            <a:r>
              <a:rPr lang="en-US" sz="2400" dirty="0"/>
              <a:t>Likely test questions</a:t>
            </a:r>
          </a:p>
          <a:p>
            <a:pPr marL="171450" lvl="0"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Listen for clue phrases</a:t>
            </a:r>
          </a:p>
          <a:p>
            <a:pPr marL="800100" lvl="1" indent="-342900">
              <a:buFont typeface="Arial" panose="020B0604020202020204" pitchFamily="34" charset="0"/>
              <a:buChar char="•"/>
            </a:pPr>
            <a:r>
              <a:rPr lang="en-US" sz="2400" dirty="0"/>
              <a:t>They might say, “Here’s the key…” or “It is important to note that…”</a:t>
            </a:r>
          </a:p>
          <a:p>
            <a:pPr marL="171450" lvl="0"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Repetition</a:t>
            </a:r>
          </a:p>
          <a:p>
            <a:pPr marL="800100" lvl="1" indent="-342900">
              <a:buFont typeface="Arial" panose="020B0604020202020204" pitchFamily="34" charset="0"/>
              <a:buChar char="•"/>
            </a:pPr>
            <a:r>
              <a:rPr lang="en-US" sz="2400" dirty="0"/>
              <a:t>They might say, “In other words…”  or  “As I mentioned previously…”</a:t>
            </a:r>
          </a:p>
          <a:p>
            <a:endParaRPr lang="en-US" dirty="0"/>
          </a:p>
          <a:p>
            <a:r>
              <a:rPr lang="en-US" dirty="0"/>
              <a:t>Write these down in your notes because they are important!!</a:t>
            </a:r>
          </a:p>
        </p:txBody>
      </p:sp>
      <p:sp>
        <p:nvSpPr>
          <p:cNvPr id="4" name="Slide Number Placeholder 3"/>
          <p:cNvSpPr>
            <a:spLocks noGrp="1"/>
          </p:cNvSpPr>
          <p:nvPr>
            <p:ph type="sldNum" sz="quarter" idx="5"/>
          </p:nvPr>
        </p:nvSpPr>
        <p:spPr/>
        <p:txBody>
          <a:bodyPr/>
          <a:lstStyle/>
          <a:p>
            <a:fld id="{989A201B-23E8-416B-861F-8513E95C05E9}" type="slidenum">
              <a:rPr lang="en-US" smtClean="0"/>
              <a:pPr/>
              <a:t>22</a:t>
            </a:fld>
            <a:endParaRPr lang="en-US"/>
          </a:p>
        </p:txBody>
      </p:sp>
    </p:spTree>
    <p:extLst>
      <p:ext uri="{BB962C8B-B14F-4D97-AF65-F5344CB8AC3E}">
        <p14:creationId xmlns:p14="http://schemas.microsoft.com/office/powerpoint/2010/main" val="35438166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Basics (continued)</a:t>
            </a:r>
          </a:p>
          <a:p>
            <a:r>
              <a:rPr lang="en-US" dirty="0"/>
              <a:t>Continue to watch for:</a:t>
            </a:r>
          </a:p>
          <a:p>
            <a:pPr marL="342900" lvl="0" indent="-342900">
              <a:buFont typeface="Arial" panose="020B0604020202020204" pitchFamily="34" charset="0"/>
              <a:buChar char="•"/>
            </a:pPr>
            <a:r>
              <a:rPr lang="en-US" sz="2400" dirty="0"/>
              <a:t>Issues</a:t>
            </a:r>
          </a:p>
          <a:p>
            <a:pPr marL="800100" lvl="1" indent="-342900">
              <a:buFont typeface="Arial" panose="020B0604020202020204" pitchFamily="34" charset="0"/>
              <a:buChar char="•"/>
            </a:pPr>
            <a:r>
              <a:rPr lang="en-US" sz="2400" dirty="0"/>
              <a:t>Points of controversy, contrasting ideas</a:t>
            </a:r>
          </a:p>
          <a:p>
            <a:pPr marL="628650" lvl="1"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Consensus information</a:t>
            </a:r>
          </a:p>
          <a:p>
            <a:pPr marL="800100" lvl="1" indent="-342900">
              <a:buFont typeface="Arial" panose="020B0604020202020204" pitchFamily="34" charset="0"/>
              <a:buChar char="•"/>
            </a:pPr>
            <a:r>
              <a:rPr lang="en-US" sz="2400" dirty="0"/>
              <a:t>They could say, “experts agree…”</a:t>
            </a:r>
          </a:p>
          <a:p>
            <a:pPr marL="628650" lvl="1"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Absolutes</a:t>
            </a:r>
          </a:p>
          <a:p>
            <a:pPr marL="800100" lvl="1" indent="-342900">
              <a:buFont typeface="Arial" panose="020B0604020202020204" pitchFamily="34" charset="0"/>
              <a:buChar char="•"/>
            </a:pPr>
            <a:r>
              <a:rPr lang="en-US" sz="2400" dirty="0"/>
              <a:t>They’ll use the terms, “always,  “never”, “all”, “none”…</a:t>
            </a:r>
          </a:p>
          <a:p>
            <a:pPr marL="628650" lvl="1"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Review</a:t>
            </a:r>
          </a:p>
          <a:p>
            <a:pPr marL="800100" lvl="1" indent="-342900">
              <a:buFont typeface="Arial" panose="020B0604020202020204" pitchFamily="34" charset="0"/>
              <a:buChar char="•"/>
            </a:pPr>
            <a:r>
              <a:rPr lang="en-US" sz="2400" dirty="0"/>
              <a:t>Key points re-stated: “in summary” or “in conclusion”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Write these down in your notes because they are important!!</a:t>
            </a:r>
          </a:p>
          <a:p>
            <a:endParaRPr lang="en-US" b="1"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23</a:t>
            </a:fld>
            <a:endParaRPr lang="en-US"/>
          </a:p>
        </p:txBody>
      </p:sp>
    </p:spTree>
    <p:extLst>
      <p:ext uri="{BB962C8B-B14F-4D97-AF65-F5344CB8AC3E}">
        <p14:creationId xmlns:p14="http://schemas.microsoft.com/office/powerpoint/2010/main" val="19270690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lecture, watch for:</a:t>
            </a:r>
          </a:p>
          <a:p>
            <a:pPr marL="342900" lvl="0" indent="-342900">
              <a:buFont typeface="Arial" panose="020B0604020202020204" pitchFamily="34" charset="0"/>
              <a:buChar char="•"/>
            </a:pPr>
            <a:r>
              <a:rPr lang="en-US" sz="2400" dirty="0"/>
              <a:t>Gestures </a:t>
            </a:r>
          </a:p>
          <a:p>
            <a:pPr marL="800100" lvl="1" indent="-342900">
              <a:buFont typeface="Arial" panose="020B0604020202020204" pitchFamily="34" charset="0"/>
              <a:buChar char="•"/>
            </a:pPr>
            <a:r>
              <a:rPr lang="en-US" sz="2400" dirty="0"/>
              <a:t>Pointing, tapping on the board on a point or item</a:t>
            </a:r>
          </a:p>
          <a:p>
            <a:pPr marL="171450" lvl="0"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Change in movement</a:t>
            </a:r>
          </a:p>
          <a:p>
            <a:pPr marL="800100" lvl="1" indent="-342900">
              <a:buFont typeface="Arial" panose="020B0604020202020204" pitchFamily="34" charset="0"/>
              <a:buChar char="•"/>
            </a:pPr>
            <a:r>
              <a:rPr lang="en-US" sz="2400" dirty="0"/>
              <a:t>Lecturer changes positions, moves or stops moving</a:t>
            </a:r>
          </a:p>
          <a:p>
            <a:pPr marL="171450" lvl="0"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Facial expressions</a:t>
            </a:r>
          </a:p>
          <a:p>
            <a:pPr marL="800100" lvl="1" indent="-342900">
              <a:buFont typeface="Arial" panose="020B0604020202020204" pitchFamily="34" charset="0"/>
              <a:buChar char="•"/>
            </a:pPr>
            <a:r>
              <a:rPr lang="en-US" sz="2400" dirty="0"/>
              <a:t>Raised eyebrows, change in intensity</a:t>
            </a:r>
          </a:p>
          <a:p>
            <a:pPr marL="800100" lvl="1" indent="-342900">
              <a:buFont typeface="Arial" panose="020B0604020202020204" pitchFamily="34" charset="0"/>
              <a:buChar char="•"/>
            </a:pPr>
            <a:endParaRPr lang="en-US" sz="24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Again if you see any of these during a lecture, we highly encourage your to write down the content they were speaking about!</a:t>
            </a:r>
          </a:p>
        </p:txBody>
      </p:sp>
      <p:sp>
        <p:nvSpPr>
          <p:cNvPr id="4" name="Slide Number Placeholder 3"/>
          <p:cNvSpPr>
            <a:spLocks noGrp="1"/>
          </p:cNvSpPr>
          <p:nvPr>
            <p:ph type="sldNum" sz="quarter" idx="5"/>
          </p:nvPr>
        </p:nvSpPr>
        <p:spPr/>
        <p:txBody>
          <a:bodyPr/>
          <a:lstStyle/>
          <a:p>
            <a:fld id="{989A201B-23E8-416B-861F-8513E95C05E9}" type="slidenum">
              <a:rPr lang="en-US" smtClean="0"/>
              <a:pPr/>
              <a:t>24</a:t>
            </a:fld>
            <a:endParaRPr lang="en-US"/>
          </a:p>
        </p:txBody>
      </p:sp>
    </p:spTree>
    <p:extLst>
      <p:ext uri="{BB962C8B-B14F-4D97-AF65-F5344CB8AC3E}">
        <p14:creationId xmlns:p14="http://schemas.microsoft.com/office/powerpoint/2010/main" val="3008805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During the lecture, watch for:</a:t>
            </a:r>
          </a:p>
          <a:p>
            <a:pPr marL="342900" lvl="0" indent="-342900">
              <a:buFont typeface="Arial" panose="020B0604020202020204" pitchFamily="34" charset="0"/>
              <a:buChar char="•"/>
            </a:pPr>
            <a:r>
              <a:rPr lang="en-US" sz="2400" dirty="0"/>
              <a:t>Changes in volume</a:t>
            </a:r>
          </a:p>
          <a:p>
            <a:pPr marL="800100" lvl="1" indent="-342900">
              <a:buFont typeface="Arial" panose="020B0604020202020204" pitchFamily="34" charset="0"/>
              <a:buChar char="•"/>
            </a:pPr>
            <a:r>
              <a:rPr lang="en-US" sz="2000" dirty="0"/>
              <a:t>May change volume to gain attention to a point, concept…</a:t>
            </a:r>
          </a:p>
          <a:p>
            <a:pPr marL="285750" lvl="0" indent="-285750">
              <a:buFont typeface="Arial" panose="020B0604020202020204" pitchFamily="34" charset="0"/>
              <a:buChar char="•"/>
            </a:pPr>
            <a:endParaRPr lang="en-US" sz="1400" dirty="0"/>
          </a:p>
          <a:p>
            <a:pPr marL="342900" lvl="0" indent="-342900">
              <a:buFont typeface="Arial" panose="020B0604020202020204" pitchFamily="34" charset="0"/>
              <a:buChar char="•"/>
            </a:pPr>
            <a:r>
              <a:rPr lang="en-US" sz="2400" dirty="0"/>
              <a:t>Changes in tempo</a:t>
            </a:r>
          </a:p>
          <a:p>
            <a:pPr marL="800100" lvl="1" indent="-342900">
              <a:buFont typeface="Arial" panose="020B0604020202020204" pitchFamily="34" charset="0"/>
              <a:buChar char="•"/>
            </a:pPr>
            <a:r>
              <a:rPr lang="en-US" sz="2000" dirty="0"/>
              <a:t>Slow or speed rate of speech to emphasize</a:t>
            </a:r>
          </a:p>
          <a:p>
            <a:pPr marL="800100" lvl="1" indent="-342900">
              <a:buFont typeface="Arial" panose="020B0604020202020204" pitchFamily="34" charset="0"/>
              <a:buChar char="•"/>
            </a:pPr>
            <a:r>
              <a:rPr lang="en-US" sz="2000" dirty="0"/>
              <a:t>Typically they will slow down to emphasize a concept so that you have time to write it down. </a:t>
            </a:r>
          </a:p>
          <a:p>
            <a:pPr marL="285750" lvl="0" indent="-285750">
              <a:buFont typeface="Arial" panose="020B0604020202020204" pitchFamily="34" charset="0"/>
              <a:buChar char="•"/>
            </a:pPr>
            <a:endParaRPr lang="en-US" sz="1400" dirty="0"/>
          </a:p>
          <a:p>
            <a:pPr marL="342900" lvl="0" indent="-342900">
              <a:buFont typeface="Arial" panose="020B0604020202020204" pitchFamily="34" charset="0"/>
              <a:buChar char="•"/>
            </a:pPr>
            <a:r>
              <a:rPr lang="en-US" sz="2400" dirty="0"/>
              <a:t>Obvious pause</a:t>
            </a:r>
          </a:p>
          <a:p>
            <a:pPr marL="800100" lvl="1" indent="-342900">
              <a:buFont typeface="Arial" panose="020B0604020202020204" pitchFamily="34" charset="0"/>
              <a:buChar char="•"/>
            </a:pPr>
            <a:r>
              <a:rPr lang="en-US" sz="2000" dirty="0"/>
              <a:t>A sudden, complete stop in the lecture: “loaded silence” usually followed by important info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Write these down in your notes because they are important!!</a:t>
            </a:r>
          </a:p>
          <a:p>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25</a:t>
            </a:fld>
            <a:endParaRPr lang="en-US"/>
          </a:p>
        </p:txBody>
      </p:sp>
    </p:spTree>
    <p:extLst>
      <p:ext uri="{BB962C8B-B14F-4D97-AF65-F5344CB8AC3E}">
        <p14:creationId xmlns:p14="http://schemas.microsoft.com/office/powerpoint/2010/main" val="35098315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lvl="0" indent="0">
              <a:buFont typeface="Arial" panose="020B0604020202020204" pitchFamily="34" charset="0"/>
              <a:buNone/>
            </a:pPr>
            <a:r>
              <a:rPr lang="en-US" sz="2400" dirty="0"/>
              <a:t>Lastly, watch for:</a:t>
            </a:r>
          </a:p>
          <a:p>
            <a:pPr marL="342900" lvl="0" indent="-342900">
              <a:buFont typeface="Arial" panose="020B0604020202020204" pitchFamily="34" charset="0"/>
              <a:buChar char="•"/>
            </a:pPr>
            <a:r>
              <a:rPr lang="en-US" sz="2400" dirty="0"/>
              <a:t>Writing on the board</a:t>
            </a:r>
          </a:p>
          <a:p>
            <a:pPr marL="800100" lvl="1" indent="-342900">
              <a:buFont typeface="Arial" panose="020B0604020202020204" pitchFamily="34" charset="0"/>
              <a:buChar char="•"/>
            </a:pPr>
            <a:r>
              <a:rPr lang="en-US" sz="2400" dirty="0"/>
              <a:t>Sounds obvious, I know… but if it’s written on the board, it is worth noting</a:t>
            </a:r>
          </a:p>
          <a:p>
            <a:pPr marL="628650" lvl="1" indent="-171450">
              <a:buFont typeface="Arial" panose="020B0604020202020204" pitchFamily="34" charset="0"/>
              <a:buChar char="•"/>
            </a:pPr>
            <a:endParaRPr lang="en-US" sz="1000" dirty="0"/>
          </a:p>
          <a:p>
            <a:pPr marL="342900" lvl="0" indent="-342900">
              <a:buFont typeface="Arial" panose="020B0604020202020204" pitchFamily="34" charset="0"/>
              <a:buChar char="•"/>
            </a:pPr>
            <a:r>
              <a:rPr lang="en-US" sz="2400" dirty="0"/>
              <a:t>If there is a summary at the end of the lecture, pay close attention to it</a:t>
            </a:r>
          </a:p>
          <a:p>
            <a:pPr marL="800100" lvl="1" indent="-342900">
              <a:buFont typeface="Arial" panose="020B0604020202020204" pitchFamily="34" charset="0"/>
              <a:buChar char="•"/>
            </a:pPr>
            <a:r>
              <a:rPr lang="en-US" sz="2400" dirty="0"/>
              <a:t>Check the organization of your notes </a:t>
            </a:r>
          </a:p>
          <a:p>
            <a:pPr marL="800100" lvl="1" indent="-342900">
              <a:buFont typeface="Arial" panose="020B0604020202020204" pitchFamily="34" charset="0"/>
              <a:buChar char="•"/>
            </a:pPr>
            <a:r>
              <a:rPr lang="en-US" sz="2400" dirty="0"/>
              <a:t>Copy the main points in the summary</a:t>
            </a:r>
          </a:p>
          <a:p>
            <a:pPr marL="800100" lvl="1" indent="-342900">
              <a:buFont typeface="Arial" panose="020B0604020202020204" pitchFamily="34" charset="0"/>
              <a:buChar char="•"/>
            </a:pPr>
            <a:endParaRPr lang="en-US" sz="2400" dirty="0"/>
          </a:p>
          <a:p>
            <a:r>
              <a:rPr lang="en-US" dirty="0"/>
              <a:t>At the end of class, the temptation</a:t>
            </a:r>
            <a:r>
              <a:rPr lang="en-US" baseline="0" dirty="0"/>
              <a:t> is to start tuning out and getting your things ready to leave class. Fight this urge to run out of class! The announcements at the beginning of class and summary/reminders at the end of class are invaluable. Listen closely to avoid missing out on important information!</a:t>
            </a:r>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26</a:t>
            </a:fld>
            <a:endParaRPr lang="en-US"/>
          </a:p>
        </p:txBody>
      </p:sp>
    </p:spTree>
    <p:extLst>
      <p:ext uri="{BB962C8B-B14F-4D97-AF65-F5344CB8AC3E}">
        <p14:creationId xmlns:p14="http://schemas.microsoft.com/office/powerpoint/2010/main" val="19302900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t>Action is the foundational key to all success. </a:t>
            </a:r>
            <a:r>
              <a:rPr lang="en-US" sz="1050" dirty="0"/>
              <a:t>~ Pablo Picasso</a:t>
            </a:r>
            <a:endParaRPr lang="en-US" sz="1100" dirty="0"/>
          </a:p>
          <a:p>
            <a:r>
              <a:rPr lang="en-US" sz="1100" b="1" dirty="0"/>
              <a:t> </a:t>
            </a:r>
          </a:p>
          <a:p>
            <a:r>
              <a:rPr lang="en-US" sz="1200" dirty="0"/>
              <a:t>Always bear in mind that your own resolution to succeed is more important than any other. </a:t>
            </a:r>
            <a:br>
              <a:rPr lang="en-US" sz="1100" dirty="0"/>
            </a:br>
            <a:r>
              <a:rPr lang="en-US" sz="1050" dirty="0"/>
              <a:t>~ Abraham Lincoln</a:t>
            </a:r>
            <a:endParaRPr lang="en-US" sz="1100" dirty="0"/>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27</a:t>
            </a:fld>
            <a:endParaRPr lang="en-US"/>
          </a:p>
        </p:txBody>
      </p:sp>
    </p:spTree>
    <p:extLst>
      <p:ext uri="{BB962C8B-B14F-4D97-AF65-F5344CB8AC3E}">
        <p14:creationId xmlns:p14="http://schemas.microsoft.com/office/powerpoint/2010/main" val="4618417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After class has ended:</a:t>
            </a:r>
          </a:p>
          <a:p>
            <a:pPr marL="457200" indent="-457200">
              <a:buFont typeface="Arial" panose="020B0604020202020204" pitchFamily="34" charset="0"/>
              <a:buChar char="•"/>
            </a:pPr>
            <a:r>
              <a:rPr lang="en-US" sz="2800" dirty="0"/>
              <a:t>Review notes</a:t>
            </a:r>
          </a:p>
          <a:p>
            <a:pPr marL="800100" lvl="1" indent="-342900">
              <a:buFont typeface="Arial" panose="020B0604020202020204" pitchFamily="34" charset="0"/>
              <a:buChar char="•"/>
            </a:pPr>
            <a:r>
              <a:rPr lang="en-US" sz="2400" dirty="0"/>
              <a:t>Immediately after class and before you leave the classroom, if possible</a:t>
            </a:r>
          </a:p>
          <a:p>
            <a:pPr marL="1257300" lvl="2" indent="-342900">
              <a:buFont typeface="Arial" panose="020B0604020202020204" pitchFamily="34" charset="0"/>
              <a:buChar char="•"/>
            </a:pPr>
            <a:r>
              <a:rPr lang="en-US" sz="2400" dirty="0"/>
              <a:t>Clear up illegibility, check for errors, fill in facts &amp; examples </a:t>
            </a:r>
          </a:p>
          <a:p>
            <a:pPr marL="1257300" lvl="2" indent="-342900">
              <a:buFont typeface="Arial" panose="020B0604020202020204" pitchFamily="34" charset="0"/>
              <a:buChar char="•"/>
            </a:pPr>
            <a:r>
              <a:rPr lang="en-US" sz="2400" dirty="0"/>
              <a:t>Ask for clarification from instructor, classmates, text, </a:t>
            </a:r>
            <a:r>
              <a:rPr lang="en-US" sz="2400" dirty="0" err="1"/>
              <a:t>etc</a:t>
            </a:r>
            <a:r>
              <a:rPr lang="en-US" sz="2400" dirty="0"/>
              <a:t>…</a:t>
            </a:r>
          </a:p>
          <a:p>
            <a:endParaRPr lang="en-US" dirty="0"/>
          </a:p>
          <a:p>
            <a:r>
              <a:rPr lang="en-US" dirty="0"/>
              <a:t>Again, resist the urge to run from the classroom</a:t>
            </a:r>
            <a:r>
              <a:rPr lang="en-US" baseline="0" dirty="0"/>
              <a:t> at the end of class! Give yourself the gift of those few extra moments of review and your notes will be much more useful when you review them later and use them as a test-prep resource.</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mn-lt"/>
                <a:ea typeface="+mn-ea"/>
                <a:cs typeface="+mn-cs"/>
              </a:rPr>
              <a:t>Taking notes is pointless…unless you</a:t>
            </a:r>
            <a:r>
              <a:rPr kumimoji="0" lang="en-US" sz="1200" b="0" i="0" u="none" strike="noStrike" kern="1200" cap="none" spc="0" normalizeH="0" noProof="0" dirty="0">
                <a:ln>
                  <a:noFill/>
                </a:ln>
                <a:solidFill>
                  <a:schemeClr val="tx1"/>
                </a:solidFill>
                <a:effectLst/>
                <a:uLnTx/>
                <a:uFillTx/>
                <a:latin typeface="+mn-lt"/>
                <a:ea typeface="+mn-ea"/>
                <a:cs typeface="+mn-cs"/>
              </a:rPr>
              <a:t> intentionally engage in the class and regularly review your notes.</a:t>
            </a:r>
            <a:endParaRPr kumimoji="0" lang="en-US" sz="900" b="0" i="0" u="none" strike="noStrike" kern="1200" cap="none" spc="0" normalizeH="0" baseline="0" noProof="0" dirty="0">
              <a:ln>
                <a:noFill/>
              </a:ln>
              <a:solidFill>
                <a:schemeClr val="tx1"/>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28</a:t>
            </a:fld>
            <a:endParaRPr lang="en-US"/>
          </a:p>
        </p:txBody>
      </p:sp>
    </p:spTree>
    <p:extLst>
      <p:ext uri="{BB962C8B-B14F-4D97-AF65-F5344CB8AC3E}">
        <p14:creationId xmlns:p14="http://schemas.microsoft.com/office/powerpoint/2010/main" val="21227851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Review your notes:</a:t>
            </a:r>
          </a:p>
          <a:p>
            <a:pPr marL="342900" lvl="0" indent="-342900">
              <a:buFont typeface="Arial" panose="020B0604020202020204" pitchFamily="34" charset="0"/>
              <a:buChar char="•"/>
            </a:pPr>
            <a:r>
              <a:rPr lang="en-US" sz="2400" dirty="0"/>
              <a:t>Later that day &amp; week</a:t>
            </a:r>
          </a:p>
          <a:p>
            <a:pPr marL="800100" lvl="1" indent="-342900">
              <a:buFont typeface="Arial" panose="020B0604020202020204" pitchFamily="34" charset="0"/>
              <a:buChar char="•"/>
            </a:pPr>
            <a:r>
              <a:rPr lang="en-US" sz="2400" dirty="0"/>
              <a:t>Increase memory &amp; recall just by reviewing notes often in the days after class</a:t>
            </a:r>
          </a:p>
          <a:p>
            <a:pPr marL="800100" lvl="1" indent="-342900">
              <a:buFont typeface="Arial" panose="020B0604020202020204" pitchFamily="34" charset="0"/>
              <a:buChar char="•"/>
            </a:pPr>
            <a:r>
              <a:rPr lang="en-US" sz="2000" dirty="0"/>
              <a:t>Your future self will thank you!</a:t>
            </a:r>
          </a:p>
          <a:p>
            <a:pPr marL="800100" lvl="1" indent="-342900">
              <a:buFont typeface="Arial" panose="020B0604020202020204" pitchFamily="34" charset="0"/>
              <a:buChar char="•"/>
            </a:pPr>
            <a:endParaRPr lang="en-US" sz="2000" dirty="0"/>
          </a:p>
          <a:p>
            <a:pPr marL="342900" lvl="0" indent="-342900">
              <a:buFont typeface="Arial" panose="020B0604020202020204" pitchFamily="34" charset="0"/>
              <a:buChar char="•"/>
            </a:pPr>
            <a:r>
              <a:rPr lang="en-US" sz="2400" dirty="0"/>
              <a:t>Use notes later in semester to study for exam</a:t>
            </a:r>
          </a:p>
          <a:p>
            <a:pPr marL="800100" lvl="1" indent="-342900">
              <a:buFont typeface="Arial" panose="020B0604020202020204" pitchFamily="34" charset="0"/>
              <a:buChar char="•"/>
            </a:pPr>
            <a:r>
              <a:rPr lang="en-US" sz="2400" dirty="0"/>
              <a:t>Review of notes in days after lecture makes for shorter, more effective study time later. (Unless you enjoy spending hours re-learning info from earlier in the semester…)</a:t>
            </a:r>
          </a:p>
          <a:p>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29</a:t>
            </a:fld>
            <a:endParaRPr lang="en-US"/>
          </a:p>
        </p:txBody>
      </p:sp>
    </p:spTree>
    <p:extLst>
      <p:ext uri="{BB962C8B-B14F-4D97-AF65-F5344CB8AC3E}">
        <p14:creationId xmlns:p14="http://schemas.microsoft.com/office/powerpoint/2010/main" val="1491694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might be asking yourself, ”What’s in it for me?” or “Why should I take notes during class?” </a:t>
            </a:r>
          </a:p>
          <a:p>
            <a:endParaRPr lang="en-US" dirty="0"/>
          </a:p>
          <a:p>
            <a:r>
              <a:rPr lang="en-US" dirty="0"/>
              <a:t>So, if you take these tips and strategies for taking notes, what benefit will you receive?</a:t>
            </a:r>
          </a:p>
          <a:p>
            <a:endParaRPr lang="en-US" dirty="0"/>
          </a:p>
          <a:p>
            <a:pPr marL="171450" indent="-171450">
              <a:buFont typeface="Arial" panose="020B0604020202020204" pitchFamily="34" charset="0"/>
              <a:buChar char="•"/>
            </a:pPr>
            <a:r>
              <a:rPr lang="en-US" dirty="0"/>
              <a:t>Taking (&amp; being able use) good notes might just save your life…your college life, anyway!</a:t>
            </a:r>
          </a:p>
          <a:p>
            <a:pPr marL="171450" indent="-171450">
              <a:buFont typeface="Arial" panose="020B0604020202020204" pitchFamily="34" charset="0"/>
              <a:buChar char="•"/>
            </a:pPr>
            <a:r>
              <a:rPr lang="en-US" dirty="0"/>
              <a:t>Class might actually become fun, or at least a lot more interesting (By writing notes you help yourself stay engaged in the topic)</a:t>
            </a:r>
          </a:p>
          <a:p>
            <a:pPr marL="171450" indent="-171450">
              <a:buFont typeface="Arial" panose="020B0604020202020204" pitchFamily="34" charset="0"/>
              <a:buChar char="•"/>
            </a:pPr>
            <a:r>
              <a:rPr lang="en-US" dirty="0"/>
              <a:t>Reduced frustration at feeling left out, overwhelmed and/or confused in lecture courses (you have notes to look over at a later time, to help keep confusion minimal)</a:t>
            </a:r>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3</a:t>
            </a:fld>
            <a:endParaRPr lang="en-US"/>
          </a:p>
        </p:txBody>
      </p:sp>
    </p:spTree>
    <p:extLst>
      <p:ext uri="{BB962C8B-B14F-4D97-AF65-F5344CB8AC3E}">
        <p14:creationId xmlns:p14="http://schemas.microsoft.com/office/powerpoint/2010/main" val="286249797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lose around</a:t>
            </a:r>
            <a:r>
              <a:rPr lang="en-US" baseline="0" dirty="0"/>
              <a:t> 80% of what we read unless we review it immediately and frequently. When we read our textbooks, review and organize lecture notes and frequently take 5-10 minute mini-study sessions we avoid having to essentially re-learn the material before an exam.</a:t>
            </a:r>
            <a:endParaRPr lang="en-US" dirty="0"/>
          </a:p>
          <a:p>
            <a:endParaRPr lang="en-US" dirty="0"/>
          </a:p>
          <a:p>
            <a:r>
              <a:rPr lang="en-US" dirty="0"/>
              <a:t>This</a:t>
            </a:r>
            <a:r>
              <a:rPr lang="en-US" baseline="0" dirty="0"/>
              <a:t> chart shows us our Short-Term Memory (Blue) vs. Long Term Memory (Green).</a:t>
            </a:r>
          </a:p>
          <a:p>
            <a:endParaRPr lang="en-US" baseline="0" dirty="0"/>
          </a:p>
          <a:p>
            <a:r>
              <a:rPr lang="en-US" baseline="0" dirty="0"/>
              <a:t>On Day 1, when we learn about something, we typically can remember abut 100% of what we learned. Then the next couple days, we don’t review the information, so we slowly forget what we learned. And there is no long term memory associated with it.</a:t>
            </a:r>
          </a:p>
          <a:p>
            <a:endParaRPr lang="en-US" baseline="0" dirty="0"/>
          </a:p>
          <a:p>
            <a:r>
              <a:rPr lang="en-US" baseline="0" dirty="0"/>
              <a:t>But, after the first day, if we review our notes for 10 minutes on the second day, 5 minutes on day 7 and 2-4 minutes after that.. Our long term memory kicks in and we are able to remember information. </a:t>
            </a:r>
          </a:p>
          <a:p>
            <a:endParaRPr lang="en-US" baseline="0" dirty="0"/>
          </a:p>
          <a:p>
            <a:r>
              <a:rPr lang="en-US" baseline="0" dirty="0"/>
              <a:t>So, this graph really shows you what a max of 10 minutes of review/studying can do for your long term memory, which ultimately help you from spending a day or week trying to cram and relearn information before a test.</a:t>
            </a:r>
          </a:p>
          <a:p>
            <a:endParaRPr lang="en-US" dirty="0"/>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30</a:t>
            </a:fld>
            <a:endParaRPr lang="en-US"/>
          </a:p>
        </p:txBody>
      </p:sp>
    </p:spTree>
    <p:extLst>
      <p:ext uri="{BB962C8B-B14F-4D97-AF65-F5344CB8AC3E}">
        <p14:creationId xmlns:p14="http://schemas.microsoft.com/office/powerpoint/2010/main" val="12390946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You may also choose to look at the “Note-Taking Tips” handout as an additional resource. (There is a link on the Student Success Center Website, at the same location where you found this PowerPoint).</a:t>
            </a:r>
            <a:br>
              <a:rPr lang="en-US" dirty="0"/>
            </a:b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Be sure to give us a follow on our social media accounts to keep you updated on Academic Success Workshops, study tips and more!</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Facebook: PSU Student Success Center</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Instagram: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Twitter: @</a:t>
            </a:r>
            <a:r>
              <a:rPr lang="en-US" sz="1200" kern="1200" dirty="0" err="1">
                <a:solidFill>
                  <a:schemeClr val="tx1"/>
                </a:solidFill>
                <a:latin typeface="+mn-lt"/>
                <a:ea typeface="+mn-ea"/>
                <a:cs typeface="+mn-cs"/>
              </a:rPr>
              <a:t>psusuccess</a:t>
            </a:r>
            <a:endParaRPr lang="en-US" sz="1200" kern="1200" dirty="0">
              <a:solidFill>
                <a:schemeClr val="tx1"/>
              </a:solidFill>
              <a:latin typeface="+mn-lt"/>
              <a:ea typeface="+mn-ea"/>
              <a:cs typeface="+mn-cs"/>
            </a:endParaRPr>
          </a:p>
          <a:p>
            <a:endParaRPr lang="en-US" dirty="0"/>
          </a:p>
          <a:p>
            <a:r>
              <a:rPr lang="en-US" dirty="0"/>
              <a:t>If you have any questions, need clarification, or would like to create an individualized plan, please contact Student Success Programs. </a:t>
            </a:r>
          </a:p>
          <a:p>
            <a:endParaRPr lang="en-US" dirty="0"/>
          </a:p>
          <a:p>
            <a:r>
              <a:rPr lang="en-US" dirty="0"/>
              <a:t>Student Success Programs</a:t>
            </a:r>
          </a:p>
          <a:p>
            <a:r>
              <a:rPr lang="en-US" dirty="0"/>
              <a:t>Axe Library 113</a:t>
            </a:r>
          </a:p>
          <a:p>
            <a:r>
              <a:rPr lang="en-US" dirty="0" err="1"/>
              <a:t>studentsuccess@pittstate.edu</a:t>
            </a:r>
            <a:endParaRPr lang="en-US" dirty="0"/>
          </a:p>
          <a:p>
            <a:r>
              <a:rPr lang="en-US" dirty="0"/>
              <a:t>620-235-6578</a:t>
            </a:r>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31</a:t>
            </a:fld>
            <a:endParaRPr lang="en-US"/>
          </a:p>
        </p:txBody>
      </p:sp>
    </p:spTree>
    <p:extLst>
      <p:ext uri="{BB962C8B-B14F-4D97-AF65-F5344CB8AC3E}">
        <p14:creationId xmlns:p14="http://schemas.microsoft.com/office/powerpoint/2010/main" val="11752478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32</a:t>
            </a:fld>
            <a:endParaRPr lang="en-US"/>
          </a:p>
        </p:txBody>
      </p:sp>
    </p:spTree>
    <p:extLst>
      <p:ext uri="{BB962C8B-B14F-4D97-AF65-F5344CB8AC3E}">
        <p14:creationId xmlns:p14="http://schemas.microsoft.com/office/powerpoint/2010/main" val="3700477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r>
              <a:rPr lang="en-US" dirty="0"/>
              <a:t>Good note-taking</a:t>
            </a:r>
            <a:r>
              <a:rPr lang="en-US" baseline="0" dirty="0"/>
              <a:t> begins before class!</a:t>
            </a:r>
            <a:endParaRPr lang="en-US" dirty="0"/>
          </a:p>
          <a:p>
            <a:endParaRPr lang="en-US" dirty="0"/>
          </a:p>
          <a:p>
            <a:r>
              <a:rPr lang="en-US" sz="1200" dirty="0"/>
              <a:t>“Always have a plan and believe in it. Nothing good happens by accident.” </a:t>
            </a:r>
          </a:p>
          <a:p>
            <a:r>
              <a:rPr lang="en-US" sz="1050" dirty="0"/>
              <a:t>			~Chuck Knox, NFL coach</a:t>
            </a:r>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4</a:t>
            </a:fld>
            <a:endParaRPr lang="en-US"/>
          </a:p>
        </p:txBody>
      </p:sp>
    </p:spTree>
    <p:extLst>
      <p:ext uri="{BB962C8B-B14F-4D97-AF65-F5344CB8AC3E}">
        <p14:creationId xmlns:p14="http://schemas.microsoft.com/office/powerpoint/2010/main" val="571146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work that you put in before class is vital! </a:t>
            </a:r>
          </a:p>
          <a:p>
            <a:endParaRPr lang="en-US" dirty="0"/>
          </a:p>
          <a:p>
            <a:r>
              <a:rPr lang="en-US" dirty="0"/>
              <a:t>When you arrive to class unprepared:</a:t>
            </a:r>
          </a:p>
          <a:p>
            <a:pPr marL="171450" lvl="0" indent="-171450">
              <a:buFont typeface="Arial" panose="020B0604020202020204" pitchFamily="34" charset="0"/>
              <a:buChar char="•"/>
            </a:pPr>
            <a:r>
              <a:rPr lang="en-US" dirty="0"/>
              <a:t>You are unable to cope with the volume of information, especially if it is all new to you.</a:t>
            </a:r>
            <a:endParaRPr lang="en-US" sz="1100" dirty="0"/>
          </a:p>
          <a:p>
            <a:pPr marL="171450" lvl="0" indent="-171450">
              <a:buFont typeface="Arial" panose="020B0604020202020204" pitchFamily="34" charset="0"/>
              <a:buChar char="•"/>
            </a:pPr>
            <a:r>
              <a:rPr lang="en-US" dirty="0"/>
              <a:t>You receive an ‘Information overload’ because of the new information. This causes you to stop taking notes altogether.</a:t>
            </a:r>
          </a:p>
          <a:p>
            <a:pPr marL="628650" lvl="1" indent="-171450">
              <a:buFont typeface="Arial" panose="020B0604020202020204" pitchFamily="34" charset="0"/>
              <a:buChar char="•"/>
            </a:pPr>
            <a:r>
              <a:rPr lang="en-US" dirty="0"/>
              <a:t>You feel that you have to write every little thing down since it’s the first time you are hearing this information.</a:t>
            </a:r>
            <a:endParaRPr lang="en-US" sz="1100" dirty="0"/>
          </a:p>
          <a:p>
            <a:pPr marL="171450" lvl="0" indent="-171450">
              <a:buFont typeface="Arial" panose="020B0604020202020204" pitchFamily="34" charset="0"/>
              <a:buChar char="•"/>
            </a:pPr>
            <a:r>
              <a:rPr lang="en-US" dirty="0"/>
              <a:t>Lack of understanding of a new subject/concept makes it difficult to determine what is important to note (so you write down everything!)</a:t>
            </a:r>
          </a:p>
          <a:p>
            <a:pPr marL="171450" lvl="0" indent="-171450">
              <a:buFont typeface="Arial" panose="020B0604020202020204" pitchFamily="34" charset="0"/>
              <a:buChar char="•"/>
            </a:pPr>
            <a:endParaRPr lang="en-US" dirty="0"/>
          </a:p>
          <a:p>
            <a:pPr marL="0" lvl="0" indent="0">
              <a:buFont typeface="Arial" panose="020B0604020202020204" pitchFamily="34" charset="0"/>
              <a:buNone/>
            </a:pPr>
            <a:r>
              <a:rPr lang="en-US" dirty="0"/>
              <a:t>Again, these are all things that you might encounter when you go to class unprepared. </a:t>
            </a:r>
          </a:p>
        </p:txBody>
      </p:sp>
      <p:sp>
        <p:nvSpPr>
          <p:cNvPr id="4" name="Slide Number Placeholder 3"/>
          <p:cNvSpPr>
            <a:spLocks noGrp="1"/>
          </p:cNvSpPr>
          <p:nvPr>
            <p:ph type="sldNum" sz="quarter" idx="10"/>
          </p:nvPr>
        </p:nvSpPr>
        <p:spPr/>
        <p:txBody>
          <a:bodyPr/>
          <a:lstStyle/>
          <a:p>
            <a:fld id="{989A201B-23E8-416B-861F-8513E95C05E9}" type="slidenum">
              <a:rPr lang="en-US" smtClean="0"/>
              <a:pPr/>
              <a:t>5</a:t>
            </a:fld>
            <a:endParaRPr lang="en-US"/>
          </a:p>
        </p:txBody>
      </p:sp>
    </p:spTree>
    <p:extLst>
      <p:ext uri="{BB962C8B-B14F-4D97-AF65-F5344CB8AC3E}">
        <p14:creationId xmlns:p14="http://schemas.microsoft.com/office/powerpoint/2010/main" val="2624462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We recommend that you organize and prepare before class starts.</a:t>
            </a:r>
          </a:p>
          <a:p>
            <a:endParaRPr lang="en-US" dirty="0"/>
          </a:p>
          <a:p>
            <a:r>
              <a:rPr lang="en-US" dirty="0"/>
              <a:t>By organization, we mean that you have everything</a:t>
            </a:r>
            <a:r>
              <a:rPr lang="en-US" baseline="0" dirty="0"/>
              <a:t> in one place for easy access. This will allow you to </a:t>
            </a:r>
            <a:r>
              <a:rPr lang="en-US" dirty="0"/>
              <a:t>make a big improvement</a:t>
            </a:r>
            <a:r>
              <a:rPr lang="en-US" baseline="0" dirty="0"/>
              <a:t> in the quality of your notes. Then, your notes are easy to use as a study resource later in the semester. </a:t>
            </a:r>
          </a:p>
          <a:p>
            <a:endParaRPr lang="en-US" baseline="0" dirty="0"/>
          </a:p>
          <a:p>
            <a:r>
              <a:rPr lang="en-US" baseline="0" dirty="0"/>
              <a:t>Organization method example:</a:t>
            </a:r>
          </a:p>
          <a:p>
            <a:pPr marL="342900" lvl="0" indent="-342900">
              <a:buFont typeface="Arial" panose="020B0604020202020204" pitchFamily="34" charset="0"/>
              <a:buChar char="•"/>
            </a:pPr>
            <a:r>
              <a:rPr lang="en-US" sz="2400" dirty="0"/>
              <a:t>3-ring binder for each course (include folders or three hole punch papers)</a:t>
            </a:r>
            <a:br>
              <a:rPr lang="en-US" sz="2400" dirty="0"/>
            </a:br>
            <a:r>
              <a:rPr lang="en-US" sz="2400" dirty="0"/>
              <a:t> </a:t>
            </a:r>
            <a:r>
              <a:rPr lang="en-US" sz="2000" dirty="0"/>
              <a:t>(Or a binder for MWF &amp; T Th courses)</a:t>
            </a:r>
            <a:endParaRPr lang="en-US" sz="1400" dirty="0"/>
          </a:p>
          <a:p>
            <a:pPr marL="800100" lvl="1" indent="-342900">
              <a:buFont typeface="Arial" panose="020B0604020202020204" pitchFamily="34" charset="0"/>
              <a:buChar char="•"/>
            </a:pPr>
            <a:r>
              <a:rPr lang="en-US" sz="2400" dirty="0"/>
              <a:t>Allows room for handouts to be inserted with daily notes</a:t>
            </a:r>
          </a:p>
          <a:p>
            <a:pPr marL="800100" lvl="1" indent="-342900">
              <a:buFont typeface="Arial" panose="020B0604020202020204" pitchFamily="34" charset="0"/>
              <a:buChar char="•"/>
            </a:pPr>
            <a:r>
              <a:rPr lang="en-US" sz="2400" dirty="0"/>
              <a:t>Place Syllabus at beginning of each course section</a:t>
            </a:r>
          </a:p>
          <a:p>
            <a:pPr marL="1257300" lvl="2" indent="-342900">
              <a:buFont typeface="Arial" panose="020B0604020202020204" pitchFamily="34" charset="0"/>
              <a:buChar char="•"/>
            </a:pPr>
            <a:r>
              <a:rPr lang="en-US" sz="2000" dirty="0"/>
              <a:t>Refer to it often – due dates, upcoming projects &amp; exams, policies, instructor contact info</a:t>
            </a:r>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6</a:t>
            </a:fld>
            <a:endParaRPr lang="en-US"/>
          </a:p>
        </p:txBody>
      </p:sp>
    </p:spTree>
    <p:extLst>
      <p:ext uri="{BB962C8B-B14F-4D97-AF65-F5344CB8AC3E}">
        <p14:creationId xmlns:p14="http://schemas.microsoft.com/office/powerpoint/2010/main" val="872118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Before class, do a mental warm-up by reviewing the textbook/assigned</a:t>
            </a:r>
            <a:r>
              <a:rPr lang="en-US" baseline="0" dirty="0"/>
              <a:t> reading before class, if possible. This will allow you to lay the foundation for notes that you’ll be able to use! </a:t>
            </a:r>
          </a:p>
          <a:p>
            <a:endParaRPr lang="en-US" baseline="0" dirty="0"/>
          </a:p>
          <a:p>
            <a:r>
              <a:rPr lang="en-US" baseline="0" dirty="0"/>
              <a:t>Your syllabus will often list, at least the topic to be lectured on each day/week, or the page numbers/readings. Find the topic or readings, so you can find that topic and gain at least a general idea of what will be covered/what you’ll be taking notes on during that lecture class.</a:t>
            </a:r>
          </a:p>
          <a:p>
            <a:endParaRPr lang="en-US" baseline="0" dirty="0"/>
          </a:p>
          <a:p>
            <a:r>
              <a:rPr lang="en-US" baseline="0" dirty="0"/>
              <a:t>Read or skim the scheduled text prior to class! Then, you can identify unfamiliar vocabulary or concepts; look up these terms and concepts before class, so that you can full focus during the lecture and while taking notes.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would like an example of how you might take notes while pre-reading your textbook, you can use the handout “Pre-Reading Your Textbook”. </a:t>
            </a:r>
            <a:r>
              <a:rPr lang="en-US" i="1" dirty="0"/>
              <a:t>(There is a link on the Student Success Center Website, at the same location where you found this PowerPoint)</a:t>
            </a:r>
          </a:p>
        </p:txBody>
      </p:sp>
      <p:sp>
        <p:nvSpPr>
          <p:cNvPr id="4" name="Slide Number Placeholder 3"/>
          <p:cNvSpPr>
            <a:spLocks noGrp="1"/>
          </p:cNvSpPr>
          <p:nvPr>
            <p:ph type="sldNum" sz="quarter" idx="10"/>
          </p:nvPr>
        </p:nvSpPr>
        <p:spPr/>
        <p:txBody>
          <a:bodyPr/>
          <a:lstStyle/>
          <a:p>
            <a:fld id="{989A201B-23E8-416B-861F-8513E95C05E9}" type="slidenum">
              <a:rPr lang="en-US" smtClean="0"/>
              <a:pPr/>
              <a:t>7</a:t>
            </a:fld>
            <a:endParaRPr lang="en-US"/>
          </a:p>
        </p:txBody>
      </p:sp>
    </p:spTree>
    <p:extLst>
      <p:ext uri="{BB962C8B-B14F-4D97-AF65-F5344CB8AC3E}">
        <p14:creationId xmlns:p14="http://schemas.microsoft.com/office/powerpoint/2010/main" val="2571567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While you are pre-reading your textbook:</a:t>
            </a:r>
          </a:p>
          <a:p>
            <a:endParaRPr lang="en-US" dirty="0"/>
          </a:p>
          <a:p>
            <a:pPr marL="457200" lvl="0" indent="-457200">
              <a:buFont typeface="Arial" panose="020B0604020202020204" pitchFamily="34" charset="0"/>
              <a:buChar char="•"/>
            </a:pPr>
            <a:r>
              <a:rPr lang="en-US" sz="2800" dirty="0"/>
              <a:t>Note items that are unclear or confusing</a:t>
            </a:r>
          </a:p>
          <a:p>
            <a:pPr marL="800100" lvl="1" indent="-342900">
              <a:buFont typeface="Arial" panose="020B0604020202020204" pitchFamily="34" charset="0"/>
              <a:buChar char="•"/>
            </a:pPr>
            <a:r>
              <a:rPr lang="en-US" sz="2400" dirty="0"/>
              <a:t>Develop questions to ask in class (Write these questions down, so that you can reference your notes/questions during class to ask the instructor)</a:t>
            </a:r>
            <a:br>
              <a:rPr lang="en-US" sz="2400" dirty="0"/>
            </a:br>
            <a:endParaRPr lang="en-US" sz="2400" dirty="0"/>
          </a:p>
          <a:p>
            <a:pPr marL="457200" lvl="0" indent="-457200">
              <a:buFont typeface="Arial" panose="020B0604020202020204" pitchFamily="34" charset="0"/>
              <a:buChar char="•"/>
            </a:pPr>
            <a:r>
              <a:rPr lang="en-US" sz="2800" dirty="0"/>
              <a:t>Look for other gaps in information</a:t>
            </a:r>
          </a:p>
          <a:p>
            <a:pPr marL="800100" lvl="1" indent="-342900">
              <a:buFont typeface="Arial" panose="020B0604020202020204" pitchFamily="34" charset="0"/>
              <a:buChar char="•"/>
            </a:pPr>
            <a:r>
              <a:rPr lang="en-US" sz="2400" dirty="0"/>
              <a:t>Listen for these points in class and ask for clarification and explanation</a:t>
            </a:r>
          </a:p>
          <a:p>
            <a:pPr marL="800100" lvl="1" indent="-342900">
              <a:buFont typeface="Arial" panose="020B0604020202020204" pitchFamily="34" charset="0"/>
              <a:buChar char="•"/>
            </a:pPr>
            <a:r>
              <a:rPr lang="en-US" sz="2400" dirty="0"/>
              <a:t>If you read over a section and were confused, do not be afraid to ask during class or email the instructor. Most likely, other students are confused too!</a:t>
            </a:r>
          </a:p>
          <a:p>
            <a:endParaRPr lang="en-US" dirty="0"/>
          </a:p>
        </p:txBody>
      </p:sp>
      <p:sp>
        <p:nvSpPr>
          <p:cNvPr id="4" name="Slide Number Placeholder 3"/>
          <p:cNvSpPr>
            <a:spLocks noGrp="1"/>
          </p:cNvSpPr>
          <p:nvPr>
            <p:ph type="sldNum" sz="quarter" idx="5"/>
          </p:nvPr>
        </p:nvSpPr>
        <p:spPr/>
        <p:txBody>
          <a:bodyPr/>
          <a:lstStyle/>
          <a:p>
            <a:fld id="{989A201B-23E8-416B-861F-8513E95C05E9}" type="slidenum">
              <a:rPr lang="en-US" smtClean="0"/>
              <a:pPr/>
              <a:t>8</a:t>
            </a:fld>
            <a:endParaRPr lang="en-US"/>
          </a:p>
        </p:txBody>
      </p:sp>
    </p:spTree>
    <p:extLst>
      <p:ext uri="{BB962C8B-B14F-4D97-AF65-F5344CB8AC3E}">
        <p14:creationId xmlns:p14="http://schemas.microsoft.com/office/powerpoint/2010/main" val="10000631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it is a busy day or week… at the very least,</a:t>
            </a:r>
            <a:r>
              <a:rPr lang="en-US" baseline="0" dirty="0"/>
              <a:t> get to class a minute or two early and review the notes from the previous day/week’s lectures as a mental warm-up! </a:t>
            </a:r>
          </a:p>
          <a:p>
            <a:endParaRPr lang="en-US" baseline="0" dirty="0"/>
          </a:p>
          <a:p>
            <a:r>
              <a:rPr lang="en-US" baseline="0" dirty="0"/>
              <a:t>Then, the golden rule… </a:t>
            </a:r>
            <a:r>
              <a:rPr lang="en-US" b="1" baseline="0" dirty="0"/>
              <a:t>Go to class! </a:t>
            </a:r>
            <a:r>
              <a:rPr lang="en-US" baseline="0" dirty="0"/>
              <a:t>You can’t learn information if you are not attending class.</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listen to a </a:t>
            </a:r>
            <a:r>
              <a:rPr lang="en-US" sz="1200" dirty="0"/>
              <a:t>lecture without actively participating or taking notes you will remember less than 20% of what is said”… Take notes to help keep your mind engaged! Taking notes helps keep your mind engaged!</a:t>
            </a:r>
          </a:p>
          <a:p>
            <a:endParaRPr lang="en-US" dirty="0"/>
          </a:p>
        </p:txBody>
      </p:sp>
      <p:sp>
        <p:nvSpPr>
          <p:cNvPr id="4" name="Slide Number Placeholder 3"/>
          <p:cNvSpPr>
            <a:spLocks noGrp="1"/>
          </p:cNvSpPr>
          <p:nvPr>
            <p:ph type="sldNum" sz="quarter" idx="10"/>
          </p:nvPr>
        </p:nvSpPr>
        <p:spPr/>
        <p:txBody>
          <a:bodyPr/>
          <a:lstStyle/>
          <a:p>
            <a:fld id="{989A201B-23E8-416B-861F-8513E95C05E9}" type="slidenum">
              <a:rPr lang="en-US" smtClean="0"/>
              <a:pPr/>
              <a:t>9</a:t>
            </a:fld>
            <a:endParaRPr lang="en-US"/>
          </a:p>
        </p:txBody>
      </p:sp>
    </p:spTree>
    <p:extLst>
      <p:ext uri="{BB962C8B-B14F-4D97-AF65-F5344CB8AC3E}">
        <p14:creationId xmlns:p14="http://schemas.microsoft.com/office/powerpoint/2010/main" val="2047827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2EA45F-23B7-4837-8E7C-13DE2A3CEAEC}" type="datetimeFigureOut">
              <a:rPr lang="en-US" smtClean="0"/>
              <a:pPr/>
              <a:t>5/4/20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79F055-5231-46E8-BE68-016EB2B89423}" type="slidenum">
              <a:rPr lang="en-US" smtClean="0"/>
              <a:pPr/>
              <a:t>‹#›</a:t>
            </a:fld>
            <a:endParaRPr lang="en-US"/>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2EA45F-23B7-4837-8E7C-13DE2A3CEAEC}" type="datetimeFigureOut">
              <a:rPr lang="en-US" smtClean="0">
                <a:solidFill>
                  <a:prstClr val="black"/>
                </a:solidFill>
              </a:rPr>
              <a:pPr/>
              <a:t>5/4/20</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3279F055-5231-46E8-BE68-016EB2B89423}" type="slidenum">
              <a:rPr lang="en-US" smtClean="0">
                <a:solidFill>
                  <a:prstClr val="black"/>
                </a:solidFill>
              </a:rPr>
              <a:pPr/>
              <a:t>‹#›</a:t>
            </a:fld>
            <a:endParaRPr lang="en-US">
              <a:solidFill>
                <a:prstClr val="black"/>
              </a:solidFill>
            </a:endParaRP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2EA45F-23B7-4837-8E7C-13DE2A3CEAEC}" type="datetimeFigureOut">
              <a:rPr lang="en-US" smtClean="0">
                <a:solidFill>
                  <a:prstClr val="black"/>
                </a:solidFill>
              </a:rPr>
              <a:pPr/>
              <a:t>5/4/20</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3279F055-5231-46E8-BE68-016EB2B89423}" type="slidenum">
              <a:rPr lang="en-US" smtClean="0">
                <a:solidFill>
                  <a:prstClr val="black"/>
                </a:solidFill>
              </a:rPr>
              <a:pPr/>
              <a:t>‹#›</a:t>
            </a:fld>
            <a:endParaRPr lang="en-US">
              <a:solidFill>
                <a:prstClr val="black"/>
              </a:solidFill>
            </a:endParaRP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2EA45F-23B7-4837-8E7C-13DE2A3CEAEC}" type="datetimeFigureOut">
              <a:rPr lang="en-US" smtClean="0">
                <a:solidFill>
                  <a:prstClr val="black"/>
                </a:solidFill>
              </a:rPr>
              <a:pPr/>
              <a:t>5/4/20</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3279F055-5231-46E8-BE68-016EB2B89423}"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62EA45F-23B7-4837-8E7C-13DE2A3CEAEC}" type="datetimeFigureOut">
              <a:rPr lang="en-US" smtClean="0">
                <a:solidFill>
                  <a:prstClr val="white"/>
                </a:solidFill>
              </a:rPr>
              <a:pPr/>
              <a:t>5/4/20</a:t>
            </a:fld>
            <a:endParaRPr lang="en-US">
              <a:solidFill>
                <a:prstClr val="white"/>
              </a:solidFill>
            </a:endParaRPr>
          </a:p>
        </p:txBody>
      </p:sp>
      <p:sp>
        <p:nvSpPr>
          <p:cNvPr id="5" name="Footer Placeholder 4"/>
          <p:cNvSpPr>
            <a:spLocks noGrp="1"/>
          </p:cNvSpPr>
          <p:nvPr>
            <p:ph type="ftr" sz="quarter" idx="11"/>
          </p:nvPr>
        </p:nvSpPr>
        <p:spPr/>
        <p:txBody>
          <a:bodyPr/>
          <a:lstStyle/>
          <a:p>
            <a:endParaRPr lang="en-US">
              <a:solidFill>
                <a:prstClr val="white"/>
              </a:solidFill>
            </a:endParaRPr>
          </a:p>
        </p:txBody>
      </p:sp>
      <p:sp>
        <p:nvSpPr>
          <p:cNvPr id="6" name="Slide Number Placeholder 5"/>
          <p:cNvSpPr>
            <a:spLocks noGrp="1"/>
          </p:cNvSpPr>
          <p:nvPr>
            <p:ph type="sldNum" sz="quarter" idx="12"/>
          </p:nvPr>
        </p:nvSpPr>
        <p:spPr/>
        <p:txBody>
          <a:bodyPr/>
          <a:lstStyle/>
          <a:p>
            <a:fld id="{3279F055-5231-46E8-BE68-016EB2B89423}" type="slidenum">
              <a:rPr lang="en-US" smtClean="0">
                <a:solidFill>
                  <a:prstClr val="white"/>
                </a:solidFill>
              </a:rPr>
              <a:pPr/>
              <a:t>‹#›</a:t>
            </a:fld>
            <a:endParaRPr lang="en-US">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62EA45F-23B7-4837-8E7C-13DE2A3CEAEC}" type="datetimeFigureOut">
              <a:rPr lang="en-US" smtClean="0">
                <a:solidFill>
                  <a:prstClr val="white"/>
                </a:solidFill>
              </a:rPr>
              <a:pPr/>
              <a:t>5/4/20</a:t>
            </a:fld>
            <a:endParaRPr lang="en-US">
              <a:solidFill>
                <a:prstClr val="white"/>
              </a:solidFill>
            </a:endParaRPr>
          </a:p>
        </p:txBody>
      </p:sp>
      <p:sp>
        <p:nvSpPr>
          <p:cNvPr id="6" name="Footer Placeholder 5"/>
          <p:cNvSpPr>
            <a:spLocks noGrp="1"/>
          </p:cNvSpPr>
          <p:nvPr>
            <p:ph type="ftr" sz="quarter" idx="11"/>
          </p:nvPr>
        </p:nvSpPr>
        <p:spPr/>
        <p:txBody>
          <a:bodyPr/>
          <a:lstStyle/>
          <a:p>
            <a:endParaRPr lang="en-US">
              <a:solidFill>
                <a:prstClr val="white"/>
              </a:solidFill>
            </a:endParaRPr>
          </a:p>
        </p:txBody>
      </p:sp>
      <p:sp>
        <p:nvSpPr>
          <p:cNvPr id="7" name="Slide Number Placeholder 6"/>
          <p:cNvSpPr>
            <a:spLocks noGrp="1"/>
          </p:cNvSpPr>
          <p:nvPr>
            <p:ph type="sldNum" sz="quarter" idx="12"/>
          </p:nvPr>
        </p:nvSpPr>
        <p:spPr/>
        <p:txBody>
          <a:bodyPr/>
          <a:lstStyle/>
          <a:p>
            <a:fld id="{3279F055-5231-46E8-BE68-016EB2B89423}" type="slidenum">
              <a:rPr lang="en-US" smtClean="0">
                <a:solidFill>
                  <a:prstClr val="white"/>
                </a:solidFill>
              </a:rPr>
              <a:pPr/>
              <a:t>‹#›</a:t>
            </a:fld>
            <a:endParaRPr lang="en-US">
              <a:solidFill>
                <a:prstClr val="white"/>
              </a:solidFill>
            </a:endParaRPr>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62EA45F-23B7-4837-8E7C-13DE2A3CEAEC}" type="datetimeFigureOut">
              <a:rPr lang="en-US" smtClean="0">
                <a:solidFill>
                  <a:prstClr val="black"/>
                </a:solidFill>
              </a:rPr>
              <a:pPr/>
              <a:t>5/4/20</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3279F055-5231-46E8-BE68-016EB2B89423}" type="slidenum">
              <a:rPr lang="en-US" smtClean="0">
                <a:solidFill>
                  <a:prstClr val="black"/>
                </a:solidFill>
              </a:rPr>
              <a:pPr/>
              <a:t>‹#›</a:t>
            </a:fld>
            <a:endParaRPr lang="en-US">
              <a:solidFill>
                <a:prstClr val="black"/>
              </a:solidFill>
            </a:endParaRPr>
          </a:p>
        </p:txBody>
      </p:sp>
    </p:spTree>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62EA45F-23B7-4837-8E7C-13DE2A3CEAEC}" type="datetimeFigureOut">
              <a:rPr lang="en-US" smtClean="0">
                <a:solidFill>
                  <a:prstClr val="white"/>
                </a:solidFill>
              </a:rPr>
              <a:pPr/>
              <a:t>5/4/20</a:t>
            </a:fld>
            <a:endParaRPr lang="en-US">
              <a:solidFill>
                <a:prstClr val="white"/>
              </a:solidFill>
            </a:endParaRPr>
          </a:p>
        </p:txBody>
      </p:sp>
      <p:sp>
        <p:nvSpPr>
          <p:cNvPr id="4" name="Footer Placeholder 3"/>
          <p:cNvSpPr>
            <a:spLocks noGrp="1"/>
          </p:cNvSpPr>
          <p:nvPr>
            <p:ph type="ftr" sz="quarter" idx="11"/>
          </p:nvPr>
        </p:nvSpPr>
        <p:spPr/>
        <p:txBody>
          <a:bodyPr/>
          <a:lstStyle/>
          <a:p>
            <a:endParaRPr lang="en-US">
              <a:solidFill>
                <a:prstClr val="white"/>
              </a:solidFill>
            </a:endParaRPr>
          </a:p>
        </p:txBody>
      </p:sp>
      <p:sp>
        <p:nvSpPr>
          <p:cNvPr id="5" name="Slide Number Placeholder 4"/>
          <p:cNvSpPr>
            <a:spLocks noGrp="1"/>
          </p:cNvSpPr>
          <p:nvPr>
            <p:ph type="sldNum" sz="quarter" idx="12"/>
          </p:nvPr>
        </p:nvSpPr>
        <p:spPr/>
        <p:txBody>
          <a:bodyPr/>
          <a:lstStyle/>
          <a:p>
            <a:fld id="{3279F055-5231-46E8-BE68-016EB2B89423}" type="slidenum">
              <a:rPr lang="en-US" smtClean="0">
                <a:solidFill>
                  <a:prstClr val="white"/>
                </a:solidFill>
              </a:rPr>
              <a:pPr/>
              <a:t>‹#›</a:t>
            </a:fld>
            <a:endParaRPr lang="en-US">
              <a:solidFill>
                <a:prstClr val="white"/>
              </a:solidFill>
            </a:endParaRPr>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2EA45F-23B7-4837-8E7C-13DE2A3CEAEC}" type="datetimeFigureOut">
              <a:rPr lang="en-US" smtClean="0">
                <a:solidFill>
                  <a:prstClr val="black"/>
                </a:solidFill>
              </a:rPr>
              <a:pPr/>
              <a:t>5/4/20</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3279F055-5231-46E8-BE68-016EB2B89423}" type="slidenum">
              <a:rPr lang="en-US" smtClean="0">
                <a:solidFill>
                  <a:prstClr val="black"/>
                </a:solidFill>
              </a:rPr>
              <a:pPr/>
              <a:t>‹#›</a:t>
            </a:fld>
            <a:endParaRPr lang="en-US">
              <a:solidFill>
                <a:prstClr val="black"/>
              </a:solidFill>
            </a:endParaRP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C62EA45F-23B7-4837-8E7C-13DE2A3CEAEC}" type="datetimeFigureOut">
              <a:rPr lang="en-US" smtClean="0">
                <a:solidFill>
                  <a:prstClr val="black"/>
                </a:solidFill>
              </a:rPr>
              <a:pPr/>
              <a:t>5/4/20</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3279F055-5231-46E8-BE68-016EB2B89423}" type="slidenum">
              <a:rPr lang="en-US" smtClean="0">
                <a:solidFill>
                  <a:prstClr val="black"/>
                </a:solidFill>
              </a:rPr>
              <a:pPr/>
              <a:t>‹#›</a:t>
            </a:fld>
            <a:endParaRPr lang="en-US">
              <a:solidFill>
                <a:prstClr val="black"/>
              </a:solidFill>
            </a:endParaRPr>
          </a:p>
        </p:txBody>
      </p:sp>
    </p:spTree>
  </p:cSld>
  <p:clrMapOvr>
    <a:overrideClrMapping bg1="lt1" tx1="dk1" bg2="lt2" tx2="dk2" accent1="accent1" accent2="accent2" accent3="accent3" accent4="accent4" accent5="accent5" accent6="accent6" hlink="hlink" folHlink="folHlink"/>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2EA45F-23B7-4837-8E7C-13DE2A3CEAEC}" type="datetimeFigureOut">
              <a:rPr lang="en-US" smtClean="0">
                <a:solidFill>
                  <a:prstClr val="white"/>
                </a:solidFill>
              </a:rPr>
              <a:pPr/>
              <a:t>5/4/20</a:t>
            </a:fld>
            <a:endParaRPr lang="en-US">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79F055-5231-46E8-BE68-016EB2B89423}" type="slidenum">
              <a:rPr lang="en-US" smtClean="0">
                <a:solidFill>
                  <a:prstClr val="white"/>
                </a:solidFill>
              </a:rPr>
              <a:pPr/>
              <a:t>‹#›</a:t>
            </a:fld>
            <a:endParaRPr lang="en-US">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2EA45F-23B7-4837-8E7C-13DE2A3CEAEC}" type="datetimeFigureOut">
              <a:rPr lang="en-US" smtClean="0">
                <a:solidFill>
                  <a:prstClr val="black"/>
                </a:solidFill>
              </a:rPr>
              <a:pPr/>
              <a:t>5/4/20</a:t>
            </a:fld>
            <a:endParaRPr lang="en-US">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79F055-5231-46E8-BE68-016EB2B89423}" type="slidenum">
              <a:rPr lang="en-US" smtClean="0">
                <a:solidFill>
                  <a:prstClr val="black"/>
                </a:solidFill>
              </a:rPr>
              <a:pPr/>
              <a:t>‹#›</a:t>
            </a:fld>
            <a:endParaRPr lang="en-US">
              <a:solidFill>
                <a:prstClr val="black"/>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thruBlk="1"/>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8" Type="http://schemas.openxmlformats.org/officeDocument/2006/relationships/hyperlink" Target="http://www.d.umn.edu/kmc/student/loon/acad/strat/ss_listening.html" TargetMode="External"/><Relationship Id="rId3" Type="http://schemas.openxmlformats.org/officeDocument/2006/relationships/hyperlink" Target="http://www.cas.lsu.edu/" TargetMode="External"/><Relationship Id="rId7" Type="http://schemas.openxmlformats.org/officeDocument/2006/relationships/hyperlink" Target="http://www.how-to-study.com/study-skills/en/notetaking/27/taking-notes-in-class/" TargetMode="External"/><Relationship Id="rId2" Type="http://schemas.openxmlformats.org/officeDocument/2006/relationships/hyperlink" Target="http://www.keene.edu/aspire/nonsense.cfm" TargetMode="External"/><Relationship Id="rId1" Type="http://schemas.openxmlformats.org/officeDocument/2006/relationships/slideLayout" Target="../slideLayouts/slideLayout2.xml"/><Relationship Id="rId6" Type="http://schemas.openxmlformats.org/officeDocument/2006/relationships/hyperlink" Target="http://www.studyskills.soton.ac.uk/develop.htm" TargetMode="External"/><Relationship Id="rId5" Type="http://schemas.openxmlformats.org/officeDocument/2006/relationships/hyperlink" Target="http://www.studygs.net/" TargetMode="External"/><Relationship Id="rId4" Type="http://schemas.openxmlformats.org/officeDocument/2006/relationships/hyperlink" Target="http://jerz.setonhill.edu/writing/academic/notes-tips.htm" TargetMode="External"/><Relationship Id="rId9"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914400"/>
            <a:ext cx="6187440" cy="1776984"/>
          </a:xfrm>
          <a:prstGeom prst="rect">
            <a:avLst/>
          </a:prstGeom>
        </p:spPr>
        <p:txBody>
          <a:bodyPr anchor="t">
            <a:normAutofit lnSpcReduction="10000"/>
          </a:bodyPr>
          <a:lstStyle/>
          <a:p>
            <a:pPr marL="18288" lvl="0">
              <a:buClr>
                <a:srgbClr val="3891A7"/>
              </a:buClr>
              <a:buSzPct val="80000"/>
              <a:defRPr/>
            </a:pPr>
            <a:endParaRPr kumimoji="0" lang="en-US" sz="40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a:p>
            <a:pPr marL="18288" lvl="0">
              <a:buClr>
                <a:srgbClr val="3891A7"/>
              </a:buClr>
              <a:buSzPct val="80000"/>
              <a:defRPr/>
            </a:pPr>
            <a:r>
              <a:rPr lang="en-US" sz="4000" b="1" cap="all"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Great Grades Begin with Great Notes</a:t>
            </a:r>
            <a:r>
              <a:rPr kumimoji="0" lang="en-US" sz="40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t>
            </a:r>
            <a:endParaRPr kumimoji="0" lang="en-US" sz="44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6" name="Picture 5"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itle 1"/>
          <p:cNvSpPr txBox="1">
            <a:spLocks/>
          </p:cNvSpPr>
          <p:nvPr/>
        </p:nvSpPr>
        <p:spPr>
          <a:xfrm>
            <a:off x="2209800" y="2971800"/>
            <a:ext cx="6187440" cy="1066800"/>
          </a:xfrm>
          <a:prstGeom prst="rect">
            <a:avLst/>
          </a:prstGeom>
        </p:spPr>
        <p:txBody>
          <a:bodyPr anchor="t">
            <a:normAutofit/>
          </a:bodyPr>
          <a:lstStyle/>
          <a:p>
            <a:pPr marL="18288" lvl="0">
              <a:lnSpc>
                <a:spcPts val="2300"/>
              </a:lnSpc>
              <a:buClr>
                <a:srgbClr val="3891A7"/>
              </a:buClr>
              <a:buSzPct val="80000"/>
              <a:defRPr/>
            </a:pPr>
            <a:r>
              <a:rPr lang="en-US" sz="4000" b="1" cap="all"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t>
            </a:r>
            <a:r>
              <a:rPr lang="en-US" sz="2400" dirty="0">
                <a:solidFill>
                  <a:srgbClr val="4F271C">
                    <a:shade val="30000"/>
                    <a:satMod val="150000"/>
                  </a:srgbClr>
                </a:solidFill>
              </a:rPr>
              <a:t>Effective Note-Taking Skills</a:t>
            </a:r>
          </a:p>
        </p:txBody>
      </p:sp>
      <p:sp>
        <p:nvSpPr>
          <p:cNvPr id="7" name="TextBox 6"/>
          <p:cNvSpPr txBox="1"/>
          <p:nvPr/>
        </p:nvSpPr>
        <p:spPr>
          <a:xfrm>
            <a:off x="5029200" y="6172200"/>
            <a:ext cx="3810000" cy="646331"/>
          </a:xfrm>
          <a:prstGeom prst="rect">
            <a:avLst/>
          </a:prstGeom>
          <a:noFill/>
        </p:spPr>
        <p:txBody>
          <a:bodyPr wrap="square" rtlCol="0">
            <a:spAutoFit/>
          </a:bodyPr>
          <a:lstStyle/>
          <a:p>
            <a:pPr algn="r"/>
            <a:r>
              <a:rPr lang="en-US" dirty="0"/>
              <a:t>Student Success Programs</a:t>
            </a:r>
          </a:p>
          <a:p>
            <a:pPr algn="r"/>
            <a:r>
              <a:rPr lang="en-US" dirty="0"/>
              <a:t>StudentSuccess@pittstate.edu</a:t>
            </a:r>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7848600" cy="4800600"/>
          </a:xfrm>
        </p:spPr>
        <p:txBody>
          <a:bodyPr/>
          <a:lstStyle/>
          <a:p>
            <a:r>
              <a:rPr lang="en-US" sz="2400" dirty="0"/>
              <a:t>Preparing for Clas</a:t>
            </a:r>
            <a:r>
              <a:rPr lang="en-US" dirty="0"/>
              <a:t>s</a:t>
            </a:r>
          </a:p>
          <a:p>
            <a:pPr lvl="1"/>
            <a:r>
              <a:rPr lang="en-US" sz="2000" dirty="0"/>
              <a:t>Laying the foundation for notes you’ll be able to use</a:t>
            </a:r>
            <a:br>
              <a:rPr lang="en-US" dirty="0"/>
            </a:br>
            <a:endParaRPr lang="en-US" sz="2000" dirty="0"/>
          </a:p>
          <a:p>
            <a:pPr lvl="1"/>
            <a:r>
              <a:rPr lang="en-US" sz="2400" dirty="0"/>
              <a:t>Sit near the front of the room to minimize distractions:</a:t>
            </a:r>
          </a:p>
          <a:p>
            <a:pPr lvl="2"/>
            <a:r>
              <a:rPr lang="en-US" sz="2200" dirty="0"/>
              <a:t>Better able to hear and engage with the teacher</a:t>
            </a:r>
          </a:p>
          <a:p>
            <a:pPr lvl="2"/>
            <a:r>
              <a:rPr lang="en-US" sz="2200" dirty="0"/>
              <a:t>Better view of slides, blackboard, etc…</a:t>
            </a:r>
          </a:p>
          <a:p>
            <a:pPr lvl="2"/>
            <a:r>
              <a:rPr lang="en-US" sz="2200" dirty="0"/>
              <a:t>Classmates’ conversations, laptop screens, etc…</a:t>
            </a:r>
          </a:p>
          <a:p>
            <a:pPr lvl="3"/>
            <a:r>
              <a:rPr lang="en-US" sz="2200" i="1" dirty="0"/>
              <a:t>Who</a:t>
            </a:r>
            <a:r>
              <a:rPr lang="en-US" sz="2200" dirty="0"/>
              <a:t> you sit near </a:t>
            </a:r>
          </a:p>
          <a:p>
            <a:pPr lvl="3">
              <a:buNone/>
            </a:pPr>
            <a:r>
              <a:rPr lang="en-US" sz="2200" dirty="0"/>
              <a:t>		is as important as </a:t>
            </a:r>
          </a:p>
          <a:p>
            <a:pPr lvl="3"/>
            <a:r>
              <a:rPr lang="en-US" sz="2200" i="1" dirty="0"/>
              <a:t>Where</a:t>
            </a:r>
            <a:r>
              <a:rPr lang="en-US" sz="2200" dirty="0"/>
              <a:t> you sit</a:t>
            </a:r>
            <a:endParaRPr lang="en-US" sz="2200" i="1" dirty="0"/>
          </a:p>
          <a:p>
            <a:pPr lvl="2">
              <a:buNone/>
            </a:pPr>
            <a:endParaRPr lang="en-US" dirty="0"/>
          </a:p>
          <a:p>
            <a:pPr lvl="3"/>
            <a:endParaRPr lang="en-US" dirty="0"/>
          </a:p>
          <a:p>
            <a:pPr lvl="2">
              <a:buClr>
                <a:srgbClr val="3891A7"/>
              </a:buClr>
            </a:pPr>
            <a:endParaRPr lang="en-US" dirty="0"/>
          </a:p>
          <a:p>
            <a:endParaRPr lang="en-US" dirty="0"/>
          </a:p>
        </p:txBody>
      </p:sp>
      <p:sp>
        <p:nvSpPr>
          <p:cNvPr id="2" name="Title 1"/>
          <p:cNvSpPr>
            <a:spLocks noGrp="1"/>
          </p:cNvSpPr>
          <p:nvPr>
            <p:ph type="title"/>
          </p:nvPr>
        </p:nvSpPr>
        <p:spPr>
          <a:xfrm>
            <a:off x="1112520" y="274638"/>
            <a:ext cx="7498080" cy="1143000"/>
          </a:xfrm>
        </p:spPr>
        <p:txBody>
          <a:bodyPr/>
          <a:lstStyle/>
          <a:p>
            <a:r>
              <a:rPr lang="en-US" dirty="0"/>
              <a:t>Before Class</a:t>
            </a:r>
            <a:endParaRPr lang="en-US" sz="3000" dirty="0"/>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381000"/>
            <a:ext cx="8001000" cy="4724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6" name="Rectangle 5"/>
          <p:cNvSpPr/>
          <p:nvPr/>
        </p:nvSpPr>
        <p:spPr>
          <a:xfrm>
            <a:off x="990600" y="762000"/>
            <a:ext cx="2122714" cy="300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3418114" y="1450571"/>
            <a:ext cx="2286000" cy="309233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5943600" y="762000"/>
            <a:ext cx="2122714" cy="30064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TextBox 9"/>
          <p:cNvSpPr txBox="1"/>
          <p:nvPr/>
        </p:nvSpPr>
        <p:spPr>
          <a:xfrm>
            <a:off x="1371600" y="1066800"/>
            <a:ext cx="1295400" cy="400110"/>
          </a:xfrm>
          <a:prstGeom prst="rect">
            <a:avLst/>
          </a:prstGeom>
          <a:noFill/>
        </p:spPr>
        <p:txBody>
          <a:bodyPr wrap="square" rtlCol="0">
            <a:spAutoFit/>
          </a:bodyPr>
          <a:lstStyle/>
          <a:p>
            <a:pPr algn="ctr"/>
            <a:r>
              <a:rPr lang="en-US" sz="2000" dirty="0">
                <a:solidFill>
                  <a:prstClr val="white"/>
                </a:solidFill>
                <a:effectLst>
                  <a:outerShdw blurRad="38100" dist="38100" dir="2700000" algn="tl">
                    <a:srgbClr val="000000">
                      <a:alpha val="43137"/>
                    </a:srgbClr>
                  </a:outerShdw>
                </a:effectLst>
              </a:rPr>
              <a:t>Lecture</a:t>
            </a:r>
          </a:p>
        </p:txBody>
      </p:sp>
      <p:sp>
        <p:nvSpPr>
          <p:cNvPr id="11" name="TextBox 10"/>
          <p:cNvSpPr txBox="1"/>
          <p:nvPr/>
        </p:nvSpPr>
        <p:spPr>
          <a:xfrm>
            <a:off x="6324600" y="1066800"/>
            <a:ext cx="1371600" cy="400110"/>
          </a:xfrm>
          <a:prstGeom prst="rect">
            <a:avLst/>
          </a:prstGeom>
          <a:noFill/>
        </p:spPr>
        <p:txBody>
          <a:bodyPr wrap="square" rtlCol="0">
            <a:spAutoFit/>
          </a:bodyPr>
          <a:lstStyle/>
          <a:p>
            <a:pPr algn="ctr"/>
            <a:r>
              <a:rPr lang="en-US" sz="2000" dirty="0">
                <a:solidFill>
                  <a:prstClr val="white"/>
                </a:solidFill>
                <a:effectLst>
                  <a:outerShdw blurRad="38100" dist="38100" dir="2700000" algn="tl">
                    <a:srgbClr val="000000">
                      <a:alpha val="43137"/>
                    </a:srgbClr>
                  </a:outerShdw>
                </a:effectLst>
              </a:rPr>
              <a:t>Textbook</a:t>
            </a:r>
          </a:p>
        </p:txBody>
      </p:sp>
      <p:sp>
        <p:nvSpPr>
          <p:cNvPr id="12" name="TextBox 11"/>
          <p:cNvSpPr txBox="1"/>
          <p:nvPr/>
        </p:nvSpPr>
        <p:spPr>
          <a:xfrm>
            <a:off x="3886200" y="1752600"/>
            <a:ext cx="1295400" cy="400110"/>
          </a:xfrm>
          <a:prstGeom prst="rect">
            <a:avLst/>
          </a:prstGeom>
          <a:noFill/>
        </p:spPr>
        <p:txBody>
          <a:bodyPr wrap="square" rtlCol="0">
            <a:spAutoFit/>
          </a:bodyPr>
          <a:lstStyle/>
          <a:p>
            <a:pPr algn="ctr"/>
            <a:r>
              <a:rPr lang="en-US" sz="2000" dirty="0">
                <a:solidFill>
                  <a:srgbClr val="DEF5FA">
                    <a:lumMod val="50000"/>
                  </a:srgbClr>
                </a:solidFill>
                <a:effectLst>
                  <a:outerShdw blurRad="38100" dist="38100" dir="2700000" algn="tl">
                    <a:srgbClr val="000000">
                      <a:alpha val="43137"/>
                    </a:srgbClr>
                  </a:outerShdw>
                </a:effectLst>
              </a:rPr>
              <a:t>Outline</a:t>
            </a:r>
          </a:p>
        </p:txBody>
      </p:sp>
      <p:cxnSp>
        <p:nvCxnSpPr>
          <p:cNvPr id="14" name="Straight Arrow Connector 13"/>
          <p:cNvCxnSpPr/>
          <p:nvPr/>
        </p:nvCxnSpPr>
        <p:spPr>
          <a:xfrm>
            <a:off x="2438400" y="1828800"/>
            <a:ext cx="1447800" cy="762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rot="10800000" flipV="1">
            <a:off x="5260848" y="1905000"/>
            <a:ext cx="1444752"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0"/>
            <a:ext cx="7772400" cy="1364512"/>
          </a:xfrm>
        </p:spPr>
        <p:txBody>
          <a:bodyPr/>
          <a:lstStyle/>
          <a:p>
            <a:pPr algn="l"/>
            <a:r>
              <a:rPr lang="en-US" dirty="0"/>
              <a:t>During Class</a:t>
            </a:r>
          </a:p>
        </p:txBody>
      </p:sp>
      <p:sp>
        <p:nvSpPr>
          <p:cNvPr id="3" name="Text Placeholder 2"/>
          <p:cNvSpPr>
            <a:spLocks noGrp="1"/>
          </p:cNvSpPr>
          <p:nvPr>
            <p:ph type="body" idx="1"/>
          </p:nvPr>
        </p:nvSpPr>
        <p:spPr>
          <a:xfrm>
            <a:off x="2971800" y="2971800"/>
            <a:ext cx="5943600" cy="2590800"/>
          </a:xfrm>
        </p:spPr>
        <p:txBody>
          <a:bodyPr>
            <a:noAutofit/>
          </a:bodyPr>
          <a:lstStyle/>
          <a:p>
            <a:r>
              <a:rPr lang="en-US" sz="2000" dirty="0"/>
              <a:t>	</a:t>
            </a:r>
            <a:r>
              <a:rPr lang="en-US" sz="2400" dirty="0"/>
              <a:t>“It had long since come to my 	attention that people of 	accomplishment rarely sat back 	and let things happen to them. 	They went out and happened to 	things. ”</a:t>
            </a:r>
            <a:br>
              <a:rPr lang="en-US" sz="2000" dirty="0"/>
            </a:br>
            <a:r>
              <a:rPr lang="en-US" sz="2000" dirty="0"/>
              <a:t>			</a:t>
            </a:r>
            <a:r>
              <a:rPr lang="en-US" sz="1800" dirty="0"/>
              <a:t>~ Leonardo </a:t>
            </a:r>
            <a:r>
              <a:rPr lang="en-US" sz="1800" dirty="0" err="1"/>
              <a:t>da</a:t>
            </a:r>
            <a:r>
              <a:rPr lang="en-US" sz="1800" dirty="0"/>
              <a:t> Vinci</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905000"/>
            <a:ext cx="7498080" cy="3657600"/>
          </a:xfrm>
        </p:spPr>
        <p:txBody>
          <a:bodyPr>
            <a:normAutofit/>
          </a:bodyPr>
          <a:lstStyle/>
          <a:p>
            <a:pPr marL="365760" lvl="1" indent="-283464">
              <a:spcBef>
                <a:spcPts val="600"/>
              </a:spcBef>
              <a:buSzPct val="80000"/>
              <a:buFont typeface="Wingdings" pitchFamily="2" charset="2"/>
              <a:buChar char="Ø"/>
            </a:pPr>
            <a:r>
              <a:rPr lang="en-US" sz="3200" dirty="0"/>
              <a:t>Instructor’s lecture style</a:t>
            </a:r>
          </a:p>
          <a:p>
            <a:pPr marL="365760" lvl="1" indent="-283464">
              <a:spcBef>
                <a:spcPts val="600"/>
              </a:spcBef>
              <a:buSzPct val="80000"/>
              <a:buNone/>
            </a:pPr>
            <a:endParaRPr lang="en-US" sz="3200" dirty="0"/>
          </a:p>
          <a:p>
            <a:pPr>
              <a:buFont typeface="Wingdings" pitchFamily="2" charset="2"/>
              <a:buChar char="Ø"/>
            </a:pPr>
            <a:r>
              <a:rPr lang="en-US" sz="3200" dirty="0"/>
              <a:t>Active listening</a:t>
            </a:r>
          </a:p>
          <a:p>
            <a:pPr>
              <a:buNone/>
            </a:pPr>
            <a:endParaRPr lang="en-US" sz="3200" dirty="0"/>
          </a:p>
          <a:p>
            <a:pPr>
              <a:buFont typeface="Wingdings" pitchFamily="2" charset="2"/>
              <a:buChar char="Ø"/>
            </a:pPr>
            <a:r>
              <a:rPr lang="en-US" sz="3200" dirty="0"/>
              <a:t>Note-taking</a:t>
            </a:r>
          </a:p>
        </p:txBody>
      </p:sp>
      <p:sp>
        <p:nvSpPr>
          <p:cNvPr id="2" name="Title 1"/>
          <p:cNvSpPr>
            <a:spLocks noGrp="1"/>
          </p:cNvSpPr>
          <p:nvPr>
            <p:ph type="title"/>
          </p:nvPr>
        </p:nvSpPr>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65760" lvl="1" indent="-283464">
              <a:spcBef>
                <a:spcPts val="600"/>
              </a:spcBef>
              <a:buSzPct val="80000"/>
              <a:buFont typeface="Wingdings 2"/>
              <a:buChar char=""/>
            </a:pPr>
            <a:r>
              <a:rPr lang="en-US" sz="3200" dirty="0"/>
              <a:t>Instructor’s lecture style</a:t>
            </a:r>
          </a:p>
          <a:p>
            <a:pPr marL="612648" lvl="2" indent="-283464">
              <a:spcBef>
                <a:spcPts val="600"/>
              </a:spcBef>
              <a:buSzPct val="80000"/>
              <a:buFont typeface="Wingdings 2"/>
              <a:buChar char=""/>
            </a:pPr>
            <a:r>
              <a:rPr lang="en-US" sz="2400" dirty="0"/>
              <a:t>Lecture-style may not match your preferred way of receiving new information</a:t>
            </a:r>
          </a:p>
          <a:p>
            <a:pPr marL="612648" lvl="2" indent="-283464">
              <a:spcBef>
                <a:spcPts val="600"/>
              </a:spcBef>
              <a:buSzPct val="80000"/>
              <a:buNone/>
            </a:pPr>
            <a:endParaRPr lang="en-US" sz="300" dirty="0"/>
          </a:p>
          <a:p>
            <a:pPr marL="822960" lvl="3" indent="-283464">
              <a:spcBef>
                <a:spcPts val="600"/>
              </a:spcBef>
              <a:buSzPct val="80000"/>
              <a:buFont typeface="Wingdings 2"/>
              <a:buChar char=""/>
            </a:pPr>
            <a:r>
              <a:rPr lang="en-US" sz="2400" dirty="0"/>
              <a:t>Topic-List</a:t>
            </a:r>
          </a:p>
          <a:p>
            <a:pPr marL="822960" lvl="3" indent="-283464">
              <a:spcBef>
                <a:spcPts val="600"/>
              </a:spcBef>
              <a:buSzPct val="80000"/>
              <a:buFont typeface="Wingdings 2"/>
              <a:buChar char=""/>
            </a:pPr>
            <a:r>
              <a:rPr lang="en-US" sz="2400" dirty="0"/>
              <a:t>Question-Answer</a:t>
            </a:r>
          </a:p>
          <a:p>
            <a:pPr marL="822960" lvl="3" indent="-283464">
              <a:spcBef>
                <a:spcPts val="600"/>
              </a:spcBef>
              <a:buSzPct val="80000"/>
              <a:buFont typeface="Wingdings 2"/>
              <a:buChar char=""/>
            </a:pPr>
            <a:r>
              <a:rPr lang="en-US" sz="2400" dirty="0"/>
              <a:t>Compare-Contrast</a:t>
            </a:r>
          </a:p>
          <a:p>
            <a:pPr marL="822960" lvl="3" indent="-283464">
              <a:spcBef>
                <a:spcPts val="600"/>
              </a:spcBef>
              <a:buSzPct val="80000"/>
              <a:buFont typeface="Wingdings 2"/>
              <a:buChar char=""/>
            </a:pPr>
            <a:r>
              <a:rPr lang="en-US" sz="2400" dirty="0"/>
              <a:t>Series of Events</a:t>
            </a:r>
          </a:p>
          <a:p>
            <a:pPr marL="822960" lvl="3" indent="-283464">
              <a:spcBef>
                <a:spcPts val="600"/>
              </a:spcBef>
              <a:buSzPct val="80000"/>
              <a:buFont typeface="Wingdings 2"/>
              <a:buChar char=""/>
            </a:pPr>
            <a:r>
              <a:rPr lang="en-US" sz="2400" dirty="0"/>
              <a:t>Cause-Effect</a:t>
            </a:r>
          </a:p>
          <a:p>
            <a:pPr marL="822960" lvl="3" indent="-283464">
              <a:spcBef>
                <a:spcPts val="600"/>
              </a:spcBef>
              <a:buSzPct val="80000"/>
              <a:buFont typeface="Wingdings 2"/>
              <a:buChar char=""/>
            </a:pPr>
            <a:r>
              <a:rPr lang="en-US" sz="2400" dirty="0"/>
              <a:t>Problem-Solution</a:t>
            </a:r>
          </a:p>
          <a:p>
            <a:pPr marL="612648" lvl="2" indent="-283464">
              <a:spcBef>
                <a:spcPts val="600"/>
              </a:spcBef>
              <a:buSzPct val="80000"/>
              <a:buFont typeface="Wingdings 2"/>
              <a:buChar char=""/>
            </a:pPr>
            <a:endParaRPr lang="en-US" dirty="0"/>
          </a:p>
        </p:txBody>
      </p:sp>
      <p:sp>
        <p:nvSpPr>
          <p:cNvPr id="2" name="Title 1"/>
          <p:cNvSpPr>
            <a:spLocks noGrp="1"/>
          </p:cNvSpPr>
          <p:nvPr>
            <p:ph type="title"/>
          </p:nvPr>
        </p:nvSpPr>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extBox 4"/>
          <p:cNvSpPr txBox="1"/>
          <p:nvPr/>
        </p:nvSpPr>
        <p:spPr>
          <a:xfrm>
            <a:off x="3124200" y="5613737"/>
            <a:ext cx="5943600" cy="1015663"/>
          </a:xfrm>
          <a:prstGeom prst="rect">
            <a:avLst/>
          </a:prstGeom>
          <a:noFill/>
        </p:spPr>
        <p:txBody>
          <a:bodyPr wrap="square" rtlCol="0">
            <a:spAutoFit/>
          </a:bodyPr>
          <a:lstStyle/>
          <a:p>
            <a:pPr algn="r"/>
            <a:r>
              <a:rPr lang="en-US" sz="2000" dirty="0"/>
              <a:t>Awareness of your instructor’s lecture-style will help you format your notes and follow along more successfully.</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790688" cy="4800600"/>
          </a:xfrm>
        </p:spPr>
        <p:txBody>
          <a:bodyPr>
            <a:normAutofit/>
          </a:bodyPr>
          <a:lstStyle/>
          <a:p>
            <a:pPr>
              <a:buNone/>
            </a:pPr>
            <a:r>
              <a:rPr lang="en-US" sz="2800" b="1" dirty="0"/>
              <a:t>Active listening</a:t>
            </a:r>
            <a:endParaRPr lang="en-US" sz="2800" dirty="0"/>
          </a:p>
          <a:p>
            <a:pPr>
              <a:buNone/>
            </a:pPr>
            <a:endParaRPr lang="en-US" sz="1100" b="1" dirty="0"/>
          </a:p>
          <a:p>
            <a:r>
              <a:rPr lang="en-US" sz="2400" b="1" dirty="0"/>
              <a:t>Be other-directed: </a:t>
            </a:r>
            <a:br>
              <a:rPr lang="en-US" sz="2400" b="1" dirty="0"/>
            </a:br>
            <a:endParaRPr lang="en-US" sz="1400" b="1" dirty="0"/>
          </a:p>
          <a:p>
            <a:pPr lvl="1"/>
            <a:r>
              <a:rPr lang="en-US" sz="2400" dirty="0"/>
              <a:t>Prepare with a positive, engaged attitude</a:t>
            </a:r>
            <a:br>
              <a:rPr lang="en-US" sz="2400" dirty="0"/>
            </a:br>
            <a:endParaRPr lang="en-US" sz="1400" dirty="0"/>
          </a:p>
          <a:p>
            <a:pPr lvl="1"/>
            <a:r>
              <a:rPr lang="en-US" sz="2400" dirty="0"/>
              <a:t>Focus attention on the subject</a:t>
            </a:r>
            <a:br>
              <a:rPr lang="en-US" sz="2400" dirty="0"/>
            </a:br>
            <a:endParaRPr lang="en-US" sz="1400" dirty="0"/>
          </a:p>
          <a:p>
            <a:pPr lvl="1"/>
            <a:r>
              <a:rPr lang="en-US" sz="2400" dirty="0"/>
              <a:t>Intentionally focus on the speaker in order to understand</a:t>
            </a:r>
          </a:p>
          <a:p>
            <a:pPr lvl="2"/>
            <a:r>
              <a:rPr lang="en-US" sz="2000" dirty="0"/>
              <a:t>Seat yourself appropriately close to the instructor</a:t>
            </a:r>
            <a:endParaRPr lang="en-US" sz="1600" dirty="0"/>
          </a:p>
          <a:p>
            <a:pPr lvl="2"/>
            <a:r>
              <a:rPr lang="en-US" sz="2000" dirty="0"/>
              <a:t>Avoid distractions: a window, talkative neighbor, noisy fan, etc…</a:t>
            </a:r>
          </a:p>
          <a:p>
            <a:pPr lvl="1">
              <a:buNone/>
            </a:pPr>
            <a:endParaRPr lang="en-US" sz="2400" dirty="0"/>
          </a:p>
        </p:txBody>
      </p:sp>
      <p:sp>
        <p:nvSpPr>
          <p:cNvPr id="4" name="Title 1"/>
          <p:cNvSpPr txBox="1">
            <a:spLocks/>
          </p:cNvSpPr>
          <p:nvPr/>
        </p:nvSpPr>
        <p:spPr>
          <a:xfrm>
            <a:off x="228600" y="152400"/>
            <a:ext cx="7498080"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During Class</a:t>
            </a:r>
          </a:p>
        </p:txBody>
      </p:sp>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6" name="TextBox 5"/>
          <p:cNvSpPr txBox="1"/>
          <p:nvPr/>
        </p:nvSpPr>
        <p:spPr>
          <a:xfrm>
            <a:off x="2743200" y="5943600"/>
            <a:ext cx="6553200" cy="461665"/>
          </a:xfrm>
          <a:prstGeom prst="rect">
            <a:avLst/>
          </a:prstGeom>
          <a:noFill/>
        </p:spPr>
        <p:txBody>
          <a:bodyPr wrap="square" rtlCol="0">
            <a:spAutoFit/>
          </a:bodyPr>
          <a:lstStyle/>
          <a:p>
            <a:r>
              <a:rPr lang="en-US" sz="2400" dirty="0">
                <a:solidFill>
                  <a:srgbClr val="7030A0"/>
                </a:solidFill>
              </a:rPr>
              <a:t>Are </a:t>
            </a:r>
            <a:r>
              <a:rPr lang="en-US" sz="2400" i="1" dirty="0">
                <a:solidFill>
                  <a:srgbClr val="7030A0"/>
                </a:solidFill>
              </a:rPr>
              <a:t>hearing</a:t>
            </a:r>
            <a:r>
              <a:rPr lang="en-US" sz="2400" dirty="0">
                <a:solidFill>
                  <a:srgbClr val="7030A0"/>
                </a:solidFill>
              </a:rPr>
              <a:t> and </a:t>
            </a:r>
            <a:r>
              <a:rPr lang="en-US" sz="2400" i="1" dirty="0">
                <a:solidFill>
                  <a:srgbClr val="7030A0"/>
                </a:solidFill>
              </a:rPr>
              <a:t>listening</a:t>
            </a:r>
            <a:r>
              <a:rPr lang="en-US" sz="2400" dirty="0">
                <a:solidFill>
                  <a:srgbClr val="7030A0"/>
                </a:solidFill>
              </a:rPr>
              <a:t> the same thing?</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95400"/>
            <a:ext cx="7790688" cy="4800600"/>
          </a:xfrm>
        </p:spPr>
        <p:txBody>
          <a:bodyPr>
            <a:normAutofit/>
          </a:bodyPr>
          <a:lstStyle/>
          <a:p>
            <a:pPr>
              <a:buNone/>
            </a:pPr>
            <a:r>
              <a:rPr lang="en-US" sz="2800" b="1" dirty="0"/>
              <a:t>Active listening</a:t>
            </a:r>
          </a:p>
          <a:p>
            <a:pPr>
              <a:buNone/>
            </a:pPr>
            <a:endParaRPr lang="en-US" sz="2000" b="1" dirty="0"/>
          </a:p>
          <a:p>
            <a:r>
              <a:rPr lang="en-US" sz="2400" b="1" dirty="0"/>
              <a:t>Be aware</a:t>
            </a:r>
            <a:r>
              <a:rPr lang="en-US" sz="2100" b="1" dirty="0"/>
              <a:t>: non-verbally acknowledge points in the speech</a:t>
            </a:r>
            <a:br>
              <a:rPr lang="en-US" sz="2100" b="1" dirty="0"/>
            </a:br>
            <a:endParaRPr lang="en-US" sz="1600" b="1" dirty="0"/>
          </a:p>
          <a:p>
            <a:pPr lvl="1"/>
            <a:r>
              <a:rPr lang="en-US" sz="2400" dirty="0"/>
              <a:t>Let the argument or presentation run its course</a:t>
            </a:r>
            <a:br>
              <a:rPr lang="en-US" sz="2400" dirty="0"/>
            </a:br>
            <a:endParaRPr lang="en-US" sz="1600" b="1" dirty="0"/>
          </a:p>
          <a:p>
            <a:pPr lvl="1"/>
            <a:r>
              <a:rPr lang="en-US" sz="2400" dirty="0"/>
              <a:t>Don't agree or disagree, but encourage the train of thought</a:t>
            </a:r>
            <a:br>
              <a:rPr lang="en-US" sz="2400" dirty="0"/>
            </a:br>
            <a:endParaRPr lang="en-US" sz="1600" dirty="0"/>
          </a:p>
          <a:p>
            <a:pPr lvl="1"/>
            <a:r>
              <a:rPr lang="en-US" sz="2400" dirty="0"/>
              <a:t>Set aside prejudices &amp; opinions:  you are present to learn what the speaker has to say</a:t>
            </a:r>
          </a:p>
          <a:p>
            <a:pPr lvl="1">
              <a:buNone/>
            </a:pPr>
            <a:endParaRPr lang="en-US" dirty="0"/>
          </a:p>
        </p:txBody>
      </p:sp>
      <p:sp>
        <p:nvSpPr>
          <p:cNvPr id="4" name="Title 1"/>
          <p:cNvSpPr txBox="1">
            <a:spLocks/>
          </p:cNvSpPr>
          <p:nvPr/>
        </p:nvSpPr>
        <p:spPr>
          <a:xfrm>
            <a:off x="228600" y="152400"/>
            <a:ext cx="7498080"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During Class</a:t>
            </a:r>
          </a:p>
        </p:txBody>
      </p:sp>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4800600"/>
          </a:xfrm>
        </p:spPr>
        <p:txBody>
          <a:bodyPr>
            <a:normAutofit fontScale="92500" lnSpcReduction="20000"/>
          </a:bodyPr>
          <a:lstStyle/>
          <a:p>
            <a:pPr>
              <a:buNone/>
            </a:pPr>
            <a:r>
              <a:rPr lang="en-US" sz="3000" b="1" dirty="0"/>
              <a:t>Active listening</a:t>
            </a:r>
          </a:p>
          <a:p>
            <a:pPr>
              <a:buNone/>
            </a:pPr>
            <a:endParaRPr lang="en-US" sz="2000" b="1" dirty="0"/>
          </a:p>
          <a:p>
            <a:r>
              <a:rPr lang="en-US" b="1" dirty="0"/>
              <a:t>Be involved:</a:t>
            </a:r>
          </a:p>
          <a:p>
            <a:pPr lvl="1"/>
            <a:r>
              <a:rPr lang="en-US" sz="2900" dirty="0"/>
              <a:t>Approach </a:t>
            </a:r>
            <a:r>
              <a:rPr lang="en-US" sz="2900" i="1" dirty="0"/>
              <a:t>listening</a:t>
            </a:r>
            <a:r>
              <a:rPr lang="en-US" sz="2900" dirty="0"/>
              <a:t> as a challenging mental task</a:t>
            </a:r>
            <a:br>
              <a:rPr lang="en-US" dirty="0"/>
            </a:br>
            <a:endParaRPr lang="en-US" dirty="0"/>
          </a:p>
          <a:p>
            <a:pPr lvl="1"/>
            <a:r>
              <a:rPr lang="en-US" sz="2900" dirty="0"/>
              <a:t>Review mentally what you already know about the subject</a:t>
            </a:r>
          </a:p>
          <a:p>
            <a:pPr lvl="2"/>
            <a:r>
              <a:rPr lang="en-US" sz="2600" dirty="0"/>
              <a:t>How does this fit with what I know from previous lectures?</a:t>
            </a:r>
            <a:br>
              <a:rPr lang="en-US" dirty="0"/>
            </a:br>
            <a:endParaRPr lang="en-US" dirty="0"/>
          </a:p>
          <a:p>
            <a:pPr lvl="1"/>
            <a:r>
              <a:rPr lang="en-US" sz="2900" dirty="0">
                <a:solidFill>
                  <a:prstClr val="black"/>
                </a:solidFill>
              </a:rPr>
              <a:t>Actively respond to questions and directions</a:t>
            </a:r>
            <a:br>
              <a:rPr lang="en-US" sz="3100" dirty="0">
                <a:solidFill>
                  <a:prstClr val="black"/>
                </a:solidFill>
              </a:rPr>
            </a:br>
            <a:endParaRPr lang="en-US" sz="2300" b="1" dirty="0"/>
          </a:p>
        </p:txBody>
      </p:sp>
      <p:sp>
        <p:nvSpPr>
          <p:cNvPr id="4" name="Title 1"/>
          <p:cNvSpPr txBox="1">
            <a:spLocks/>
          </p:cNvSpPr>
          <p:nvPr/>
        </p:nvSpPr>
        <p:spPr>
          <a:xfrm>
            <a:off x="228600" y="152400"/>
            <a:ext cx="7498080"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During Class</a:t>
            </a:r>
          </a:p>
        </p:txBody>
      </p:sp>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4800600"/>
          </a:xfrm>
        </p:spPr>
        <p:txBody>
          <a:bodyPr>
            <a:normAutofit lnSpcReduction="10000"/>
          </a:bodyPr>
          <a:lstStyle/>
          <a:p>
            <a:pPr>
              <a:buNone/>
            </a:pPr>
            <a:r>
              <a:rPr lang="en-US" sz="3000" b="1" dirty="0"/>
              <a:t>Active listening</a:t>
            </a:r>
          </a:p>
          <a:p>
            <a:pPr>
              <a:buNone/>
            </a:pPr>
            <a:endParaRPr lang="en-US" sz="2000" b="1" dirty="0"/>
          </a:p>
          <a:p>
            <a:r>
              <a:rPr lang="en-US" b="1" dirty="0"/>
              <a:t>Be involved:</a:t>
            </a:r>
          </a:p>
          <a:p>
            <a:pPr lvl="1"/>
            <a:r>
              <a:rPr lang="en-US" sz="2900" dirty="0"/>
              <a:t>Stay active by asking mental questions</a:t>
            </a:r>
          </a:p>
          <a:p>
            <a:pPr lvl="2"/>
            <a:r>
              <a:rPr lang="en-US" sz="2400" dirty="0"/>
              <a:t>What is the key point, sub-points, etc…?</a:t>
            </a:r>
            <a:br>
              <a:rPr lang="en-US" dirty="0"/>
            </a:br>
            <a:endParaRPr lang="en-US" dirty="0"/>
          </a:p>
          <a:p>
            <a:pPr lvl="1"/>
            <a:r>
              <a:rPr lang="en-US" sz="2900" dirty="0"/>
              <a:t>Use the gap between the rate of speech &amp; your rate of thought</a:t>
            </a:r>
          </a:p>
          <a:p>
            <a:pPr lvl="2"/>
            <a:r>
              <a:rPr lang="en-US" sz="2300" dirty="0"/>
              <a:t>You can think faster than the lecturer can talk – one reason why your mind may tend to wander</a:t>
            </a:r>
          </a:p>
          <a:p>
            <a:pPr lvl="2"/>
            <a:r>
              <a:rPr lang="en-US" sz="2300" dirty="0"/>
              <a:t>Try to anticipate what the instructor may be going to say</a:t>
            </a:r>
            <a:endParaRPr lang="en-US" sz="2300" b="1" dirty="0"/>
          </a:p>
        </p:txBody>
      </p:sp>
      <p:sp>
        <p:nvSpPr>
          <p:cNvPr id="4" name="Title 1"/>
          <p:cNvSpPr txBox="1">
            <a:spLocks/>
          </p:cNvSpPr>
          <p:nvPr/>
        </p:nvSpPr>
        <p:spPr>
          <a:xfrm>
            <a:off x="304800" y="152400"/>
            <a:ext cx="7498080" cy="1143000"/>
          </a:xfrm>
          <a:prstGeom prst="rect">
            <a:avLst/>
          </a:prstGeom>
        </p:spPr>
        <p:txBody>
          <a:bodyPr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During Class</a:t>
            </a:r>
          </a:p>
        </p:txBody>
      </p:sp>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000" b="1" dirty="0"/>
              <a:t>Note-taking</a:t>
            </a:r>
          </a:p>
          <a:p>
            <a:endParaRPr lang="en-US" sz="1000" dirty="0"/>
          </a:p>
          <a:p>
            <a:pPr lvl="1"/>
            <a:r>
              <a:rPr lang="en-US" sz="2400" dirty="0"/>
              <a:t>Basics</a:t>
            </a:r>
          </a:p>
          <a:p>
            <a:pPr lvl="2"/>
            <a:r>
              <a:rPr lang="en-US" sz="2800" dirty="0"/>
              <a:t>Start each day’s notes on a new page</a:t>
            </a:r>
          </a:p>
          <a:p>
            <a:pPr lvl="3"/>
            <a:r>
              <a:rPr lang="en-US" sz="2400" dirty="0"/>
              <a:t>Provides room for organization</a:t>
            </a:r>
          </a:p>
          <a:p>
            <a:pPr lvl="3"/>
            <a:r>
              <a:rPr lang="en-US" sz="2400" dirty="0"/>
              <a:t>Date &amp; number lecture notes</a:t>
            </a:r>
          </a:p>
        </p:txBody>
      </p:sp>
      <p:sp>
        <p:nvSpPr>
          <p:cNvPr id="2" name="Title 1"/>
          <p:cNvSpPr>
            <a:spLocks noGrp="1"/>
          </p:cNvSpPr>
          <p:nvPr>
            <p:ph type="title"/>
          </p:nvPr>
        </p:nvSpPr>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75239"/>
            <a:ext cx="7772400" cy="1220161"/>
          </a:xfrm>
        </p:spPr>
        <p:txBody>
          <a:bodyPr/>
          <a:lstStyle/>
          <a:p>
            <a:pPr algn="l"/>
            <a:r>
              <a:rPr lang="en-US" dirty="0"/>
              <a:t>Take Note: Self Check </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extBox 4"/>
          <p:cNvSpPr txBox="1"/>
          <p:nvPr/>
        </p:nvSpPr>
        <p:spPr>
          <a:xfrm>
            <a:off x="1600200" y="2667000"/>
            <a:ext cx="7010400" cy="1569660"/>
          </a:xfrm>
          <a:prstGeom prst="rect">
            <a:avLst/>
          </a:prstGeom>
          <a:noFill/>
        </p:spPr>
        <p:txBody>
          <a:bodyPr wrap="square" rtlCol="0">
            <a:spAutoFit/>
          </a:bodyPr>
          <a:lstStyle/>
          <a:p>
            <a:pPr>
              <a:buFont typeface="Arial" charset="0"/>
              <a:buChar char="•"/>
            </a:pPr>
            <a:r>
              <a:rPr lang="en-US" sz="2400" dirty="0"/>
              <a:t> Preparing to take usable, meaningful notes</a:t>
            </a:r>
            <a:br>
              <a:rPr lang="en-US" sz="2400" dirty="0"/>
            </a:br>
            <a:endParaRPr lang="en-US" sz="2400" dirty="0"/>
          </a:p>
          <a:p>
            <a:pPr>
              <a:buFont typeface="Arial" charset="0"/>
              <a:buChar char="•"/>
            </a:pPr>
            <a:r>
              <a:rPr lang="en-US" sz="2400" dirty="0"/>
              <a:t> Effective note-taking strategy</a:t>
            </a:r>
          </a:p>
          <a:p>
            <a:pPr>
              <a:buFont typeface="Arial" charset="0"/>
              <a:buChar char="•"/>
            </a:pPr>
            <a:endParaRPr lang="en-US" sz="2400" dirty="0"/>
          </a:p>
        </p:txBody>
      </p:sp>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a:t>Note-taking</a:t>
            </a:r>
          </a:p>
          <a:p>
            <a:endParaRPr lang="en-US" sz="1000" b="1" dirty="0"/>
          </a:p>
          <a:p>
            <a:pPr lvl="1"/>
            <a:r>
              <a:rPr lang="en-US" sz="2400" dirty="0"/>
              <a:t>Basics</a:t>
            </a:r>
          </a:p>
          <a:p>
            <a:pPr lvl="2"/>
            <a:r>
              <a:rPr lang="en-US" sz="2800" dirty="0"/>
              <a:t>Use short phrases, abbreviations, symbols</a:t>
            </a:r>
          </a:p>
          <a:p>
            <a:pPr lvl="2">
              <a:buNone/>
            </a:pPr>
            <a:endParaRPr lang="en-US" dirty="0"/>
          </a:p>
          <a:p>
            <a:pPr lvl="2"/>
            <a:r>
              <a:rPr lang="en-US" sz="2800" dirty="0"/>
              <a:t>Put notes in your own words</a:t>
            </a:r>
          </a:p>
          <a:p>
            <a:pPr lvl="3"/>
            <a:r>
              <a:rPr lang="en-US" sz="2400" dirty="0"/>
              <a:t>Note exactly: formulas, definitions, specific facts &amp; quotes</a:t>
            </a:r>
          </a:p>
        </p:txBody>
      </p:sp>
      <p:sp>
        <p:nvSpPr>
          <p:cNvPr id="2" name="Title 1"/>
          <p:cNvSpPr>
            <a:spLocks noGrp="1"/>
          </p:cNvSpPr>
          <p:nvPr>
            <p:ph type="title"/>
          </p:nvPr>
        </p:nvSpPr>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pic>
        <p:nvPicPr>
          <p:cNvPr id="3" name="Picture 2" descr="notes outline.jpg"/>
          <p:cNvPicPr>
            <a:picLocks noChangeAspect="1"/>
          </p:cNvPicPr>
          <p:nvPr/>
        </p:nvPicPr>
        <p:blipFill>
          <a:blip r:embed="rId4" cstate="print"/>
          <a:stretch>
            <a:fillRect/>
          </a:stretch>
        </p:blipFill>
        <p:spPr>
          <a:xfrm>
            <a:off x="1600199" y="-327242"/>
            <a:ext cx="5962650" cy="7718642"/>
          </a:xfrm>
          <a:prstGeom prst="rect">
            <a:avLst/>
          </a:prstGeom>
        </p:spPr>
      </p:pic>
      <p:sp>
        <p:nvSpPr>
          <p:cNvPr id="4" name="TextBox 3"/>
          <p:cNvSpPr txBox="1"/>
          <p:nvPr/>
        </p:nvSpPr>
        <p:spPr>
          <a:xfrm>
            <a:off x="2286000" y="970002"/>
            <a:ext cx="1295400" cy="553998"/>
          </a:xfrm>
          <a:prstGeom prst="rect">
            <a:avLst/>
          </a:prstGeom>
          <a:noFill/>
        </p:spPr>
        <p:txBody>
          <a:bodyPr wrap="square" rtlCol="0">
            <a:spAutoFit/>
          </a:bodyPr>
          <a:lstStyle/>
          <a:p>
            <a:pPr algn="ctr"/>
            <a:r>
              <a:rPr lang="en-US" dirty="0"/>
              <a:t>Recall</a:t>
            </a:r>
          </a:p>
          <a:p>
            <a:pPr algn="ctr"/>
            <a:r>
              <a:rPr lang="en-US" sz="1200" dirty="0"/>
              <a:t>Mirror Questions</a:t>
            </a:r>
            <a:endParaRPr lang="en-US" sz="1050" dirty="0"/>
          </a:p>
        </p:txBody>
      </p:sp>
      <p:sp>
        <p:nvSpPr>
          <p:cNvPr id="5" name="TextBox 4"/>
          <p:cNvSpPr txBox="1"/>
          <p:nvPr/>
        </p:nvSpPr>
        <p:spPr>
          <a:xfrm>
            <a:off x="4572000" y="970002"/>
            <a:ext cx="1447800" cy="553998"/>
          </a:xfrm>
          <a:prstGeom prst="rect">
            <a:avLst/>
          </a:prstGeom>
          <a:noFill/>
        </p:spPr>
        <p:txBody>
          <a:bodyPr wrap="square" rtlCol="0">
            <a:spAutoFit/>
          </a:bodyPr>
          <a:lstStyle/>
          <a:p>
            <a:pPr algn="ctr"/>
            <a:r>
              <a:rPr lang="en-US" dirty="0"/>
              <a:t>Record</a:t>
            </a:r>
          </a:p>
          <a:p>
            <a:pPr algn="ctr"/>
            <a:r>
              <a:rPr lang="en-US" sz="1200" dirty="0"/>
              <a:t>Notes</a:t>
            </a:r>
          </a:p>
        </p:txBody>
      </p:sp>
      <p:sp>
        <p:nvSpPr>
          <p:cNvPr id="6" name="TextBox 5"/>
          <p:cNvSpPr txBox="1"/>
          <p:nvPr/>
        </p:nvSpPr>
        <p:spPr>
          <a:xfrm>
            <a:off x="3810000" y="5257800"/>
            <a:ext cx="1447800" cy="553998"/>
          </a:xfrm>
          <a:prstGeom prst="rect">
            <a:avLst/>
          </a:prstGeom>
          <a:noFill/>
        </p:spPr>
        <p:txBody>
          <a:bodyPr wrap="square" rtlCol="0">
            <a:spAutoFit/>
          </a:bodyPr>
          <a:lstStyle/>
          <a:p>
            <a:pPr algn="ctr"/>
            <a:r>
              <a:rPr lang="en-US" dirty="0"/>
              <a:t>Reflect</a:t>
            </a:r>
          </a:p>
          <a:p>
            <a:pPr algn="ctr"/>
            <a:r>
              <a:rPr lang="en-US" sz="1200" dirty="0"/>
              <a:t>Summarize</a:t>
            </a:r>
          </a:p>
        </p:txBody>
      </p:sp>
      <p:cxnSp>
        <p:nvCxnSpPr>
          <p:cNvPr id="9" name="Straight Connector 8"/>
          <p:cNvCxnSpPr/>
          <p:nvPr/>
        </p:nvCxnSpPr>
        <p:spPr>
          <a:xfrm>
            <a:off x="2286000" y="990600"/>
            <a:ext cx="4572000" cy="0"/>
          </a:xfrm>
          <a:prstGeom prst="line">
            <a:avLst/>
          </a:prstGeom>
          <a:ln w="12700">
            <a:solidFill>
              <a:schemeClr val="tx1"/>
            </a:solidFill>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2209800" y="360402"/>
            <a:ext cx="1447800" cy="553998"/>
          </a:xfrm>
          <a:prstGeom prst="rect">
            <a:avLst/>
          </a:prstGeom>
          <a:noFill/>
        </p:spPr>
        <p:txBody>
          <a:bodyPr wrap="square" rtlCol="0">
            <a:spAutoFit/>
          </a:bodyPr>
          <a:lstStyle/>
          <a:p>
            <a:pPr algn="ctr"/>
            <a:r>
              <a:rPr lang="en-US" dirty="0"/>
              <a:t>Heading</a:t>
            </a:r>
          </a:p>
          <a:p>
            <a:pPr algn="ctr"/>
            <a:r>
              <a:rPr lang="en-US" sz="1200" dirty="0"/>
              <a:t>Date, Class/Subject</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3"/>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2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2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47800"/>
            <a:ext cx="8095488" cy="4953000"/>
          </a:xfrm>
        </p:spPr>
        <p:txBody>
          <a:bodyPr>
            <a:normAutofit/>
          </a:bodyPr>
          <a:lstStyle/>
          <a:p>
            <a:r>
              <a:rPr lang="en-US" sz="2800" b="1" dirty="0"/>
              <a:t>Note-taking</a:t>
            </a:r>
          </a:p>
          <a:p>
            <a:endParaRPr lang="en-US" sz="1000" b="1" dirty="0"/>
          </a:p>
          <a:p>
            <a:pPr lvl="1"/>
            <a:r>
              <a:rPr lang="en-US" sz="2400" dirty="0"/>
              <a:t>Basics</a:t>
            </a:r>
          </a:p>
          <a:p>
            <a:pPr lvl="2"/>
            <a:r>
              <a:rPr lang="en-US" sz="2400" dirty="0"/>
              <a:t>Note questions posed by the instructor</a:t>
            </a:r>
          </a:p>
          <a:p>
            <a:pPr lvl="3"/>
            <a:r>
              <a:rPr lang="en-US" sz="2400" dirty="0"/>
              <a:t>Likely test questions</a:t>
            </a:r>
          </a:p>
          <a:p>
            <a:pPr lvl="2"/>
            <a:endParaRPr lang="en-US" sz="1000" dirty="0"/>
          </a:p>
          <a:p>
            <a:pPr lvl="2"/>
            <a:r>
              <a:rPr lang="en-US" sz="2400" dirty="0"/>
              <a:t>Listen for clue phrases</a:t>
            </a:r>
          </a:p>
          <a:p>
            <a:pPr lvl="3"/>
            <a:r>
              <a:rPr lang="en-US" sz="2400" dirty="0"/>
              <a:t>“Here’s the key…” “It is important to note that…”</a:t>
            </a:r>
          </a:p>
          <a:p>
            <a:pPr lvl="2"/>
            <a:endParaRPr lang="en-US" sz="1000" dirty="0"/>
          </a:p>
          <a:p>
            <a:pPr lvl="2"/>
            <a:r>
              <a:rPr lang="en-US" sz="2400" dirty="0"/>
              <a:t>Repetition</a:t>
            </a:r>
          </a:p>
          <a:p>
            <a:pPr lvl="3"/>
            <a:r>
              <a:rPr lang="en-US" sz="2400" dirty="0"/>
              <a:t>“In other words…” “As I mentioned previously…”</a:t>
            </a:r>
          </a:p>
          <a:p>
            <a:pPr lvl="3"/>
            <a:endParaRPr lang="en-US" dirty="0"/>
          </a:p>
        </p:txBody>
      </p:sp>
      <p:sp>
        <p:nvSpPr>
          <p:cNvPr id="2" name="Title 1"/>
          <p:cNvSpPr>
            <a:spLocks noGrp="1"/>
          </p:cNvSpPr>
          <p:nvPr>
            <p:ph type="title"/>
          </p:nvPr>
        </p:nvSpPr>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8247888" cy="4953000"/>
          </a:xfrm>
        </p:spPr>
        <p:txBody>
          <a:bodyPr>
            <a:normAutofit lnSpcReduction="10000"/>
          </a:bodyPr>
          <a:lstStyle/>
          <a:p>
            <a:r>
              <a:rPr lang="en-US" sz="2800" b="1" dirty="0"/>
              <a:t>Note-taking</a:t>
            </a:r>
            <a:br>
              <a:rPr lang="en-US" sz="2800" b="1" dirty="0"/>
            </a:br>
            <a:endParaRPr lang="en-US" sz="1100" b="1" dirty="0"/>
          </a:p>
          <a:p>
            <a:pPr lvl="1"/>
            <a:r>
              <a:rPr lang="en-US" sz="2400" dirty="0"/>
              <a:t>Basics</a:t>
            </a:r>
          </a:p>
          <a:p>
            <a:pPr lvl="2"/>
            <a:r>
              <a:rPr lang="en-US" sz="2400" dirty="0"/>
              <a:t>Issues</a:t>
            </a:r>
          </a:p>
          <a:p>
            <a:pPr lvl="3"/>
            <a:r>
              <a:rPr lang="en-US" sz="2400" dirty="0"/>
              <a:t>Points of controversy, contrasting ideas</a:t>
            </a:r>
          </a:p>
          <a:p>
            <a:pPr lvl="3">
              <a:buNone/>
            </a:pPr>
            <a:endParaRPr lang="en-US" sz="1000" dirty="0"/>
          </a:p>
          <a:p>
            <a:pPr lvl="2"/>
            <a:r>
              <a:rPr lang="en-US" sz="2400" dirty="0"/>
              <a:t>Consensus information</a:t>
            </a:r>
          </a:p>
          <a:p>
            <a:pPr lvl="3"/>
            <a:r>
              <a:rPr lang="en-US" sz="2400" dirty="0"/>
              <a:t>“experts agree…”</a:t>
            </a:r>
          </a:p>
          <a:p>
            <a:pPr lvl="3">
              <a:buNone/>
            </a:pPr>
            <a:endParaRPr lang="en-US" sz="1000" dirty="0"/>
          </a:p>
          <a:p>
            <a:pPr lvl="2"/>
            <a:r>
              <a:rPr lang="en-US" sz="2400" dirty="0"/>
              <a:t>Absolutes</a:t>
            </a:r>
          </a:p>
          <a:p>
            <a:pPr lvl="3"/>
            <a:r>
              <a:rPr lang="en-US" sz="2400" dirty="0"/>
              <a:t>“always,  “never”, “all”, “none”…</a:t>
            </a:r>
          </a:p>
          <a:p>
            <a:pPr lvl="3">
              <a:buNone/>
            </a:pPr>
            <a:endParaRPr lang="en-US" sz="1000" dirty="0"/>
          </a:p>
          <a:p>
            <a:pPr lvl="2"/>
            <a:r>
              <a:rPr lang="en-US" sz="2400" dirty="0"/>
              <a:t>Review</a:t>
            </a:r>
          </a:p>
          <a:p>
            <a:pPr lvl="3"/>
            <a:r>
              <a:rPr lang="en-US" sz="2400" dirty="0"/>
              <a:t>Key points re-stated: “in summary”, “in conclusion”</a:t>
            </a:r>
          </a:p>
          <a:p>
            <a:pPr lvl="3"/>
            <a:endParaRPr lang="en-US" dirty="0"/>
          </a:p>
        </p:txBody>
      </p:sp>
      <p:sp>
        <p:nvSpPr>
          <p:cNvPr id="2" name="Title 1"/>
          <p:cNvSpPr>
            <a:spLocks noGrp="1"/>
          </p:cNvSpPr>
          <p:nvPr>
            <p:ph type="title"/>
          </p:nvPr>
        </p:nvSpPr>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371600"/>
            <a:ext cx="8171688" cy="5105400"/>
          </a:xfrm>
        </p:spPr>
        <p:txBody>
          <a:bodyPr>
            <a:normAutofit/>
          </a:bodyPr>
          <a:lstStyle/>
          <a:p>
            <a:r>
              <a:rPr lang="en-US" sz="2800" b="1" dirty="0"/>
              <a:t>Note-taking</a:t>
            </a:r>
          </a:p>
          <a:p>
            <a:endParaRPr lang="en-US" sz="1000" dirty="0"/>
          </a:p>
          <a:p>
            <a:pPr lvl="1"/>
            <a:r>
              <a:rPr lang="en-US" sz="2400" dirty="0"/>
              <a:t>Watch for…</a:t>
            </a:r>
          </a:p>
          <a:p>
            <a:pPr lvl="2"/>
            <a:r>
              <a:rPr lang="en-US" sz="2400" dirty="0"/>
              <a:t>Gestures </a:t>
            </a:r>
          </a:p>
          <a:p>
            <a:pPr lvl="3"/>
            <a:r>
              <a:rPr lang="en-US" sz="2400" dirty="0"/>
              <a:t>Pointing, tapping on the board on a point or item</a:t>
            </a:r>
          </a:p>
          <a:p>
            <a:pPr lvl="2"/>
            <a:endParaRPr lang="en-US" sz="1000" dirty="0"/>
          </a:p>
          <a:p>
            <a:pPr lvl="2"/>
            <a:r>
              <a:rPr lang="en-US" sz="2400" dirty="0"/>
              <a:t>Change in movement</a:t>
            </a:r>
          </a:p>
          <a:p>
            <a:pPr lvl="3"/>
            <a:r>
              <a:rPr lang="en-US" sz="2400" dirty="0"/>
              <a:t>Lecturer changes positions, moves or stops moving</a:t>
            </a:r>
          </a:p>
          <a:p>
            <a:pPr lvl="2"/>
            <a:endParaRPr lang="en-US" sz="1000" dirty="0"/>
          </a:p>
          <a:p>
            <a:pPr lvl="2"/>
            <a:r>
              <a:rPr lang="en-US" sz="2400" dirty="0"/>
              <a:t>Facial expressions</a:t>
            </a:r>
          </a:p>
          <a:p>
            <a:pPr lvl="3"/>
            <a:r>
              <a:rPr lang="en-US" sz="2400" dirty="0"/>
              <a:t>Raised eyebrows, change in intensity</a:t>
            </a:r>
          </a:p>
        </p:txBody>
      </p:sp>
      <p:sp>
        <p:nvSpPr>
          <p:cNvPr id="2" name="Title 1"/>
          <p:cNvSpPr>
            <a:spLocks noGrp="1"/>
          </p:cNvSpPr>
          <p:nvPr>
            <p:ph type="title"/>
          </p:nvPr>
        </p:nvSpPr>
        <p:spPr>
          <a:xfrm>
            <a:off x="152400" y="228600"/>
            <a:ext cx="7498080" cy="1143000"/>
          </a:xfrm>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5105400"/>
          </a:xfrm>
        </p:spPr>
        <p:txBody>
          <a:bodyPr>
            <a:normAutofit/>
          </a:bodyPr>
          <a:lstStyle/>
          <a:p>
            <a:r>
              <a:rPr lang="en-US" dirty="0"/>
              <a:t>Note-taking</a:t>
            </a:r>
          </a:p>
          <a:p>
            <a:pPr lvl="1"/>
            <a:r>
              <a:rPr lang="en-US" sz="2400" dirty="0"/>
              <a:t>Watch for…</a:t>
            </a:r>
          </a:p>
          <a:p>
            <a:pPr lvl="2"/>
            <a:r>
              <a:rPr lang="en-US" sz="2400" dirty="0"/>
              <a:t>Changes in volume</a:t>
            </a:r>
          </a:p>
          <a:p>
            <a:pPr lvl="3"/>
            <a:r>
              <a:rPr lang="en-US" sz="2000" dirty="0"/>
              <a:t>May change volume to gain attention to a point, concept…</a:t>
            </a:r>
          </a:p>
          <a:p>
            <a:pPr lvl="2"/>
            <a:endParaRPr lang="en-US" sz="1400" dirty="0"/>
          </a:p>
          <a:p>
            <a:pPr lvl="2"/>
            <a:r>
              <a:rPr lang="en-US" sz="2400" dirty="0"/>
              <a:t>Changes in tempo</a:t>
            </a:r>
          </a:p>
          <a:p>
            <a:pPr lvl="3"/>
            <a:r>
              <a:rPr lang="en-US" sz="2000" dirty="0"/>
              <a:t>Slow or speed rate of speech to emphasize</a:t>
            </a:r>
          </a:p>
          <a:p>
            <a:pPr lvl="2"/>
            <a:endParaRPr lang="en-US" sz="1400" dirty="0"/>
          </a:p>
          <a:p>
            <a:pPr lvl="2"/>
            <a:r>
              <a:rPr lang="en-US" sz="2400" dirty="0"/>
              <a:t>Obvious pause</a:t>
            </a:r>
          </a:p>
          <a:p>
            <a:pPr lvl="3"/>
            <a:r>
              <a:rPr lang="en-US" sz="2000" dirty="0"/>
              <a:t>A sudden, complete stop in the lecture: “loaded silence” usually followed by important info</a:t>
            </a:r>
          </a:p>
          <a:p>
            <a:pPr lvl="2"/>
            <a:endParaRPr lang="en-US" dirty="0"/>
          </a:p>
          <a:p>
            <a:pPr lvl="3"/>
            <a:endParaRPr lang="en-US" dirty="0"/>
          </a:p>
        </p:txBody>
      </p:sp>
      <p:sp>
        <p:nvSpPr>
          <p:cNvPr id="2" name="Title 1"/>
          <p:cNvSpPr>
            <a:spLocks noGrp="1"/>
          </p:cNvSpPr>
          <p:nvPr>
            <p:ph type="title"/>
          </p:nvPr>
        </p:nvSpPr>
        <p:spPr>
          <a:xfrm>
            <a:off x="228600" y="152400"/>
            <a:ext cx="7498080" cy="1143000"/>
          </a:xfrm>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5105400"/>
          </a:xfrm>
        </p:spPr>
        <p:txBody>
          <a:bodyPr>
            <a:normAutofit/>
          </a:bodyPr>
          <a:lstStyle/>
          <a:p>
            <a:r>
              <a:rPr lang="en-US" sz="2800" b="1" dirty="0"/>
              <a:t>Note-taking</a:t>
            </a:r>
            <a:br>
              <a:rPr lang="en-US" sz="2800" b="1" dirty="0"/>
            </a:br>
            <a:endParaRPr lang="en-US" sz="1000" b="1" dirty="0"/>
          </a:p>
          <a:p>
            <a:pPr lvl="1"/>
            <a:r>
              <a:rPr lang="en-US" sz="2400" dirty="0"/>
              <a:t>Watch for…</a:t>
            </a:r>
          </a:p>
          <a:p>
            <a:pPr lvl="2"/>
            <a:endParaRPr lang="en-US" sz="1000" dirty="0"/>
          </a:p>
          <a:p>
            <a:pPr lvl="2"/>
            <a:r>
              <a:rPr lang="en-US" sz="2400" dirty="0"/>
              <a:t>Writing on the board</a:t>
            </a:r>
          </a:p>
          <a:p>
            <a:pPr lvl="3"/>
            <a:r>
              <a:rPr lang="en-US" sz="2400" dirty="0"/>
              <a:t>Sounds obvious, I know: but if it’s written on the board, it is worth noting</a:t>
            </a:r>
          </a:p>
          <a:p>
            <a:pPr lvl="3">
              <a:buNone/>
            </a:pPr>
            <a:endParaRPr lang="en-US" sz="1000" dirty="0"/>
          </a:p>
          <a:p>
            <a:pPr lvl="2"/>
            <a:r>
              <a:rPr lang="en-US" sz="2400" dirty="0"/>
              <a:t>If there is a summary at the end of the lecture, pay close attention to it</a:t>
            </a:r>
          </a:p>
          <a:p>
            <a:pPr lvl="3"/>
            <a:r>
              <a:rPr lang="en-US" sz="2400" dirty="0"/>
              <a:t>Check the organization of your notes </a:t>
            </a:r>
          </a:p>
          <a:p>
            <a:pPr lvl="3"/>
            <a:r>
              <a:rPr lang="en-US" sz="2400" dirty="0"/>
              <a:t>Copy the main points in the summary</a:t>
            </a:r>
          </a:p>
          <a:p>
            <a:pPr lvl="2"/>
            <a:endParaRPr lang="en-US" dirty="0"/>
          </a:p>
          <a:p>
            <a:pPr lvl="3"/>
            <a:endParaRPr lang="en-US" dirty="0"/>
          </a:p>
        </p:txBody>
      </p:sp>
      <p:sp>
        <p:nvSpPr>
          <p:cNvPr id="2" name="Title 1"/>
          <p:cNvSpPr>
            <a:spLocks noGrp="1"/>
          </p:cNvSpPr>
          <p:nvPr>
            <p:ph type="title"/>
          </p:nvPr>
        </p:nvSpPr>
        <p:spPr>
          <a:xfrm>
            <a:off x="152400" y="228600"/>
            <a:ext cx="7498080" cy="1143000"/>
          </a:xfrm>
        </p:spPr>
        <p:txBody>
          <a:bodyPr/>
          <a:lstStyle/>
          <a:p>
            <a:r>
              <a:rPr lang="en-US" dirty="0"/>
              <a:t>During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6400800" cy="1438275"/>
          </a:xfrm>
        </p:spPr>
        <p:txBody>
          <a:bodyPr/>
          <a:lstStyle/>
          <a:p>
            <a:pPr algn="l"/>
            <a:r>
              <a:rPr lang="en-US" dirty="0"/>
              <a:t>After Class</a:t>
            </a:r>
          </a:p>
        </p:txBody>
      </p:sp>
      <p:sp>
        <p:nvSpPr>
          <p:cNvPr id="4" name="Text Placeholder 2"/>
          <p:cNvSpPr>
            <a:spLocks noGrp="1"/>
          </p:cNvSpPr>
          <p:nvPr>
            <p:ph type="body" idx="1"/>
          </p:nvPr>
        </p:nvSpPr>
        <p:spPr>
          <a:xfrm>
            <a:off x="3810000" y="2971800"/>
            <a:ext cx="5029200" cy="2271712"/>
          </a:xfrm>
        </p:spPr>
        <p:txBody>
          <a:bodyPr>
            <a:noAutofit/>
          </a:bodyPr>
          <a:lstStyle/>
          <a:p>
            <a:r>
              <a:rPr lang="en-US" sz="2200" dirty="0"/>
              <a:t>Action is the foundational key to all success. 		</a:t>
            </a:r>
            <a:r>
              <a:rPr lang="en-US" sz="1800" dirty="0"/>
              <a:t>~ Pablo Picasso</a:t>
            </a:r>
            <a:endParaRPr lang="en-US" sz="2000" dirty="0"/>
          </a:p>
          <a:p>
            <a:r>
              <a:rPr lang="en-US" sz="2000" b="1" dirty="0"/>
              <a:t> </a:t>
            </a:r>
          </a:p>
          <a:p>
            <a:pPr algn="r"/>
            <a:r>
              <a:rPr lang="en-US" sz="2200" dirty="0"/>
              <a:t>Always bear in mind that your own resolution to succeed is more important than any other.</a:t>
            </a:r>
            <a:r>
              <a:rPr lang="en-US" sz="2400" dirty="0"/>
              <a:t> </a:t>
            </a:r>
            <a:br>
              <a:rPr lang="en-US" sz="2000" dirty="0"/>
            </a:br>
            <a:r>
              <a:rPr lang="en-US" sz="1800" dirty="0"/>
              <a:t>~ Abraham Lincoln</a:t>
            </a:r>
            <a:endParaRPr lang="en-US" sz="2000" dirty="0"/>
          </a:p>
        </p:txBody>
      </p:sp>
      <p:pic>
        <p:nvPicPr>
          <p:cNvPr id="5" name="Picture 4"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2819400"/>
          </a:xfrm>
        </p:spPr>
        <p:txBody>
          <a:bodyPr>
            <a:noAutofit/>
          </a:bodyPr>
          <a:lstStyle/>
          <a:p>
            <a:r>
              <a:rPr lang="en-US" sz="2800" dirty="0"/>
              <a:t>Review notes</a:t>
            </a:r>
          </a:p>
          <a:p>
            <a:pPr lvl="1"/>
            <a:r>
              <a:rPr lang="en-US" sz="2400" dirty="0"/>
              <a:t>Immediately after class</a:t>
            </a:r>
          </a:p>
          <a:p>
            <a:pPr lvl="2"/>
            <a:r>
              <a:rPr lang="en-US" sz="2400" dirty="0"/>
              <a:t>Before you leave the classroom, if possible</a:t>
            </a:r>
          </a:p>
          <a:p>
            <a:pPr lvl="2"/>
            <a:r>
              <a:rPr lang="en-US" sz="2400" dirty="0"/>
              <a:t>Clear up illegibility, check for errors, fill in facts &amp; examples </a:t>
            </a:r>
          </a:p>
          <a:p>
            <a:pPr lvl="2"/>
            <a:r>
              <a:rPr lang="en-US" sz="2400" dirty="0"/>
              <a:t>Ask for clarification from instructor, classmates, text, etc…</a:t>
            </a:r>
          </a:p>
          <a:p>
            <a:pPr lvl="2"/>
            <a:endParaRPr lang="en-US" sz="2000" dirty="0"/>
          </a:p>
        </p:txBody>
      </p:sp>
      <p:sp>
        <p:nvSpPr>
          <p:cNvPr id="2" name="Title 1"/>
          <p:cNvSpPr>
            <a:spLocks noGrp="1"/>
          </p:cNvSpPr>
          <p:nvPr>
            <p:ph type="title"/>
          </p:nvPr>
        </p:nvSpPr>
        <p:spPr>
          <a:xfrm>
            <a:off x="152400" y="152400"/>
            <a:ext cx="7498080" cy="1143000"/>
          </a:xfrm>
        </p:spPr>
        <p:txBody>
          <a:bodyPr/>
          <a:lstStyle/>
          <a:p>
            <a:r>
              <a:rPr lang="en-US" dirty="0"/>
              <a:t>After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Content Placeholder 2"/>
          <p:cNvSpPr txBox="1">
            <a:spLocks/>
          </p:cNvSpPr>
          <p:nvPr/>
        </p:nvSpPr>
        <p:spPr>
          <a:xfrm>
            <a:off x="1219200" y="4724400"/>
            <a:ext cx="7790688" cy="1676400"/>
          </a:xfrm>
          <a:prstGeom prst="rect">
            <a:avLst/>
          </a:prstGeom>
        </p:spPr>
        <p:txBody>
          <a:bodyPr>
            <a:normAutofit/>
          </a:bodyPr>
          <a:lstStyle/>
          <a:p>
            <a:pPr marL="365760" marR="0" lvl="0" indent="-283464" algn="r" defTabSz="914400" rtl="0" eaLnBrk="1" fontAlgn="auto" latinLnBrk="0" hangingPunct="1">
              <a:lnSpc>
                <a:spcPct val="100000"/>
              </a:lnSpc>
              <a:spcBef>
                <a:spcPts val="600"/>
              </a:spcBef>
              <a:spcAft>
                <a:spcPts val="0"/>
              </a:spcAft>
              <a:buClr>
                <a:schemeClr val="accent1"/>
              </a:buClr>
              <a:buSzPct val="80000"/>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Taking notes is pointless…unless you</a:t>
            </a:r>
            <a:r>
              <a:rPr kumimoji="0" lang="en-US" sz="2400" b="0" i="0" u="none" strike="noStrike" kern="1200" cap="none" spc="0" normalizeH="0" noProof="0" dirty="0">
                <a:ln>
                  <a:noFill/>
                </a:ln>
                <a:solidFill>
                  <a:schemeClr val="tx1"/>
                </a:solidFill>
                <a:effectLst/>
                <a:uLnTx/>
                <a:uFillTx/>
                <a:latin typeface="+mn-lt"/>
                <a:ea typeface="+mn-ea"/>
                <a:cs typeface="+mn-cs"/>
              </a:rPr>
              <a:t> intentionally engage in the class and regularly review your notes.</a:t>
            </a:r>
            <a:endParaRPr kumimoji="0" lang="en-US" sz="1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5181600"/>
          </a:xfrm>
        </p:spPr>
        <p:txBody>
          <a:bodyPr>
            <a:normAutofit/>
          </a:bodyPr>
          <a:lstStyle/>
          <a:p>
            <a:r>
              <a:rPr lang="en-US" sz="2800" dirty="0"/>
              <a:t>Review notes</a:t>
            </a:r>
          </a:p>
          <a:p>
            <a:pPr lvl="2"/>
            <a:endParaRPr lang="en-US" sz="2000" dirty="0"/>
          </a:p>
          <a:p>
            <a:pPr lvl="1"/>
            <a:r>
              <a:rPr lang="en-US" sz="2400" dirty="0"/>
              <a:t>Later that day &amp; week</a:t>
            </a:r>
          </a:p>
          <a:p>
            <a:pPr lvl="2"/>
            <a:r>
              <a:rPr lang="en-US" sz="2400" dirty="0"/>
              <a:t>Increase memory &amp; recall by reviewing notes often in the days after class</a:t>
            </a:r>
          </a:p>
          <a:p>
            <a:pPr lvl="2">
              <a:buNone/>
            </a:pPr>
            <a:endParaRPr lang="en-US" sz="2000" dirty="0"/>
          </a:p>
          <a:p>
            <a:pPr lvl="1"/>
            <a:r>
              <a:rPr lang="en-US" sz="2400" dirty="0"/>
              <a:t>Use notes later in semester to study for exam</a:t>
            </a:r>
          </a:p>
          <a:p>
            <a:pPr lvl="2"/>
            <a:r>
              <a:rPr lang="en-US" sz="2400" dirty="0"/>
              <a:t>Review of notes in days after lecture makes for shorter, more effective study time later. (Unless you enjoy spending hours re-learning info from earlier in the semester…)</a:t>
            </a:r>
          </a:p>
        </p:txBody>
      </p:sp>
      <p:sp>
        <p:nvSpPr>
          <p:cNvPr id="2" name="Title 1"/>
          <p:cNvSpPr>
            <a:spLocks noGrp="1"/>
          </p:cNvSpPr>
          <p:nvPr>
            <p:ph type="title"/>
          </p:nvPr>
        </p:nvSpPr>
        <p:spPr>
          <a:xfrm>
            <a:off x="304800" y="152400"/>
            <a:ext cx="7498080" cy="1143000"/>
          </a:xfrm>
        </p:spPr>
        <p:txBody>
          <a:bodyPr/>
          <a:lstStyle/>
          <a:p>
            <a:r>
              <a:rPr lang="en-US" dirty="0"/>
              <a:t>After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600200"/>
            <a:ext cx="7498080" cy="4800600"/>
          </a:xfrm>
        </p:spPr>
        <p:txBody>
          <a:bodyPr>
            <a:normAutofit/>
          </a:bodyPr>
          <a:lstStyle/>
          <a:p>
            <a:r>
              <a:rPr lang="en-US" dirty="0"/>
              <a:t>Taking (&amp; being able use) good notes might just save your life…your college life, anyway</a:t>
            </a:r>
            <a:br>
              <a:rPr lang="en-US" dirty="0"/>
            </a:br>
            <a:endParaRPr lang="en-US" dirty="0"/>
          </a:p>
          <a:p>
            <a:r>
              <a:rPr lang="en-US" dirty="0"/>
              <a:t>Class might actually become fun, or at least a lot more interesting</a:t>
            </a:r>
            <a:br>
              <a:rPr lang="en-US" dirty="0"/>
            </a:br>
            <a:endParaRPr lang="en-US" dirty="0"/>
          </a:p>
          <a:p>
            <a:r>
              <a:rPr lang="en-US" dirty="0"/>
              <a:t>Reduced frustration at feeling left out, overwhelmed and/or confused in lecture courses</a:t>
            </a:r>
          </a:p>
        </p:txBody>
      </p:sp>
      <p:sp>
        <p:nvSpPr>
          <p:cNvPr id="2" name="Title 1"/>
          <p:cNvSpPr>
            <a:spLocks noGrp="1"/>
          </p:cNvSpPr>
          <p:nvPr>
            <p:ph type="title"/>
          </p:nvPr>
        </p:nvSpPr>
        <p:spPr/>
        <p:txBody>
          <a:bodyPr/>
          <a:lstStyle/>
          <a:p>
            <a:r>
              <a:rPr lang="en-US" dirty="0"/>
              <a:t>What’s in it for me?</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AutoShape 12"/>
          <p:cNvSpPr>
            <a:spLocks noChangeShapeType="1"/>
          </p:cNvSpPr>
          <p:nvPr/>
        </p:nvSpPr>
        <p:spPr bwMode="auto">
          <a:xfrm flipV="1">
            <a:off x="2136775" y="1447800"/>
            <a:ext cx="0" cy="365760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9" name="AutoShape 11"/>
          <p:cNvSpPr>
            <a:spLocks noChangeShapeType="1"/>
          </p:cNvSpPr>
          <p:nvPr/>
        </p:nvSpPr>
        <p:spPr bwMode="auto">
          <a:xfrm>
            <a:off x="2133600" y="5105400"/>
            <a:ext cx="5486400" cy="0"/>
          </a:xfrm>
          <a:prstGeom prst="straightConnector1">
            <a:avLst/>
          </a:prstGeom>
          <a:noFill/>
          <a:ln w="19050">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058" name="Text Box 10"/>
          <p:cNvSpPr txBox="1">
            <a:spLocks noChangeArrowheads="1"/>
          </p:cNvSpPr>
          <p:nvPr/>
        </p:nvSpPr>
        <p:spPr bwMode="auto">
          <a:xfrm rot="16200000">
            <a:off x="1522412" y="3278188"/>
            <a:ext cx="877888" cy="4175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Recall</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2057" name="Text Box 9"/>
          <p:cNvSpPr txBox="1">
            <a:spLocks noChangeArrowheads="1"/>
          </p:cNvSpPr>
          <p:nvPr/>
        </p:nvSpPr>
        <p:spPr bwMode="auto">
          <a:xfrm>
            <a:off x="2339975" y="5121275"/>
            <a:ext cx="5356225" cy="468312"/>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Day 1	      Day 2 </a:t>
            </a:r>
            <a:r>
              <a:rPr lang="en-US" sz="1600" dirty="0">
                <a:latin typeface="Calibri" pitchFamily="34" charset="0"/>
                <a:ea typeface="Calibri" pitchFamily="34" charset="0"/>
                <a:cs typeface="Times New Roman" pitchFamily="18" charset="0"/>
              </a:rPr>
              <a:t>           </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Day 7	               Day 30</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2056" name="Text Box 8"/>
          <p:cNvSpPr txBox="1">
            <a:spLocks noChangeArrowheads="1"/>
          </p:cNvSpPr>
          <p:nvPr/>
        </p:nvSpPr>
        <p:spPr bwMode="auto">
          <a:xfrm>
            <a:off x="1752600" y="1095375"/>
            <a:ext cx="796925" cy="352425"/>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100%</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2055" name="Text Box 7"/>
          <p:cNvSpPr txBox="1">
            <a:spLocks noChangeArrowheads="1"/>
          </p:cNvSpPr>
          <p:nvPr/>
        </p:nvSpPr>
        <p:spPr bwMode="auto">
          <a:xfrm>
            <a:off x="2312988" y="1838325"/>
            <a:ext cx="5478462" cy="2190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 - - - - - - - - - - - - - - - - - - - - - - - - - - - - - - - - - - - - - - - - - - - - - - - - - - - - - - - - - - - - - - - - -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4" name="Freeform 6"/>
          <p:cNvSpPr>
            <a:spLocks/>
          </p:cNvSpPr>
          <p:nvPr/>
        </p:nvSpPr>
        <p:spPr bwMode="auto">
          <a:xfrm>
            <a:off x="2359025" y="1905000"/>
            <a:ext cx="4949825" cy="3128962"/>
          </a:xfrm>
          <a:custGeom>
            <a:avLst/>
            <a:gdLst/>
            <a:ahLst/>
            <a:cxnLst>
              <a:cxn ang="0">
                <a:pos x="0" y="4999"/>
              </a:cxn>
              <a:cxn ang="0">
                <a:pos x="378" y="1880"/>
              </a:cxn>
              <a:cxn ang="0">
                <a:pos x="1103" y="297"/>
              </a:cxn>
              <a:cxn ang="0">
                <a:pos x="2382" y="490"/>
              </a:cxn>
              <a:cxn ang="0">
                <a:pos x="3442" y="3239"/>
              </a:cxn>
              <a:cxn ang="0">
                <a:pos x="5158" y="4322"/>
              </a:cxn>
              <a:cxn ang="0">
                <a:pos x="7796" y="4679"/>
              </a:cxn>
            </a:cxnLst>
            <a:rect l="0" t="0" r="r" b="b"/>
            <a:pathLst>
              <a:path w="7796" h="4999">
                <a:moveTo>
                  <a:pt x="0" y="4999"/>
                </a:moveTo>
                <a:cubicBezTo>
                  <a:pt x="97" y="3831"/>
                  <a:pt x="194" y="2664"/>
                  <a:pt x="378" y="1880"/>
                </a:cubicBezTo>
                <a:cubicBezTo>
                  <a:pt x="562" y="1096"/>
                  <a:pt x="769" y="529"/>
                  <a:pt x="1103" y="297"/>
                </a:cubicBezTo>
                <a:cubicBezTo>
                  <a:pt x="1437" y="65"/>
                  <a:pt x="1992" y="0"/>
                  <a:pt x="2382" y="490"/>
                </a:cubicBezTo>
                <a:cubicBezTo>
                  <a:pt x="2772" y="980"/>
                  <a:pt x="2979" y="2600"/>
                  <a:pt x="3442" y="3239"/>
                </a:cubicBezTo>
                <a:cubicBezTo>
                  <a:pt x="3905" y="3878"/>
                  <a:pt x="4432" y="4082"/>
                  <a:pt x="5158" y="4322"/>
                </a:cubicBezTo>
                <a:cubicBezTo>
                  <a:pt x="5884" y="4562"/>
                  <a:pt x="7353" y="4644"/>
                  <a:pt x="7796" y="4679"/>
                </a:cubicBezTo>
              </a:path>
            </a:pathLst>
          </a:custGeom>
          <a:noFill/>
          <a:ln w="25400">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2" name="Text Box 4"/>
          <p:cNvSpPr txBox="1">
            <a:spLocks noChangeArrowheads="1"/>
          </p:cNvSpPr>
          <p:nvPr/>
        </p:nvSpPr>
        <p:spPr bwMode="auto">
          <a:xfrm>
            <a:off x="2895600" y="1295400"/>
            <a:ext cx="5715001" cy="685800"/>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10 minutes</a:t>
            </a:r>
            <a:r>
              <a:rPr lang="en-US" sz="1600" dirty="0">
                <a:latin typeface="Calibri" pitchFamily="34" charset="0"/>
                <a:ea typeface="Calibri" pitchFamily="34" charset="0"/>
                <a:cs typeface="Times New Roman" pitchFamily="18" charset="0"/>
              </a:rPr>
              <a:t>      </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5 minutes</a:t>
            </a:r>
            <a:r>
              <a:rPr lang="en-US" sz="1600" dirty="0">
                <a:latin typeface="Calibri" pitchFamily="34" charset="0"/>
                <a:ea typeface="Calibri" pitchFamily="34" charset="0"/>
                <a:cs typeface="Times New Roman" pitchFamily="18" charset="0"/>
              </a:rPr>
              <a:t>     2</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-4 minutes		   	        of study</a:t>
            </a:r>
            <a:r>
              <a:rPr lang="en-US" sz="1600" dirty="0">
                <a:latin typeface="Calibri" pitchFamily="34" charset="0"/>
                <a:ea typeface="Calibri" pitchFamily="34" charset="0"/>
                <a:cs typeface="Times New Roman" pitchFamily="18" charset="0"/>
              </a:rPr>
              <a:t>          </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of study</a:t>
            </a:r>
            <a:r>
              <a:rPr lang="en-US" sz="1600" dirty="0">
                <a:latin typeface="Calibri" pitchFamily="34" charset="0"/>
                <a:ea typeface="Calibri" pitchFamily="34" charset="0"/>
                <a:cs typeface="Times New Roman" pitchFamily="18" charset="0"/>
              </a:rPr>
              <a:t>          o</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f study</a:t>
            </a:r>
            <a:endParaRPr kumimoji="0" lang="en-US" sz="2800" b="0" i="0" u="none" strike="noStrike" cap="none" normalizeH="0" baseline="0" dirty="0">
              <a:ln>
                <a:noFill/>
              </a:ln>
              <a:solidFill>
                <a:schemeClr val="tx1"/>
              </a:solidFill>
              <a:effectLst/>
              <a:latin typeface="Arial" pitchFamily="34" charset="0"/>
              <a:cs typeface="Arial" pitchFamily="34" charset="0"/>
            </a:endParaRPr>
          </a:p>
        </p:txBody>
      </p:sp>
      <p:sp>
        <p:nvSpPr>
          <p:cNvPr id="2051" name="AutoShape 3"/>
          <p:cNvSpPr>
            <a:spLocks noChangeArrowheads="1"/>
          </p:cNvSpPr>
          <p:nvPr/>
        </p:nvSpPr>
        <p:spPr bwMode="auto">
          <a:xfrm>
            <a:off x="3200400" y="5791200"/>
            <a:ext cx="160337" cy="117475"/>
          </a:xfrm>
          <a:prstGeom prst="roundRect">
            <a:avLst>
              <a:gd name="adj" fmla="val 16667"/>
            </a:avLst>
          </a:prstGeom>
          <a:solidFill>
            <a:srgbClr val="00B0F0"/>
          </a:solidFill>
          <a:ln w="9525">
            <a:solidFill>
              <a:srgbClr val="00B0F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50" name="AutoShape 2"/>
          <p:cNvSpPr>
            <a:spLocks noChangeArrowheads="1"/>
          </p:cNvSpPr>
          <p:nvPr/>
        </p:nvSpPr>
        <p:spPr bwMode="auto">
          <a:xfrm>
            <a:off x="5334000" y="5791200"/>
            <a:ext cx="160337" cy="117475"/>
          </a:xfrm>
          <a:prstGeom prst="roundRect">
            <a:avLst>
              <a:gd name="adj" fmla="val 16667"/>
            </a:avLst>
          </a:prstGeom>
          <a:solidFill>
            <a:srgbClr val="92D050"/>
          </a:solidFill>
          <a:ln w="9525">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9" name="Text Box 1"/>
          <p:cNvSpPr txBox="1">
            <a:spLocks noChangeArrowheads="1"/>
          </p:cNvSpPr>
          <p:nvPr/>
        </p:nvSpPr>
        <p:spPr bwMode="auto">
          <a:xfrm>
            <a:off x="3276600" y="5691187"/>
            <a:ext cx="4800600" cy="328613"/>
          </a:xfrm>
          <a:prstGeom prst="rect">
            <a:avLst/>
          </a:prstGeom>
          <a:noFill/>
          <a:ln w="38100">
            <a:noFill/>
            <a:miter lim="800000"/>
            <a:headEnd/>
            <a:tailEnd/>
          </a:ln>
          <a:effectLst>
            <a:outerShdw dist="28398" dir="3806097"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 </a:t>
            </a:r>
            <a:r>
              <a:rPr kumimoji="0" lang="en-US" sz="16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Short-Term Memory	        Long-Term Memory</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
        <p:nvSpPr>
          <p:cNvPr id="2068" name="Freeform 20"/>
          <p:cNvSpPr>
            <a:spLocks/>
          </p:cNvSpPr>
          <p:nvPr/>
        </p:nvSpPr>
        <p:spPr bwMode="auto">
          <a:xfrm>
            <a:off x="3886200" y="1981200"/>
            <a:ext cx="3652837" cy="517525"/>
          </a:xfrm>
          <a:custGeom>
            <a:avLst/>
            <a:gdLst/>
            <a:ahLst/>
            <a:cxnLst>
              <a:cxn ang="0">
                <a:pos x="0" y="426"/>
              </a:cxn>
              <a:cxn ang="0">
                <a:pos x="190" y="632"/>
              </a:cxn>
              <a:cxn ang="0">
                <a:pos x="514" y="735"/>
              </a:cxn>
              <a:cxn ang="0">
                <a:pos x="934" y="139"/>
              </a:cxn>
              <a:cxn ang="0">
                <a:pos x="1314" y="30"/>
              </a:cxn>
              <a:cxn ang="0">
                <a:pos x="1616" y="220"/>
              </a:cxn>
              <a:cxn ang="0">
                <a:pos x="1804" y="568"/>
              </a:cxn>
              <a:cxn ang="0">
                <a:pos x="2010" y="703"/>
              </a:cxn>
              <a:cxn ang="0">
                <a:pos x="2285" y="663"/>
              </a:cxn>
              <a:cxn ang="0">
                <a:pos x="2572" y="139"/>
              </a:cxn>
              <a:cxn ang="0">
                <a:pos x="2888" y="30"/>
              </a:cxn>
              <a:cxn ang="0">
                <a:pos x="3268" y="139"/>
              </a:cxn>
              <a:cxn ang="0">
                <a:pos x="3529" y="576"/>
              </a:cxn>
              <a:cxn ang="0">
                <a:pos x="3632" y="687"/>
              </a:cxn>
              <a:cxn ang="0">
                <a:pos x="3925" y="719"/>
              </a:cxn>
              <a:cxn ang="0">
                <a:pos x="4162" y="291"/>
              </a:cxn>
              <a:cxn ang="0">
                <a:pos x="4320" y="94"/>
              </a:cxn>
              <a:cxn ang="0">
                <a:pos x="4502" y="7"/>
              </a:cxn>
              <a:cxn ang="0">
                <a:pos x="4985" y="139"/>
              </a:cxn>
              <a:cxn ang="0">
                <a:pos x="5317" y="711"/>
              </a:cxn>
              <a:cxn ang="0">
                <a:pos x="5752" y="766"/>
              </a:cxn>
            </a:cxnLst>
            <a:rect l="0" t="0" r="r" b="b"/>
            <a:pathLst>
              <a:path w="5752" h="817">
                <a:moveTo>
                  <a:pt x="0" y="426"/>
                </a:moveTo>
                <a:cubicBezTo>
                  <a:pt x="52" y="503"/>
                  <a:pt x="105" y="581"/>
                  <a:pt x="190" y="632"/>
                </a:cubicBezTo>
                <a:cubicBezTo>
                  <a:pt x="275" y="683"/>
                  <a:pt x="390" y="817"/>
                  <a:pt x="514" y="735"/>
                </a:cubicBezTo>
                <a:cubicBezTo>
                  <a:pt x="638" y="653"/>
                  <a:pt x="801" y="257"/>
                  <a:pt x="934" y="139"/>
                </a:cubicBezTo>
                <a:cubicBezTo>
                  <a:pt x="1067" y="21"/>
                  <a:pt x="1200" y="16"/>
                  <a:pt x="1314" y="30"/>
                </a:cubicBezTo>
                <a:cubicBezTo>
                  <a:pt x="1428" y="44"/>
                  <a:pt x="1534" y="130"/>
                  <a:pt x="1616" y="220"/>
                </a:cubicBezTo>
                <a:cubicBezTo>
                  <a:pt x="1698" y="310"/>
                  <a:pt x="1738" y="488"/>
                  <a:pt x="1804" y="568"/>
                </a:cubicBezTo>
                <a:cubicBezTo>
                  <a:pt x="1870" y="648"/>
                  <a:pt x="1930" y="687"/>
                  <a:pt x="2010" y="703"/>
                </a:cubicBezTo>
                <a:cubicBezTo>
                  <a:pt x="2090" y="719"/>
                  <a:pt x="2191" y="757"/>
                  <a:pt x="2285" y="663"/>
                </a:cubicBezTo>
                <a:cubicBezTo>
                  <a:pt x="2379" y="569"/>
                  <a:pt x="2471" y="244"/>
                  <a:pt x="2572" y="139"/>
                </a:cubicBezTo>
                <a:cubicBezTo>
                  <a:pt x="2673" y="34"/>
                  <a:pt x="2772" y="30"/>
                  <a:pt x="2888" y="30"/>
                </a:cubicBezTo>
                <a:cubicBezTo>
                  <a:pt x="3004" y="30"/>
                  <a:pt x="3161" y="48"/>
                  <a:pt x="3268" y="139"/>
                </a:cubicBezTo>
                <a:cubicBezTo>
                  <a:pt x="3375" y="230"/>
                  <a:pt x="3468" y="485"/>
                  <a:pt x="3529" y="576"/>
                </a:cubicBezTo>
                <a:cubicBezTo>
                  <a:pt x="3590" y="667"/>
                  <a:pt x="3566" y="663"/>
                  <a:pt x="3632" y="687"/>
                </a:cubicBezTo>
                <a:cubicBezTo>
                  <a:pt x="3698" y="711"/>
                  <a:pt x="3837" y="785"/>
                  <a:pt x="3925" y="719"/>
                </a:cubicBezTo>
                <a:cubicBezTo>
                  <a:pt x="4013" y="653"/>
                  <a:pt x="4096" y="395"/>
                  <a:pt x="4162" y="291"/>
                </a:cubicBezTo>
                <a:cubicBezTo>
                  <a:pt x="4228" y="187"/>
                  <a:pt x="4263" y="141"/>
                  <a:pt x="4320" y="94"/>
                </a:cubicBezTo>
                <a:cubicBezTo>
                  <a:pt x="4377" y="47"/>
                  <a:pt x="4391" y="0"/>
                  <a:pt x="4502" y="7"/>
                </a:cubicBezTo>
                <a:cubicBezTo>
                  <a:pt x="4613" y="14"/>
                  <a:pt x="4849" y="22"/>
                  <a:pt x="4985" y="139"/>
                </a:cubicBezTo>
                <a:cubicBezTo>
                  <a:pt x="5121" y="256"/>
                  <a:pt x="5189" y="606"/>
                  <a:pt x="5317" y="711"/>
                </a:cubicBezTo>
                <a:cubicBezTo>
                  <a:pt x="5445" y="816"/>
                  <a:pt x="5670" y="756"/>
                  <a:pt x="5752" y="766"/>
                </a:cubicBezTo>
              </a:path>
            </a:pathLst>
          </a:custGeom>
          <a:noFill/>
          <a:ln w="25400">
            <a:solidFill>
              <a:srgbClr val="92D050"/>
            </a:solidFill>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2000"/>
                                        <p:tgtEl>
                                          <p:spTgt spid="20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9"/>
                                        </p:tgtEl>
                                        <p:attrNameLst>
                                          <p:attrName>style.visibility</p:attrName>
                                        </p:attrNameLst>
                                      </p:cBhvr>
                                      <p:to>
                                        <p:strVal val="visible"/>
                                      </p:to>
                                    </p:set>
                                    <p:animEffect transition="in" filter="fade">
                                      <p:cBhvr>
                                        <p:cTn id="10" dur="2000"/>
                                        <p:tgtEl>
                                          <p:spTgt spid="205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52"/>
                                        </p:tgtEl>
                                        <p:attrNameLst>
                                          <p:attrName>style.visibility</p:attrName>
                                        </p:attrNameLst>
                                      </p:cBhvr>
                                      <p:to>
                                        <p:strVal val="visible"/>
                                      </p:to>
                                    </p:set>
                                    <p:animEffect transition="in" filter="fade">
                                      <p:cBhvr>
                                        <p:cTn id="13" dur="2000"/>
                                        <p:tgtEl>
                                          <p:spTgt spid="205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55"/>
                                        </p:tgtEl>
                                        <p:attrNameLst>
                                          <p:attrName>style.visibility</p:attrName>
                                        </p:attrNameLst>
                                      </p:cBhvr>
                                      <p:to>
                                        <p:strVal val="visible"/>
                                      </p:to>
                                    </p:set>
                                    <p:animEffect transition="in" filter="fade">
                                      <p:cBhvr>
                                        <p:cTn id="16" dur="2000"/>
                                        <p:tgtEl>
                                          <p:spTgt spid="205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056"/>
                                        </p:tgtEl>
                                        <p:attrNameLst>
                                          <p:attrName>style.visibility</p:attrName>
                                        </p:attrNameLst>
                                      </p:cBhvr>
                                      <p:to>
                                        <p:strVal val="visible"/>
                                      </p:to>
                                    </p:set>
                                    <p:animEffect transition="in" filter="fade">
                                      <p:cBhvr>
                                        <p:cTn id="19" dur="2000"/>
                                        <p:tgtEl>
                                          <p:spTgt spid="205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058"/>
                                        </p:tgtEl>
                                        <p:attrNameLst>
                                          <p:attrName>style.visibility</p:attrName>
                                        </p:attrNameLst>
                                      </p:cBhvr>
                                      <p:to>
                                        <p:strVal val="visible"/>
                                      </p:to>
                                    </p:set>
                                    <p:animEffect transition="in" filter="fade">
                                      <p:cBhvr>
                                        <p:cTn id="22" dur="2000"/>
                                        <p:tgtEl>
                                          <p:spTgt spid="205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51"/>
                                        </p:tgtEl>
                                        <p:attrNameLst>
                                          <p:attrName>style.visibility</p:attrName>
                                        </p:attrNameLst>
                                      </p:cBhvr>
                                      <p:to>
                                        <p:strVal val="visible"/>
                                      </p:to>
                                    </p:set>
                                    <p:animEffect transition="in" filter="fade">
                                      <p:cBhvr>
                                        <p:cTn id="25" dur="2000"/>
                                        <p:tgtEl>
                                          <p:spTgt spid="205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49"/>
                                        </p:tgtEl>
                                        <p:attrNameLst>
                                          <p:attrName>style.visibility</p:attrName>
                                        </p:attrNameLst>
                                      </p:cBhvr>
                                      <p:to>
                                        <p:strVal val="visible"/>
                                      </p:to>
                                    </p:set>
                                    <p:animEffect transition="in" filter="fade">
                                      <p:cBhvr>
                                        <p:cTn id="28" dur="2000"/>
                                        <p:tgtEl>
                                          <p:spTgt spid="204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057"/>
                                        </p:tgtEl>
                                        <p:attrNameLst>
                                          <p:attrName>style.visibility</p:attrName>
                                        </p:attrNameLst>
                                      </p:cBhvr>
                                      <p:to>
                                        <p:strVal val="visible"/>
                                      </p:to>
                                    </p:set>
                                    <p:animEffect transition="in" filter="fade">
                                      <p:cBhvr>
                                        <p:cTn id="31" dur="2000"/>
                                        <p:tgtEl>
                                          <p:spTgt spid="2057"/>
                                        </p:tgtEl>
                                      </p:cBhvr>
                                    </p:animEffec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grpId="0" nodeType="clickEffect">
                                  <p:stCondLst>
                                    <p:cond delay="0"/>
                                  </p:stCondLst>
                                  <p:childTnLst>
                                    <p:set>
                                      <p:cBhvr>
                                        <p:cTn id="35" dur="1" fill="hold">
                                          <p:stCondLst>
                                            <p:cond delay="0"/>
                                          </p:stCondLst>
                                        </p:cTn>
                                        <p:tgtEl>
                                          <p:spTgt spid="2054"/>
                                        </p:tgtEl>
                                        <p:attrNameLst>
                                          <p:attrName>style.visibility</p:attrName>
                                        </p:attrNameLst>
                                      </p:cBhvr>
                                      <p:to>
                                        <p:strVal val="visible"/>
                                      </p:to>
                                    </p:set>
                                    <p:animEffect transition="in" filter="wedge">
                                      <p:cBhvr>
                                        <p:cTn id="36" dur="2000"/>
                                        <p:tgtEl>
                                          <p:spTgt spid="2054"/>
                                        </p:tgtEl>
                                      </p:cBhvr>
                                    </p:animEffect>
                                  </p:childTnLst>
                                </p:cTn>
                              </p:par>
                            </p:childTnLst>
                          </p:cTn>
                        </p:par>
                      </p:childTnLst>
                    </p:cTn>
                  </p:par>
                  <p:par>
                    <p:cTn id="37" fill="hold">
                      <p:stCondLst>
                        <p:cond delay="indefinite"/>
                      </p:stCondLst>
                      <p:childTnLst>
                        <p:par>
                          <p:cTn id="38" fill="hold">
                            <p:stCondLst>
                              <p:cond delay="0"/>
                            </p:stCondLst>
                            <p:childTnLst>
                              <p:par>
                                <p:cTn id="39" presetID="20" presetClass="entr" presetSubtype="0" fill="hold" grpId="0" nodeType="clickEffect">
                                  <p:stCondLst>
                                    <p:cond delay="0"/>
                                  </p:stCondLst>
                                  <p:childTnLst>
                                    <p:set>
                                      <p:cBhvr>
                                        <p:cTn id="40" dur="1" fill="hold">
                                          <p:stCondLst>
                                            <p:cond delay="0"/>
                                          </p:stCondLst>
                                        </p:cTn>
                                        <p:tgtEl>
                                          <p:spTgt spid="2068"/>
                                        </p:tgtEl>
                                        <p:attrNameLst>
                                          <p:attrName>style.visibility</p:attrName>
                                        </p:attrNameLst>
                                      </p:cBhvr>
                                      <p:to>
                                        <p:strVal val="visible"/>
                                      </p:to>
                                    </p:set>
                                    <p:animEffect transition="in" filter="wedge">
                                      <p:cBhvr>
                                        <p:cTn id="41" dur="2000"/>
                                        <p:tgtEl>
                                          <p:spTgt spid="2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nimBg="1"/>
      <p:bldP spid="2059" grpId="0" animBg="1"/>
      <p:bldP spid="2058" grpId="0"/>
      <p:bldP spid="2057" grpId="0"/>
      <p:bldP spid="2056" grpId="0"/>
      <p:bldP spid="2055" grpId="0"/>
      <p:bldP spid="2054" grpId="0" animBg="1"/>
      <p:bldP spid="2052" grpId="0"/>
      <p:bldP spid="2051" grpId="0" animBg="1"/>
      <p:bldP spid="2049" grpId="0"/>
      <p:bldP spid="206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14800" y="1481329"/>
            <a:ext cx="4572000" cy="1947671"/>
          </a:xfrm>
        </p:spPr>
        <p:txBody>
          <a:bodyPr>
            <a:normAutofit/>
          </a:bodyPr>
          <a:lstStyle/>
          <a:p>
            <a:endParaRPr lang="en-US" sz="3200" dirty="0">
              <a:effectLst>
                <a:outerShdw blurRad="38100" dist="38100" dir="2700000" algn="tl">
                  <a:srgbClr val="000000">
                    <a:alpha val="43137"/>
                  </a:srgbClr>
                </a:outerShdw>
              </a:effectLst>
            </a:endParaRPr>
          </a:p>
          <a:p>
            <a:endParaRPr lang="en-US" sz="3200" dirty="0">
              <a:effectLst>
                <a:outerShdw blurRad="38100" dist="38100" dir="2700000" algn="tl">
                  <a:srgbClr val="000000">
                    <a:alpha val="43137"/>
                  </a:srgbClr>
                </a:outerShdw>
              </a:effectLst>
            </a:endParaRPr>
          </a:p>
          <a:p>
            <a:pPr algn="ctr"/>
            <a:r>
              <a:rPr lang="en-US" sz="3200" dirty="0">
                <a:effectLst>
                  <a:outerShdw blurRad="38100" dist="38100" dir="2700000" algn="tl">
                    <a:srgbClr val="000000">
                      <a:alpha val="43137"/>
                    </a:srgbClr>
                  </a:outerShdw>
                </a:effectLst>
              </a:rPr>
              <a:t>Questions…?</a:t>
            </a:r>
          </a:p>
          <a:p>
            <a:pPr marL="109728" indent="0" algn="ctr">
              <a:buNone/>
            </a:pPr>
            <a:endParaRPr lang="en-US" sz="3200" dirty="0">
              <a:effectLst>
                <a:outerShdw blurRad="38100" dist="38100" dir="2700000" algn="tl">
                  <a:srgbClr val="000000">
                    <a:alpha val="43137"/>
                  </a:srgbClr>
                </a:outerShdw>
              </a:effectLst>
            </a:endParaRPr>
          </a:p>
        </p:txBody>
      </p:sp>
      <p:sp>
        <p:nvSpPr>
          <p:cNvPr id="3" name="Title 2"/>
          <p:cNvSpPr>
            <a:spLocks noGrp="1"/>
          </p:cNvSpPr>
          <p:nvPr>
            <p:ph type="title"/>
          </p:nvPr>
        </p:nvSpPr>
        <p:spPr>
          <a:xfrm>
            <a:off x="228600" y="228600"/>
            <a:ext cx="8686800" cy="1143000"/>
          </a:xfrm>
        </p:spPr>
        <p:txBody>
          <a:bodyPr>
            <a:noAutofit/>
          </a:bodyPr>
          <a:lstStyle/>
          <a:p>
            <a:pPr algn="r"/>
            <a:r>
              <a:rPr lang="en-US" sz="3400" dirty="0"/>
              <a:t>Great Grades Begin with Great Notes: </a:t>
            </a:r>
            <a:r>
              <a:rPr lang="en-US" sz="2800" dirty="0">
                <a:solidFill>
                  <a:schemeClr val="tx1"/>
                </a:solidFill>
                <a:effectLst/>
              </a:rPr>
              <a:t>Effective Note-Taking Skills</a:t>
            </a:r>
            <a:endParaRPr lang="en-US" sz="3400" dirty="0">
              <a:solidFill>
                <a:schemeClr val="tx1"/>
              </a:solidFill>
              <a:effectLst/>
            </a:endParaRPr>
          </a:p>
        </p:txBody>
      </p:sp>
      <p:sp>
        <p:nvSpPr>
          <p:cNvPr id="4" name="TextBox 3">
            <a:extLst>
              <a:ext uri="{FF2B5EF4-FFF2-40B4-BE49-F238E27FC236}">
                <a16:creationId xmlns:a16="http://schemas.microsoft.com/office/drawing/2014/main" id="{28742DFF-D9AC-1441-99F6-90DC48AAD398}"/>
              </a:ext>
            </a:extLst>
          </p:cNvPr>
          <p:cNvSpPr txBox="1"/>
          <p:nvPr/>
        </p:nvSpPr>
        <p:spPr>
          <a:xfrm>
            <a:off x="1447800" y="3810000"/>
            <a:ext cx="6858000" cy="1844095"/>
          </a:xfrm>
          <a:prstGeom prst="rect">
            <a:avLst/>
          </a:prstGeom>
          <a:noFill/>
        </p:spPr>
        <p:txBody>
          <a:bodyPr wrap="square" rtlCol="0">
            <a:spAutoFit/>
          </a:bodyPr>
          <a:lstStyle/>
          <a:p>
            <a:pPr marL="18288" lvl="0" algn="r">
              <a:lnSpc>
                <a:spcPts val="2300"/>
              </a:lnSpc>
              <a:buClr>
                <a:srgbClr val="3891A7"/>
              </a:buClr>
              <a:buSzPct val="80000"/>
              <a:defRPr/>
            </a:pPr>
            <a:r>
              <a:rPr lang="en-US" sz="2400" b="1" dirty="0"/>
              <a:t>Follow us on Social Media:</a:t>
            </a:r>
          </a:p>
          <a:p>
            <a:pPr marL="18288" lvl="0" algn="r">
              <a:lnSpc>
                <a:spcPts val="2300"/>
              </a:lnSpc>
              <a:buClr>
                <a:srgbClr val="3891A7"/>
              </a:buClr>
              <a:buSzPct val="80000"/>
              <a:defRPr/>
            </a:pPr>
            <a:endParaRPr lang="en-US" sz="2400" dirty="0"/>
          </a:p>
          <a:p>
            <a:pPr marL="18288" lvl="0" algn="r">
              <a:lnSpc>
                <a:spcPts val="2300"/>
              </a:lnSpc>
              <a:buClr>
                <a:srgbClr val="3891A7"/>
              </a:buClr>
              <a:buSzPct val="80000"/>
              <a:defRPr/>
            </a:pPr>
            <a:r>
              <a:rPr lang="en-US" sz="2400" dirty="0"/>
              <a:t>Facebook: PSU Student Success Center</a:t>
            </a:r>
          </a:p>
          <a:p>
            <a:pPr marL="18288" lvl="0" algn="r">
              <a:lnSpc>
                <a:spcPts val="2300"/>
              </a:lnSpc>
              <a:buClr>
                <a:srgbClr val="3891A7"/>
              </a:buClr>
              <a:buSzPct val="80000"/>
              <a:defRPr/>
            </a:pPr>
            <a:endParaRPr lang="en-US" sz="2400" dirty="0"/>
          </a:p>
          <a:p>
            <a:pPr marL="18288" lvl="0" algn="r">
              <a:lnSpc>
                <a:spcPts val="2300"/>
              </a:lnSpc>
              <a:buClr>
                <a:srgbClr val="3891A7"/>
              </a:buClr>
              <a:buSzPct val="80000"/>
              <a:defRPr/>
            </a:pPr>
            <a:r>
              <a:rPr lang="en-US" sz="2400" dirty="0"/>
              <a:t>Instagram &amp; Twitter: @</a:t>
            </a:r>
            <a:r>
              <a:rPr lang="en-US" sz="2400" dirty="0" err="1"/>
              <a:t>psusuccess</a:t>
            </a:r>
            <a:endParaRPr lang="en-US" sz="2400" dirty="0"/>
          </a:p>
          <a:p>
            <a:endParaRPr lang="en-US" dirty="0"/>
          </a:p>
        </p:txBody>
      </p:sp>
    </p:spTree>
  </p:cSld>
  <p:clrMapOvr>
    <a:masterClrMapping/>
  </p:clrMapOvr>
  <p:transition spd="slow">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914400"/>
            <a:ext cx="6187440" cy="1776984"/>
          </a:xfrm>
          <a:prstGeom prst="rect">
            <a:avLst/>
          </a:prstGeom>
        </p:spPr>
        <p:txBody>
          <a:bodyPr anchor="t">
            <a:normAutofit lnSpcReduction="10000"/>
          </a:bodyPr>
          <a:lstStyle/>
          <a:p>
            <a:pPr marL="18288" lvl="0">
              <a:buClr>
                <a:srgbClr val="3891A7"/>
              </a:buClr>
              <a:buSzPct val="80000"/>
              <a:defRPr/>
            </a:pPr>
            <a:endParaRPr kumimoji="0" lang="en-US" sz="40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a:p>
            <a:pPr marL="18288" lvl="0">
              <a:buClr>
                <a:srgbClr val="3891A7"/>
              </a:buClr>
              <a:buSzPct val="80000"/>
              <a:defRPr/>
            </a:pPr>
            <a:r>
              <a:rPr lang="en-US" sz="4000" b="1" cap="all"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Great Grades Begin with Great Notes</a:t>
            </a:r>
            <a:r>
              <a:rPr kumimoji="0" lang="en-US" sz="40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t>
            </a:r>
            <a:endParaRPr kumimoji="0" lang="en-US" sz="4400" b="1" i="0" u="none" strike="noStrike" kern="1200" cap="all"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6" name="Picture 5"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itle 1"/>
          <p:cNvSpPr txBox="1">
            <a:spLocks/>
          </p:cNvSpPr>
          <p:nvPr/>
        </p:nvSpPr>
        <p:spPr>
          <a:xfrm>
            <a:off x="2209800" y="2971800"/>
            <a:ext cx="6187440" cy="3200400"/>
          </a:xfrm>
          <a:prstGeom prst="rect">
            <a:avLst/>
          </a:prstGeom>
        </p:spPr>
        <p:txBody>
          <a:bodyPr anchor="t">
            <a:normAutofit/>
          </a:bodyPr>
          <a:lstStyle/>
          <a:p>
            <a:pPr marL="18288" lvl="0" algn="r">
              <a:lnSpc>
                <a:spcPts val="2300"/>
              </a:lnSpc>
              <a:buClr>
                <a:srgbClr val="3891A7"/>
              </a:buClr>
              <a:buSzPct val="80000"/>
              <a:defRPr/>
            </a:pPr>
            <a:r>
              <a:rPr lang="en-US" sz="4000" b="1" cap="all"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	    </a:t>
            </a:r>
            <a:r>
              <a:rPr lang="en-US" sz="2400" dirty="0"/>
              <a:t>Effective Note-Taking Skills</a:t>
            </a:r>
          </a:p>
          <a:p>
            <a:pPr marL="18288" lvl="0" algn="r">
              <a:lnSpc>
                <a:spcPts val="2300"/>
              </a:lnSpc>
              <a:buClr>
                <a:srgbClr val="3891A7"/>
              </a:buClr>
              <a:buSzPct val="80000"/>
              <a:defRPr/>
            </a:pPr>
            <a:endParaRPr lang="en-US" sz="2400" dirty="0"/>
          </a:p>
          <a:p>
            <a:pPr marL="18288" lvl="0" algn="r">
              <a:lnSpc>
                <a:spcPts val="2300"/>
              </a:lnSpc>
              <a:buClr>
                <a:srgbClr val="3891A7"/>
              </a:buClr>
              <a:buSzPct val="80000"/>
              <a:defRPr/>
            </a:pPr>
            <a:endParaRPr lang="en-US" sz="2400" b="1" dirty="0"/>
          </a:p>
        </p:txBody>
      </p:sp>
      <p:sp>
        <p:nvSpPr>
          <p:cNvPr id="7" name="TextBox 6"/>
          <p:cNvSpPr txBox="1"/>
          <p:nvPr/>
        </p:nvSpPr>
        <p:spPr>
          <a:xfrm>
            <a:off x="5029200" y="6172200"/>
            <a:ext cx="3810000" cy="646331"/>
          </a:xfrm>
          <a:prstGeom prst="rect">
            <a:avLst/>
          </a:prstGeom>
          <a:noFill/>
        </p:spPr>
        <p:txBody>
          <a:bodyPr wrap="square" rtlCol="0">
            <a:spAutoFit/>
          </a:bodyPr>
          <a:lstStyle/>
          <a:p>
            <a:pPr algn="r"/>
            <a:r>
              <a:rPr lang="en-US" dirty="0"/>
              <a:t>Student Success Programs</a:t>
            </a:r>
          </a:p>
          <a:p>
            <a:pPr algn="r"/>
            <a:r>
              <a:rPr lang="en-US" dirty="0"/>
              <a:t>StudentSuccess@pittstate.edu</a:t>
            </a:r>
          </a:p>
        </p:txBody>
      </p:sp>
    </p:spTree>
  </p:cSld>
  <p:clrMapOvr>
    <a:masterClrMapping/>
  </p:clrMapOvr>
  <p:transition spd="slow">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sz="1800" dirty="0"/>
              <a:t>Aspire Program. Keene State College. (accessed October 2010).  </a:t>
            </a:r>
            <a:r>
              <a:rPr lang="en-US" sz="1800" i="1" dirty="0"/>
              <a:t>No-Nonsense Note Taking. </a:t>
            </a:r>
            <a:r>
              <a:rPr lang="en-US" sz="1800" dirty="0"/>
              <a:t>Retrieved from </a:t>
            </a:r>
            <a:r>
              <a:rPr lang="en-US" sz="1800" dirty="0">
                <a:hlinkClick r:id="rId2"/>
              </a:rPr>
              <a:t>http://www.keene.edu/aspire/nonsense.cfm</a:t>
            </a:r>
            <a:r>
              <a:rPr lang="en-US" sz="1800" dirty="0"/>
              <a:t>.</a:t>
            </a:r>
          </a:p>
          <a:p>
            <a:r>
              <a:rPr lang="en-US" sz="1800" dirty="0"/>
              <a:t>Center for Academic Success, Louisiana State University. (accessed October 2010). </a:t>
            </a:r>
            <a:r>
              <a:rPr lang="en-US" sz="1800" i="1" dirty="0"/>
              <a:t>Note Taking and Comprehension.</a:t>
            </a:r>
            <a:r>
              <a:rPr lang="en-US" sz="1800" dirty="0"/>
              <a:t> Retrieved from </a:t>
            </a:r>
            <a:r>
              <a:rPr lang="en-US" sz="1800" dirty="0">
                <a:hlinkClick r:id="rId3"/>
              </a:rPr>
              <a:t>www.cas.lsu.edu</a:t>
            </a:r>
            <a:r>
              <a:rPr lang="en-US" sz="1800" dirty="0"/>
              <a:t>.</a:t>
            </a:r>
          </a:p>
          <a:p>
            <a:r>
              <a:rPr lang="en-US" sz="1800" dirty="0" err="1"/>
              <a:t>Dietsche</a:t>
            </a:r>
            <a:r>
              <a:rPr lang="en-US" sz="1800" dirty="0"/>
              <a:t>, </a:t>
            </a:r>
            <a:r>
              <a:rPr lang="en-US" sz="1800" dirty="0" err="1"/>
              <a:t>Vivinette</a:t>
            </a:r>
            <a:r>
              <a:rPr lang="en-US" sz="1800" dirty="0"/>
              <a:t> K. (accessed October 2010) </a:t>
            </a:r>
            <a:r>
              <a:rPr lang="en-US" sz="1800" i="1" dirty="0"/>
              <a:t>Note-taking: Top 5 Tips. </a:t>
            </a:r>
            <a:r>
              <a:rPr lang="en-US" sz="1800" dirty="0"/>
              <a:t>Retrieved from </a:t>
            </a:r>
            <a:r>
              <a:rPr lang="en-US" sz="1800" dirty="0">
                <a:hlinkClick r:id="rId4"/>
              </a:rPr>
              <a:t>http://jerz.setonhill.edu/writing/academic/notes-tips.htm</a:t>
            </a:r>
            <a:r>
              <a:rPr lang="en-US" sz="1800" dirty="0"/>
              <a:t>.</a:t>
            </a:r>
          </a:p>
          <a:p>
            <a:r>
              <a:rPr lang="en-US" sz="1800" dirty="0"/>
              <a:t>Ellis, D.  (1997). </a:t>
            </a:r>
            <a:r>
              <a:rPr lang="en-US" sz="1800" i="1" dirty="0"/>
              <a:t>Becoming A Master Student</a:t>
            </a:r>
            <a:r>
              <a:rPr lang="en-US" sz="1800" dirty="0"/>
              <a:t>(8</a:t>
            </a:r>
            <a:r>
              <a:rPr lang="en-US" sz="1800" baseline="30000" dirty="0"/>
              <a:t>th</a:t>
            </a:r>
            <a:r>
              <a:rPr lang="en-US" sz="1800" dirty="0"/>
              <a:t> ed.). Boston, MA: Houghton Mifflin Company.</a:t>
            </a:r>
          </a:p>
          <a:p>
            <a:r>
              <a:rPr lang="en-US" sz="1800" dirty="0" err="1"/>
              <a:t>Heiman</a:t>
            </a:r>
            <a:r>
              <a:rPr lang="en-US" sz="1800" dirty="0"/>
              <a:t>, M., &amp; </a:t>
            </a:r>
            <a:r>
              <a:rPr lang="en-US" sz="1800" dirty="0" err="1"/>
              <a:t>Slomianko</a:t>
            </a:r>
            <a:r>
              <a:rPr lang="en-US" sz="1800" dirty="0"/>
              <a:t>, J. (2004). </a:t>
            </a:r>
            <a:r>
              <a:rPr lang="en-US" sz="1800" i="1" dirty="0"/>
              <a:t>Learning to Learn</a:t>
            </a:r>
            <a:r>
              <a:rPr lang="en-US" sz="1800" dirty="0"/>
              <a:t>(10</a:t>
            </a:r>
            <a:r>
              <a:rPr lang="en-US" sz="1800" baseline="30000" dirty="0"/>
              <a:t>th</a:t>
            </a:r>
            <a:r>
              <a:rPr lang="en-US" sz="1800" dirty="0"/>
              <a:t> ed.). Somerville, MA: Learning to Learn, Inc.</a:t>
            </a:r>
          </a:p>
          <a:p>
            <a:r>
              <a:rPr lang="en-US" sz="1800" dirty="0" err="1"/>
              <a:t>Landsberger</a:t>
            </a:r>
            <a:r>
              <a:rPr lang="en-US" sz="1800" dirty="0"/>
              <a:t>, Joe. (accessed October 2010). </a:t>
            </a:r>
            <a:r>
              <a:rPr lang="en-US" sz="1800" i="1" dirty="0"/>
              <a:t>Study Guides and Strategies.</a:t>
            </a:r>
            <a:r>
              <a:rPr lang="en-US" sz="1800" dirty="0"/>
              <a:t> Retrieved from </a:t>
            </a:r>
            <a:r>
              <a:rPr lang="en-US" sz="1800" dirty="0">
                <a:hlinkClick r:id="rId5"/>
              </a:rPr>
              <a:t>www.studygs.net</a:t>
            </a:r>
            <a:r>
              <a:rPr lang="en-US" sz="1800" dirty="0"/>
              <a:t>. </a:t>
            </a:r>
          </a:p>
          <a:p>
            <a:r>
              <a:rPr lang="en-US" sz="1800" dirty="0"/>
              <a:t>LATEU, University of Southampton. (accessed October 2010).  </a:t>
            </a:r>
            <a:r>
              <a:rPr lang="en-US" sz="1800" i="1" dirty="0"/>
              <a:t>Getting the Most from Lectures. </a:t>
            </a:r>
            <a:r>
              <a:rPr lang="en-US" sz="1800" dirty="0"/>
              <a:t>Retrieved from </a:t>
            </a:r>
            <a:r>
              <a:rPr lang="en-US" sz="1800" dirty="0">
                <a:hlinkClick r:id="rId6"/>
              </a:rPr>
              <a:t>http://www.studyskills.soton.ac.uk/develop.htm</a:t>
            </a:r>
            <a:endParaRPr lang="en-US" sz="1800" dirty="0"/>
          </a:p>
          <a:p>
            <a:r>
              <a:rPr lang="en-US" sz="1800" dirty="0" err="1"/>
              <a:t>Mangrum-Strichart</a:t>
            </a:r>
            <a:r>
              <a:rPr lang="en-US" sz="1800" dirty="0"/>
              <a:t> Learning Resources. (accessed October 2010). </a:t>
            </a:r>
            <a:r>
              <a:rPr lang="en-US" sz="1800" i="1" dirty="0"/>
              <a:t>Taking Notes in Class.</a:t>
            </a:r>
            <a:r>
              <a:rPr lang="en-US" sz="1800" dirty="0"/>
              <a:t> Retrieved from </a:t>
            </a:r>
            <a:r>
              <a:rPr lang="en-US" sz="1800" dirty="0">
                <a:hlinkClick r:id="rId7"/>
              </a:rPr>
              <a:t>http://www.how-to-study.com/study-skills/en/notetaking/27/taking-notes-in-class/</a:t>
            </a:r>
            <a:r>
              <a:rPr lang="en-US" sz="1800" dirty="0"/>
              <a:t>.</a:t>
            </a:r>
            <a:endParaRPr lang="en-US" sz="1800" dirty="0">
              <a:hlinkClick r:id="rId7"/>
            </a:endParaRPr>
          </a:p>
          <a:p>
            <a:r>
              <a:rPr lang="en-US" sz="1800" dirty="0" err="1"/>
              <a:t>Treuer</a:t>
            </a:r>
            <a:r>
              <a:rPr lang="en-US" sz="1800" dirty="0"/>
              <a:t>, Paul. University of Minnesota Duluth. (accessed October 2010). </a:t>
            </a:r>
            <a:r>
              <a:rPr lang="en-US" sz="1800" i="1" dirty="0"/>
              <a:t>Listening Skills. </a:t>
            </a:r>
            <a:r>
              <a:rPr lang="en-US" sz="1800" dirty="0"/>
              <a:t>Retrieved from </a:t>
            </a:r>
            <a:r>
              <a:rPr lang="en-US" sz="1800" dirty="0">
                <a:hlinkClick r:id="rId8"/>
              </a:rPr>
              <a:t>http://www.d.umn.edu/kmc/student/loon/acad/strat/ss_listening.html</a:t>
            </a:r>
            <a:r>
              <a:rPr lang="en-US" sz="1800" dirty="0"/>
              <a:t>. </a:t>
            </a:r>
          </a:p>
          <a:p>
            <a:endParaRPr lang="en-US" sz="1800" dirty="0"/>
          </a:p>
          <a:p>
            <a:endParaRPr lang="en-US" sz="1800" dirty="0"/>
          </a:p>
        </p:txBody>
      </p:sp>
      <p:sp>
        <p:nvSpPr>
          <p:cNvPr id="2" name="Title 1"/>
          <p:cNvSpPr>
            <a:spLocks noGrp="1"/>
          </p:cNvSpPr>
          <p:nvPr>
            <p:ph type="title"/>
          </p:nvPr>
        </p:nvSpPr>
        <p:spPr/>
        <p:txBody>
          <a:bodyPr/>
          <a:lstStyle/>
          <a:p>
            <a:r>
              <a:rPr lang="en-US" dirty="0"/>
              <a:t>References</a:t>
            </a:r>
          </a:p>
        </p:txBody>
      </p:sp>
      <p:pic>
        <p:nvPicPr>
          <p:cNvPr id="4" name="Picture 3" descr="PittStLogo.jpg"/>
          <p:cNvPicPr>
            <a:picLocks noChangeAspect="1"/>
          </p:cNvPicPr>
          <p:nvPr/>
        </p:nvPicPr>
        <p:blipFill>
          <a:blip r:embed="rId9"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0"/>
            <a:ext cx="7772400" cy="1371600"/>
          </a:xfrm>
        </p:spPr>
        <p:txBody>
          <a:bodyPr/>
          <a:lstStyle/>
          <a:p>
            <a:pPr algn="l"/>
            <a:r>
              <a:rPr lang="en-US" dirty="0"/>
              <a:t>Before Class</a:t>
            </a:r>
          </a:p>
        </p:txBody>
      </p:sp>
      <p:sp>
        <p:nvSpPr>
          <p:cNvPr id="3" name="Text Placeholder 2"/>
          <p:cNvSpPr>
            <a:spLocks noGrp="1"/>
          </p:cNvSpPr>
          <p:nvPr>
            <p:ph type="body" idx="1"/>
          </p:nvPr>
        </p:nvSpPr>
        <p:spPr>
          <a:xfrm>
            <a:off x="2971800" y="2909888"/>
            <a:ext cx="6400800" cy="2347912"/>
          </a:xfrm>
        </p:spPr>
        <p:txBody>
          <a:bodyPr>
            <a:normAutofit/>
          </a:bodyPr>
          <a:lstStyle/>
          <a:p>
            <a:r>
              <a:rPr lang="en-US" sz="2400" dirty="0"/>
              <a:t>	“Always have a plan and believe in 	it. Nothing good happens by	 	accident.” </a:t>
            </a:r>
          </a:p>
          <a:p>
            <a:r>
              <a:rPr lang="en-US" sz="1800" dirty="0"/>
              <a:t>			~Chuck Knox, NFL coach</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7696200" cy="4800600"/>
          </a:xfrm>
        </p:spPr>
        <p:txBody>
          <a:bodyPr>
            <a:normAutofit/>
          </a:bodyPr>
          <a:lstStyle/>
          <a:p>
            <a:r>
              <a:rPr lang="en-US" dirty="0"/>
              <a:t>When you arrive to class unprepared:</a:t>
            </a:r>
          </a:p>
          <a:p>
            <a:pPr>
              <a:buNone/>
            </a:pPr>
            <a:endParaRPr lang="en-US" sz="1100" dirty="0"/>
          </a:p>
          <a:p>
            <a:pPr lvl="1"/>
            <a:r>
              <a:rPr lang="en-US" dirty="0"/>
              <a:t>Unable to cope with the volume of information, especially if it is all new to you</a:t>
            </a:r>
            <a:br>
              <a:rPr lang="en-US" dirty="0"/>
            </a:br>
            <a:endParaRPr lang="en-US" sz="1100" dirty="0"/>
          </a:p>
          <a:p>
            <a:pPr lvl="1"/>
            <a:r>
              <a:rPr lang="en-US" dirty="0"/>
              <a:t>‘Information overload’ causes you to stop taking notes altogether</a:t>
            </a:r>
          </a:p>
          <a:p>
            <a:pPr lvl="1">
              <a:buNone/>
            </a:pPr>
            <a:endParaRPr lang="en-US" sz="1100" dirty="0"/>
          </a:p>
          <a:p>
            <a:pPr lvl="1"/>
            <a:r>
              <a:rPr lang="en-US" dirty="0"/>
              <a:t>Lack of understanding of a new subject/concept makes it difficult to determine what is important to note</a:t>
            </a:r>
          </a:p>
          <a:p>
            <a:endParaRPr lang="en-US" dirty="0"/>
          </a:p>
        </p:txBody>
      </p:sp>
      <p:sp>
        <p:nvSpPr>
          <p:cNvPr id="2" name="Title 1"/>
          <p:cNvSpPr>
            <a:spLocks noGrp="1"/>
          </p:cNvSpPr>
          <p:nvPr>
            <p:ph type="title"/>
          </p:nvPr>
        </p:nvSpPr>
        <p:spPr>
          <a:xfrm>
            <a:off x="1066800" y="274638"/>
            <a:ext cx="7498080" cy="1143000"/>
          </a:xfrm>
        </p:spPr>
        <p:txBody>
          <a:bodyPr>
            <a:normAutofit/>
          </a:bodyPr>
          <a:lstStyle/>
          <a:p>
            <a:r>
              <a:rPr lang="en-US" dirty="0"/>
              <a:t>Before Class</a:t>
            </a:r>
            <a:endParaRPr lang="en-US" sz="3000" dirty="0"/>
          </a:p>
        </p:txBody>
      </p:sp>
      <p:pic>
        <p:nvPicPr>
          <p:cNvPr id="6" name="Picture 5"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447800"/>
            <a:ext cx="8001000" cy="4953000"/>
          </a:xfrm>
        </p:spPr>
        <p:txBody>
          <a:bodyPr>
            <a:normAutofit/>
          </a:bodyPr>
          <a:lstStyle/>
          <a:p>
            <a:r>
              <a:rPr lang="en-US" dirty="0"/>
              <a:t>Preparing for Class</a:t>
            </a:r>
          </a:p>
          <a:p>
            <a:pPr lvl="1"/>
            <a:r>
              <a:rPr lang="en-US" sz="2000" dirty="0"/>
              <a:t>Laying the foundation for notes you’ll be able to use</a:t>
            </a:r>
            <a:br>
              <a:rPr lang="en-US" sz="2400" dirty="0"/>
            </a:br>
            <a:endParaRPr lang="en-US" sz="2400" dirty="0"/>
          </a:p>
          <a:p>
            <a:pPr lvl="1"/>
            <a:r>
              <a:rPr lang="en-US" sz="2400" dirty="0"/>
              <a:t>3-ring binder for each course </a:t>
            </a:r>
            <a:br>
              <a:rPr lang="en-US" sz="2400" dirty="0"/>
            </a:br>
            <a:r>
              <a:rPr lang="en-US" sz="2400" dirty="0"/>
              <a:t> </a:t>
            </a:r>
            <a:r>
              <a:rPr lang="en-US" sz="2000" dirty="0"/>
              <a:t>(Or a binder for MWF &amp; T </a:t>
            </a:r>
            <a:r>
              <a:rPr lang="en-US" sz="2000" dirty="0" err="1"/>
              <a:t>Th</a:t>
            </a:r>
            <a:r>
              <a:rPr lang="en-US" sz="2000" dirty="0"/>
              <a:t> courses)</a:t>
            </a:r>
            <a:endParaRPr lang="en-US" sz="1400" dirty="0"/>
          </a:p>
          <a:p>
            <a:pPr lvl="2"/>
            <a:r>
              <a:rPr lang="en-US" sz="2400" dirty="0"/>
              <a:t>Allows room for handouts to be inserted with daily notes</a:t>
            </a:r>
          </a:p>
          <a:p>
            <a:pPr lvl="2"/>
            <a:r>
              <a:rPr lang="en-US" sz="2400" dirty="0"/>
              <a:t>Place Syllabus at beginning of each course section</a:t>
            </a:r>
          </a:p>
          <a:p>
            <a:pPr lvl="3"/>
            <a:r>
              <a:rPr lang="en-US" sz="2000" dirty="0"/>
              <a:t>Refer to it often – due dates, upcoming projects &amp; exams, policies, instructor contact info</a:t>
            </a:r>
            <a:br>
              <a:rPr lang="en-US" dirty="0"/>
            </a:br>
            <a:endParaRPr lang="en-US" sz="2400" dirty="0"/>
          </a:p>
        </p:txBody>
      </p:sp>
      <p:sp>
        <p:nvSpPr>
          <p:cNvPr id="2" name="Title 1"/>
          <p:cNvSpPr>
            <a:spLocks noGrp="1"/>
          </p:cNvSpPr>
          <p:nvPr>
            <p:ph type="title"/>
          </p:nvPr>
        </p:nvSpPr>
        <p:spPr>
          <a:xfrm>
            <a:off x="1112520" y="274638"/>
            <a:ext cx="7498080" cy="1143000"/>
          </a:xfrm>
        </p:spPr>
        <p:txBody>
          <a:bodyPr>
            <a:normAutofit/>
          </a:bodyPr>
          <a:lstStyle/>
          <a:p>
            <a:r>
              <a:rPr lang="en-US" dirty="0"/>
              <a:t>Before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2520" y="1447800"/>
            <a:ext cx="7879080" cy="4953000"/>
          </a:xfrm>
        </p:spPr>
        <p:txBody>
          <a:bodyPr>
            <a:normAutofit/>
          </a:bodyPr>
          <a:lstStyle/>
          <a:p>
            <a:r>
              <a:rPr lang="en-US" dirty="0"/>
              <a:t>Preparing for Class</a:t>
            </a:r>
          </a:p>
          <a:p>
            <a:pPr lvl="1"/>
            <a:r>
              <a:rPr lang="en-US" sz="2000" dirty="0"/>
              <a:t>Laying the foundation for notes you’ll be able to use</a:t>
            </a:r>
            <a:br>
              <a:rPr lang="en-US" sz="2400" dirty="0"/>
            </a:br>
            <a:endParaRPr lang="en-US" sz="2400" dirty="0"/>
          </a:p>
          <a:p>
            <a:pPr lvl="1"/>
            <a:r>
              <a:rPr lang="en-US" dirty="0"/>
              <a:t>Use your textbook…really</a:t>
            </a:r>
          </a:p>
          <a:p>
            <a:pPr lvl="2"/>
            <a:r>
              <a:rPr lang="en-US" sz="2800" dirty="0"/>
              <a:t>Read or skim the text prior to class</a:t>
            </a:r>
          </a:p>
          <a:p>
            <a:pPr lvl="3"/>
            <a:r>
              <a:rPr lang="en-US" sz="2400" dirty="0"/>
              <a:t>General overview of main ideas, secondary points &amp; important concepts</a:t>
            </a:r>
            <a:br>
              <a:rPr lang="en-US" sz="2400" dirty="0"/>
            </a:br>
            <a:endParaRPr lang="en-US" sz="2100" dirty="0"/>
          </a:p>
          <a:p>
            <a:pPr lvl="2"/>
            <a:r>
              <a:rPr lang="en-US" sz="2800" dirty="0"/>
              <a:t>Identify unfamiliar terminology or concepts</a:t>
            </a:r>
          </a:p>
          <a:p>
            <a:pPr lvl="4"/>
            <a:r>
              <a:rPr lang="en-US" sz="2400" dirty="0"/>
              <a:t>Look up terms &amp; concepts before class</a:t>
            </a:r>
          </a:p>
        </p:txBody>
      </p:sp>
      <p:sp>
        <p:nvSpPr>
          <p:cNvPr id="2" name="Title 1"/>
          <p:cNvSpPr>
            <a:spLocks noGrp="1"/>
          </p:cNvSpPr>
          <p:nvPr>
            <p:ph type="title"/>
          </p:nvPr>
        </p:nvSpPr>
        <p:spPr>
          <a:xfrm>
            <a:off x="1112520" y="274638"/>
            <a:ext cx="7498080" cy="1143000"/>
          </a:xfrm>
        </p:spPr>
        <p:txBody>
          <a:bodyPr>
            <a:normAutofit/>
          </a:bodyPr>
          <a:lstStyle/>
          <a:p>
            <a:r>
              <a:rPr lang="en-US" dirty="0"/>
              <a:t>Before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7924800" cy="4953000"/>
          </a:xfrm>
        </p:spPr>
        <p:txBody>
          <a:bodyPr>
            <a:normAutofit/>
          </a:bodyPr>
          <a:lstStyle/>
          <a:p>
            <a:r>
              <a:rPr lang="en-US" dirty="0"/>
              <a:t>Preparing for Class</a:t>
            </a:r>
          </a:p>
          <a:p>
            <a:pPr lvl="1"/>
            <a:r>
              <a:rPr lang="en-US" sz="2000" dirty="0"/>
              <a:t>Laying the foundation for notes you’ll be able to use</a:t>
            </a:r>
            <a:br>
              <a:rPr lang="en-US" sz="2400" dirty="0"/>
            </a:br>
            <a:endParaRPr lang="en-US" sz="2400" dirty="0"/>
          </a:p>
          <a:p>
            <a:pPr lvl="2"/>
            <a:r>
              <a:rPr lang="en-US" sz="2800" dirty="0"/>
              <a:t>Note items that are unclear or confusing</a:t>
            </a:r>
          </a:p>
          <a:p>
            <a:pPr lvl="3"/>
            <a:r>
              <a:rPr lang="en-US" sz="2400" dirty="0"/>
              <a:t>Develop questions to ask in class</a:t>
            </a:r>
            <a:br>
              <a:rPr lang="en-US" sz="2400" dirty="0"/>
            </a:br>
            <a:endParaRPr lang="en-US" sz="2400" dirty="0"/>
          </a:p>
          <a:p>
            <a:pPr lvl="2"/>
            <a:r>
              <a:rPr lang="en-US" sz="2800" dirty="0"/>
              <a:t>Look for other gaps in information</a:t>
            </a:r>
          </a:p>
          <a:p>
            <a:pPr lvl="3"/>
            <a:r>
              <a:rPr lang="en-US" sz="2400" dirty="0"/>
              <a:t>Listen for these points in class and ask for clarification and explanation</a:t>
            </a:r>
          </a:p>
        </p:txBody>
      </p:sp>
      <p:sp>
        <p:nvSpPr>
          <p:cNvPr id="2" name="Title 1"/>
          <p:cNvSpPr>
            <a:spLocks noGrp="1"/>
          </p:cNvSpPr>
          <p:nvPr>
            <p:ph type="title"/>
          </p:nvPr>
        </p:nvSpPr>
        <p:spPr>
          <a:xfrm>
            <a:off x="1112520" y="274638"/>
            <a:ext cx="7498080" cy="1143000"/>
          </a:xfrm>
        </p:spPr>
        <p:txBody>
          <a:bodyPr>
            <a:normAutofit/>
          </a:bodyPr>
          <a:lstStyle/>
          <a:p>
            <a:r>
              <a:rPr lang="en-US" dirty="0"/>
              <a:t>Before Class</a:t>
            </a:r>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2520" y="1447800"/>
            <a:ext cx="7498080" cy="4800600"/>
          </a:xfrm>
        </p:spPr>
        <p:txBody>
          <a:bodyPr/>
          <a:lstStyle/>
          <a:p>
            <a:r>
              <a:rPr lang="en-US" sz="2700" dirty="0"/>
              <a:t>Preparing for Clas</a:t>
            </a:r>
            <a:r>
              <a:rPr lang="en-US" dirty="0"/>
              <a:t>s</a:t>
            </a:r>
          </a:p>
          <a:p>
            <a:pPr lvl="1"/>
            <a:r>
              <a:rPr lang="en-US" sz="2000" dirty="0"/>
              <a:t>Laying the foundation for notes you’ll be able to use</a:t>
            </a:r>
            <a:br>
              <a:rPr lang="en-US" dirty="0"/>
            </a:br>
            <a:endParaRPr lang="en-US" sz="2000" dirty="0"/>
          </a:p>
          <a:p>
            <a:pPr lvl="1"/>
            <a:r>
              <a:rPr lang="en-US" sz="2800" dirty="0"/>
              <a:t>Review previous day’s class notes</a:t>
            </a:r>
            <a:br>
              <a:rPr lang="en-US" sz="2800" dirty="0"/>
            </a:br>
            <a:endParaRPr lang="en-US" sz="2800" dirty="0"/>
          </a:p>
          <a:p>
            <a:pPr lvl="1"/>
            <a:r>
              <a:rPr lang="en-US" sz="2800" dirty="0"/>
              <a:t>Go to class – don’t forget this step!</a:t>
            </a:r>
            <a:br>
              <a:rPr lang="en-US" dirty="0"/>
            </a:br>
            <a:endParaRPr lang="en-US" sz="2000" dirty="0"/>
          </a:p>
          <a:p>
            <a:pPr lvl="2">
              <a:buNone/>
            </a:pPr>
            <a:endParaRPr lang="en-US" dirty="0"/>
          </a:p>
          <a:p>
            <a:pPr lvl="3"/>
            <a:endParaRPr lang="en-US" dirty="0"/>
          </a:p>
          <a:p>
            <a:pPr lvl="2">
              <a:buClr>
                <a:srgbClr val="3891A7"/>
              </a:buClr>
            </a:pPr>
            <a:endParaRPr lang="en-US" dirty="0"/>
          </a:p>
          <a:p>
            <a:endParaRPr lang="en-US" dirty="0"/>
          </a:p>
        </p:txBody>
      </p:sp>
      <p:sp>
        <p:nvSpPr>
          <p:cNvPr id="2" name="Title 1"/>
          <p:cNvSpPr>
            <a:spLocks noGrp="1"/>
          </p:cNvSpPr>
          <p:nvPr>
            <p:ph type="title"/>
          </p:nvPr>
        </p:nvSpPr>
        <p:spPr>
          <a:xfrm>
            <a:off x="1112520" y="274638"/>
            <a:ext cx="7498080" cy="1143000"/>
          </a:xfrm>
        </p:spPr>
        <p:txBody>
          <a:bodyPr/>
          <a:lstStyle/>
          <a:p>
            <a:r>
              <a:rPr lang="en-US" dirty="0"/>
              <a:t>Before Class</a:t>
            </a:r>
            <a:endParaRPr lang="en-US" sz="3000" dirty="0"/>
          </a:p>
        </p:txBody>
      </p:sp>
      <p:pic>
        <p:nvPicPr>
          <p:cNvPr id="4" name="Picture 3" descr="PittStLogo.jpg"/>
          <p:cNvPicPr>
            <a:picLocks noChangeAspect="1"/>
          </p:cNvPicPr>
          <p:nvPr/>
        </p:nvPicPr>
        <p:blipFill>
          <a:blip r:embed="rId3" cstate="print"/>
          <a:stretch>
            <a:fillRect/>
          </a:stretch>
        </p:blipFill>
        <p:spPr>
          <a:xfrm>
            <a:off x="8077200" y="304800"/>
            <a:ext cx="819150" cy="1103232"/>
          </a:xfrm>
          <a:prstGeom prst="rect">
            <a:avLst/>
          </a:prstGeom>
          <a:ln>
            <a:noFill/>
          </a:ln>
          <a:effectLst>
            <a:outerShdw blurRad="190500" algn="tl" rotWithShape="0">
              <a:srgbClr val="000000">
                <a:alpha val="70000"/>
              </a:srgbClr>
            </a:outerShdw>
          </a:effectLst>
        </p:spPr>
      </p:pic>
      <p:sp>
        <p:nvSpPr>
          <p:cNvPr id="5" name="TextBox 4"/>
          <p:cNvSpPr txBox="1"/>
          <p:nvPr/>
        </p:nvSpPr>
        <p:spPr>
          <a:xfrm>
            <a:off x="1828800" y="5105400"/>
            <a:ext cx="7086600" cy="1508105"/>
          </a:xfrm>
          <a:prstGeom prst="rect">
            <a:avLst/>
          </a:prstGeom>
          <a:noFill/>
        </p:spPr>
        <p:txBody>
          <a:bodyPr wrap="square" rtlCol="0">
            <a:spAutoFit/>
          </a:bodyPr>
          <a:lstStyle/>
          <a:p>
            <a:pPr algn="r"/>
            <a:r>
              <a:rPr lang="en-US" sz="2400" dirty="0"/>
              <a:t>If you listen to a lecture without actively participating or taking notes you will remember less than 20% of what is said.</a:t>
            </a:r>
          </a:p>
          <a:p>
            <a:endParaRPr lang="en-US" sz="2000" dirty="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ppt_x</p:attrName>
                                        </p:attrNameLst>
                                      </p:cBhvr>
                                      <p:tavLst>
                                        <p:tav tm="0">
                                          <p:val>
                                            <p:strVal val="#ppt_x"/>
                                          </p:val>
                                        </p:tav>
                                        <p:tav tm="100000">
                                          <p:val>
                                            <p:strVal val="#ppt_x"/>
                                          </p:val>
                                        </p:tav>
                                      </p:tavLst>
                                    </p:anim>
                                    <p:anim calcmode="lin" valueType="num">
                                      <p:cBhvr>
                                        <p:cTn id="9" dur="2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5932</TotalTime>
  <Words>4804</Words>
  <Application>Microsoft Macintosh PowerPoint</Application>
  <PresentationFormat>On-screen Show (4:3)</PresentationFormat>
  <Paragraphs>533</Paragraphs>
  <Slides>33</Slides>
  <Notes>32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Arial</vt:lpstr>
      <vt:lpstr>Calibri</vt:lpstr>
      <vt:lpstr>Lucida Sans Unicode</vt:lpstr>
      <vt:lpstr>Times New Roman</vt:lpstr>
      <vt:lpstr>Verdana</vt:lpstr>
      <vt:lpstr>Wingdings</vt:lpstr>
      <vt:lpstr>Wingdings 2</vt:lpstr>
      <vt:lpstr>Wingdings 3</vt:lpstr>
      <vt:lpstr>Concourse</vt:lpstr>
      <vt:lpstr>PowerPoint Presentation</vt:lpstr>
      <vt:lpstr>Take Note: Self Check </vt:lpstr>
      <vt:lpstr>What’s in it for me?</vt:lpstr>
      <vt:lpstr>Before Class</vt:lpstr>
      <vt:lpstr>Before Class</vt:lpstr>
      <vt:lpstr>Before Class</vt:lpstr>
      <vt:lpstr>Before Class</vt:lpstr>
      <vt:lpstr>Before Class</vt:lpstr>
      <vt:lpstr>Before Class</vt:lpstr>
      <vt:lpstr>Before Class</vt:lpstr>
      <vt:lpstr>PowerPoint Presentation</vt:lpstr>
      <vt:lpstr>During Class</vt:lpstr>
      <vt:lpstr>During Class</vt:lpstr>
      <vt:lpstr>During Class</vt:lpstr>
      <vt:lpstr>PowerPoint Presentation</vt:lpstr>
      <vt:lpstr>PowerPoint Presentation</vt:lpstr>
      <vt:lpstr>PowerPoint Presentation</vt:lpstr>
      <vt:lpstr>PowerPoint Presentation</vt:lpstr>
      <vt:lpstr>During Class</vt:lpstr>
      <vt:lpstr>During Class</vt:lpstr>
      <vt:lpstr>PowerPoint Presentation</vt:lpstr>
      <vt:lpstr>During Class</vt:lpstr>
      <vt:lpstr>During Class</vt:lpstr>
      <vt:lpstr>During Class</vt:lpstr>
      <vt:lpstr>During Class</vt:lpstr>
      <vt:lpstr>During Class</vt:lpstr>
      <vt:lpstr>After Class</vt:lpstr>
      <vt:lpstr>After Class</vt:lpstr>
      <vt:lpstr>After Class</vt:lpstr>
      <vt:lpstr>PowerPoint Presentation</vt:lpstr>
      <vt:lpstr>Great Grades Begin with Great Notes: Effective Note-Taking Skills</vt:lpstr>
      <vt:lpstr>PowerPoint Presentation</vt:lpstr>
      <vt:lpstr>References</vt:lpstr>
    </vt:vector>
  </TitlesOfParts>
  <Company>Pittsburg State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Say What?!?</dc:title>
  <dc:creator>Rebecca Roach</dc:creator>
  <cp:lastModifiedBy>Nikole Cook</cp:lastModifiedBy>
  <cp:revision>258</cp:revision>
  <dcterms:created xsi:type="dcterms:W3CDTF">2010-10-20T14:50:06Z</dcterms:created>
  <dcterms:modified xsi:type="dcterms:W3CDTF">2020-05-04T22:36:15Z</dcterms:modified>
</cp:coreProperties>
</file>