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65" r:id="rId3"/>
    <p:sldId id="266" r:id="rId4"/>
    <p:sldId id="257" r:id="rId5"/>
    <p:sldId id="267" r:id="rId6"/>
    <p:sldId id="268" r:id="rId7"/>
    <p:sldId id="263" r:id="rId8"/>
    <p:sldId id="269" r:id="rId9"/>
    <p:sldId id="270" r:id="rId10"/>
    <p:sldId id="258" r:id="rId11"/>
    <p:sldId id="259" r:id="rId12"/>
    <p:sldId id="272" r:id="rId13"/>
    <p:sldId id="273" r:id="rId14"/>
    <p:sldId id="274" r:id="rId15"/>
    <p:sldId id="261" r:id="rId16"/>
    <p:sldId id="271"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90"/>
    <p:restoredTop sz="40123" autoAdjust="0"/>
  </p:normalViewPr>
  <p:slideViewPr>
    <p:cSldViewPr>
      <p:cViewPr varScale="1">
        <p:scale>
          <a:sx n="40" d="100"/>
          <a:sy n="40" d="100"/>
        </p:scale>
        <p:origin x="1520"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6AD8958-E184-4557-A240-3303ADA5157B}" type="datetimeFigureOut">
              <a:rPr lang="en-US" smtClean="0"/>
              <a:t>4/16/20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971EE1D-0DAF-4A85-AA09-518ABCB4F872}" type="slidenum">
              <a:rPr lang="en-US" smtClean="0"/>
              <a:t>‹#›</a:t>
            </a:fld>
            <a:endParaRPr lang="en-US"/>
          </a:p>
        </p:txBody>
      </p:sp>
    </p:spTree>
    <p:extLst>
      <p:ext uri="{BB962C8B-B14F-4D97-AF65-F5344CB8AC3E}">
        <p14:creationId xmlns:p14="http://schemas.microsoft.com/office/powerpoint/2010/main" val="2901032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Hello! Welcome to our Academic Success Workshop on Faculty Connection 101!</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We will be discussing the best practices for building a relationship with instructors. </a:t>
            </a:r>
          </a:p>
          <a:p>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presenter notes on each slide serve as a guide for you to read, as if a presenter was speaking with you in person! Let’s get started!</a:t>
            </a:r>
          </a:p>
          <a:p>
            <a:endParaRPr lang="en-US" dirty="0"/>
          </a:p>
        </p:txBody>
      </p:sp>
      <p:sp>
        <p:nvSpPr>
          <p:cNvPr id="4" name="Slide Number Placeholder 3"/>
          <p:cNvSpPr>
            <a:spLocks noGrp="1"/>
          </p:cNvSpPr>
          <p:nvPr>
            <p:ph type="sldNum" sz="quarter" idx="10"/>
          </p:nvPr>
        </p:nvSpPr>
        <p:spPr/>
        <p:txBody>
          <a:bodyPr/>
          <a:lstStyle/>
          <a:p>
            <a:fld id="{5971EE1D-0DAF-4A85-AA09-518ABCB4F872}" type="slidenum">
              <a:rPr lang="en-US" smtClean="0"/>
              <a:t>1</a:t>
            </a:fld>
            <a:endParaRPr lang="en-US"/>
          </a:p>
        </p:txBody>
      </p:sp>
    </p:spTree>
    <p:extLst>
      <p:ext uri="{BB962C8B-B14F-4D97-AF65-F5344CB8AC3E}">
        <p14:creationId xmlns:p14="http://schemas.microsoft.com/office/powerpoint/2010/main" val="139154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 about your professors interests… they might surprise you!</a:t>
            </a:r>
          </a:p>
          <a:p>
            <a:endParaRPr lang="en-US" dirty="0"/>
          </a:p>
          <a:p>
            <a:r>
              <a:rPr lang="en-US" dirty="0"/>
              <a:t>Your professors teach because they are experts in a field of study</a:t>
            </a:r>
          </a:p>
          <a:p>
            <a:pPr marL="171450" lvl="0" indent="-171450">
              <a:buFont typeface="Arial" panose="020B0604020202020204" pitchFamily="34" charset="0"/>
              <a:buChar char="•"/>
            </a:pPr>
            <a:r>
              <a:rPr lang="en-US" dirty="0"/>
              <a:t>Many have done research and learned exciting things!</a:t>
            </a:r>
          </a:p>
          <a:p>
            <a:pPr marL="171450" lvl="0" indent="-171450">
              <a:buFont typeface="Arial" panose="020B0604020202020204" pitchFamily="34" charset="0"/>
              <a:buChar char="•"/>
            </a:pPr>
            <a:r>
              <a:rPr lang="en-US" dirty="0"/>
              <a:t>One of the best ways to meet new people is to get them to talk about themselves. This is no different with professors!</a:t>
            </a:r>
          </a:p>
          <a:p>
            <a:pPr marL="628650" lvl="1" indent="-171450">
              <a:buFont typeface="Arial" panose="020B0604020202020204" pitchFamily="34" charset="0"/>
              <a:buChar char="•"/>
            </a:pPr>
            <a:r>
              <a:rPr lang="en-US" dirty="0"/>
              <a:t>Getting them talking about the</a:t>
            </a:r>
            <a:r>
              <a:rPr lang="en-US" baseline="0" dirty="0"/>
              <a:t> thing they are passionate about not only helps you to know them better, but it also makes you feel more comfortable with them and them more comfortable with you. Showing that you’re interested isn’t sucking up, but it does show that you are the type of student who understands academia. </a:t>
            </a:r>
          </a:p>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is especially important when you are getting to know professors in your major. </a:t>
            </a:r>
          </a:p>
          <a:p>
            <a:pPr marL="628650" lvl="1" indent="-171450">
              <a:buFont typeface="Arial" panose="020B0604020202020204" pitchFamily="34" charset="0"/>
              <a:buChar char="•"/>
            </a:pPr>
            <a:r>
              <a:rPr lang="en-US" baseline="0" dirty="0"/>
              <a:t>Sometimes faculty have ongoing research that needs student assistance. Students who inquire about these things are going to be the first to be presented with opportunities. Maybe your faculty member is the foremost researcher or academic in a field, you might not know it unless you spend some time getting to know them. </a:t>
            </a:r>
          </a:p>
        </p:txBody>
      </p:sp>
      <p:sp>
        <p:nvSpPr>
          <p:cNvPr id="4" name="Slide Number Placeholder 3"/>
          <p:cNvSpPr>
            <a:spLocks noGrp="1"/>
          </p:cNvSpPr>
          <p:nvPr>
            <p:ph type="sldNum" sz="quarter" idx="10"/>
          </p:nvPr>
        </p:nvSpPr>
        <p:spPr/>
        <p:txBody>
          <a:bodyPr/>
          <a:lstStyle/>
          <a:p>
            <a:fld id="{5971EE1D-0DAF-4A85-AA09-518ABCB4F872}" type="slidenum">
              <a:rPr lang="en-US" smtClean="0"/>
              <a:t>10</a:t>
            </a:fld>
            <a:endParaRPr lang="en-US"/>
          </a:p>
        </p:txBody>
      </p:sp>
    </p:spTree>
    <p:extLst>
      <p:ext uri="{BB962C8B-B14F-4D97-AF65-F5344CB8AC3E}">
        <p14:creationId xmlns:p14="http://schemas.microsoft.com/office/powerpoint/2010/main" val="14052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you’ve spent time getting to know a professor while you were taking their course, don’t just stop there! Be sure to stay in touch throughout your college career!</a:t>
            </a:r>
          </a:p>
          <a:p>
            <a:pPr marL="171450" lvl="0" indent="-171450">
              <a:buFont typeface="Arial" panose="020B0604020202020204" pitchFamily="34" charset="0"/>
              <a:buChar char="•"/>
            </a:pPr>
            <a:r>
              <a:rPr lang="en-US" dirty="0"/>
              <a:t>Check-in during future semesters! Just because you aren’t in there class, doesn’t mean that you can’t check in with them.</a:t>
            </a:r>
          </a:p>
          <a:p>
            <a:pPr marL="171450" lvl="0" indent="-171450">
              <a:buFont typeface="Arial" panose="020B0604020202020204" pitchFamily="34" charset="0"/>
              <a:buChar char="•"/>
            </a:pPr>
            <a:r>
              <a:rPr lang="en-US" dirty="0"/>
              <a:t>You never know when YOU are going to want them to remember you! </a:t>
            </a:r>
          </a:p>
          <a:p>
            <a:pPr marL="628650" lvl="1" indent="-171450">
              <a:buFont typeface="Arial" panose="020B0604020202020204" pitchFamily="34" charset="0"/>
              <a:buChar char="•"/>
            </a:pPr>
            <a:r>
              <a:rPr lang="en-US" dirty="0"/>
              <a:t>These relationships can help propel your career in the future!</a:t>
            </a:r>
          </a:p>
          <a:p>
            <a:pPr marL="628650" lvl="1" indent="-171450">
              <a:buFont typeface="Arial" panose="020B0604020202020204" pitchFamily="34" charset="0"/>
              <a:buChar char="•"/>
            </a:pPr>
            <a:endParaRPr lang="en-US" dirty="0"/>
          </a:p>
          <a:p>
            <a:r>
              <a:rPr lang="en-US" dirty="0"/>
              <a:t>Again, stay in touch and make relationships with your professors!</a:t>
            </a:r>
          </a:p>
        </p:txBody>
      </p:sp>
      <p:sp>
        <p:nvSpPr>
          <p:cNvPr id="4" name="Slide Number Placeholder 3"/>
          <p:cNvSpPr>
            <a:spLocks noGrp="1"/>
          </p:cNvSpPr>
          <p:nvPr>
            <p:ph type="sldNum" sz="quarter" idx="10"/>
          </p:nvPr>
        </p:nvSpPr>
        <p:spPr/>
        <p:txBody>
          <a:bodyPr/>
          <a:lstStyle/>
          <a:p>
            <a:fld id="{5971EE1D-0DAF-4A85-AA09-518ABCB4F872}" type="slidenum">
              <a:rPr lang="en-US" smtClean="0"/>
              <a:t>11</a:t>
            </a:fld>
            <a:endParaRPr lang="en-US"/>
          </a:p>
        </p:txBody>
      </p:sp>
    </p:spTree>
    <p:extLst>
      <p:ext uri="{BB962C8B-B14F-4D97-AF65-F5344CB8AC3E}">
        <p14:creationId xmlns:p14="http://schemas.microsoft.com/office/powerpoint/2010/main" val="2096770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important topics to remember! </a:t>
            </a:r>
          </a:p>
          <a:p>
            <a:endParaRPr lang="en-US" dirty="0"/>
          </a:p>
          <a:p>
            <a:r>
              <a:rPr lang="en-US" dirty="0"/>
              <a:t>Professors are people too!</a:t>
            </a:r>
          </a:p>
          <a:p>
            <a:pPr marL="171450" indent="-171450">
              <a:buFont typeface="Arial" panose="020B0604020202020204" pitchFamily="34" charset="0"/>
              <a:buChar char="•"/>
            </a:pPr>
            <a:r>
              <a:rPr lang="en-US" dirty="0"/>
              <a:t>No one was born with a Ph.D.! </a:t>
            </a:r>
          </a:p>
          <a:p>
            <a:pPr marL="628650" lvl="1" indent="-171450">
              <a:buFont typeface="Arial" panose="020B0604020202020204" pitchFamily="34" charset="0"/>
              <a:buChar char="•"/>
            </a:pPr>
            <a:r>
              <a:rPr lang="en-US" dirty="0"/>
              <a:t>They were students themselves one day! Ask for study tips and advice, not just for their class, but for all classes. </a:t>
            </a:r>
          </a:p>
          <a:p>
            <a:pPr marL="171450" indent="-171450">
              <a:buFont typeface="Arial" panose="020B0604020202020204" pitchFamily="34" charset="0"/>
              <a:buChar char="•"/>
            </a:pPr>
            <a:r>
              <a:rPr lang="en-US" dirty="0"/>
              <a:t>Sometimes they make mistakes!</a:t>
            </a:r>
          </a:p>
          <a:p>
            <a:pPr marL="628650" lvl="1" indent="-171450">
              <a:buFont typeface="Arial" panose="020B0604020202020204" pitchFamily="34" charset="0"/>
              <a:buChar char="•"/>
            </a:pPr>
            <a:r>
              <a:rPr lang="en-US" dirty="0"/>
              <a:t>Discussing a grade issue is a situation that is bound to happen at some point during college. But, the </a:t>
            </a:r>
            <a:r>
              <a:rPr lang="en-US" i="1" dirty="0"/>
              <a:t>way</a:t>
            </a:r>
            <a:r>
              <a:rPr lang="en-US" dirty="0"/>
              <a:t> you approach the situation can drastically affect your professors response. </a:t>
            </a:r>
          </a:p>
          <a:p>
            <a:endParaRPr lang="en-US" dirty="0"/>
          </a:p>
        </p:txBody>
      </p:sp>
      <p:sp>
        <p:nvSpPr>
          <p:cNvPr id="4" name="Slide Number Placeholder 3"/>
          <p:cNvSpPr>
            <a:spLocks noGrp="1"/>
          </p:cNvSpPr>
          <p:nvPr>
            <p:ph type="sldNum" sz="quarter" idx="10"/>
          </p:nvPr>
        </p:nvSpPr>
        <p:spPr/>
        <p:txBody>
          <a:bodyPr/>
          <a:lstStyle/>
          <a:p>
            <a:fld id="{5971EE1D-0DAF-4A85-AA09-518ABCB4F872}" type="slidenum">
              <a:rPr lang="en-US" smtClean="0"/>
              <a:t>12</a:t>
            </a:fld>
            <a:endParaRPr lang="en-US"/>
          </a:p>
        </p:txBody>
      </p:sp>
    </p:spTree>
    <p:extLst>
      <p:ext uri="{BB962C8B-B14F-4D97-AF65-F5344CB8AC3E}">
        <p14:creationId xmlns:p14="http://schemas.microsoft.com/office/powerpoint/2010/main" val="2650821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have some tips on </a:t>
            </a:r>
            <a:r>
              <a:rPr lang="en-US" b="1" dirty="0"/>
              <a:t>what not to do</a:t>
            </a:r>
            <a:r>
              <a:rPr lang="en-US" dirty="0"/>
              <a:t>, when you are communicating with your professors.</a:t>
            </a:r>
          </a:p>
          <a:p>
            <a:endParaRPr lang="en-US" dirty="0"/>
          </a:p>
          <a:p>
            <a:pPr marL="171450" indent="-171450">
              <a:buFont typeface="Arial" panose="020B0604020202020204" pitchFamily="34" charset="0"/>
              <a:buChar char="•"/>
            </a:pPr>
            <a:r>
              <a:rPr lang="en-US" dirty="0"/>
              <a:t>Don’t think you’ll get any special treatment because you’ve taken the time to get to know a faculty member</a:t>
            </a:r>
          </a:p>
          <a:p>
            <a:pPr marL="171450" indent="-171450">
              <a:buFont typeface="Arial" panose="020B0604020202020204" pitchFamily="34" charset="0"/>
              <a:buChar char="•"/>
            </a:pPr>
            <a:r>
              <a:rPr lang="en-US" dirty="0"/>
              <a:t>Don’t try to invite your professor out for a beer! </a:t>
            </a:r>
          </a:p>
          <a:p>
            <a:pPr marL="628650" lvl="1" indent="-171450">
              <a:buFont typeface="Arial" panose="020B0604020202020204" pitchFamily="34" charset="0"/>
              <a:buChar char="•"/>
            </a:pPr>
            <a:r>
              <a:rPr lang="en-US" dirty="0"/>
              <a:t>Although he or she might seem like a fun person to hang out with, save this adventure for after graduation!</a:t>
            </a:r>
          </a:p>
          <a:p>
            <a:pPr marL="171450" indent="-171450">
              <a:buFont typeface="Arial" panose="020B0604020202020204" pitchFamily="34" charset="0"/>
              <a:buChar char="•"/>
            </a:pPr>
            <a:r>
              <a:rPr lang="en-US" dirty="0"/>
              <a:t>Do not monopolize your professor’s time before or after class or during office hours.</a:t>
            </a:r>
          </a:p>
          <a:p>
            <a:pPr marL="628650" lvl="1" indent="-171450">
              <a:buFont typeface="Arial" panose="020B0604020202020204" pitchFamily="34" charset="0"/>
              <a:buChar char="•"/>
            </a:pPr>
            <a:r>
              <a:rPr lang="en-US" dirty="0"/>
              <a:t>Other students may need help or have questions, too. </a:t>
            </a:r>
          </a:p>
          <a:p>
            <a:pPr marL="628650" lvl="1" indent="-171450">
              <a:buFont typeface="Arial" panose="020B0604020202020204" pitchFamily="34" charset="0"/>
              <a:buChar char="•"/>
            </a:pPr>
            <a:r>
              <a:rPr lang="en-US" dirty="0"/>
              <a:t>A better approach would be to invite them to coffee or schedule a meeting where they can dedicate time to your specific concerns. </a:t>
            </a:r>
          </a:p>
          <a:p>
            <a:endParaRPr lang="en-US" dirty="0"/>
          </a:p>
        </p:txBody>
      </p:sp>
      <p:sp>
        <p:nvSpPr>
          <p:cNvPr id="4" name="Slide Number Placeholder 3"/>
          <p:cNvSpPr>
            <a:spLocks noGrp="1"/>
          </p:cNvSpPr>
          <p:nvPr>
            <p:ph type="sldNum" sz="quarter" idx="10"/>
          </p:nvPr>
        </p:nvSpPr>
        <p:spPr/>
        <p:txBody>
          <a:bodyPr/>
          <a:lstStyle/>
          <a:p>
            <a:fld id="{5971EE1D-0DAF-4A85-AA09-518ABCB4F872}" type="slidenum">
              <a:rPr lang="en-US" smtClean="0"/>
              <a:t>13</a:t>
            </a:fld>
            <a:endParaRPr lang="en-US"/>
          </a:p>
        </p:txBody>
      </p:sp>
    </p:spTree>
    <p:extLst>
      <p:ext uri="{BB962C8B-B14F-4D97-AF65-F5344CB8AC3E}">
        <p14:creationId xmlns:p14="http://schemas.microsoft.com/office/powerpoint/2010/main" val="2990089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recommend that you create a table, similar to the one above, where you can log your professor’s office hours and contact information.</a:t>
            </a:r>
          </a:p>
          <a:p>
            <a:endParaRPr lang="en-US" dirty="0"/>
          </a:p>
          <a:p>
            <a:r>
              <a:rPr lang="en-US" dirty="0"/>
              <a:t>Try to create a table or keep this table handy, so that you can </a:t>
            </a:r>
            <a:r>
              <a:rPr lang="en-US" altLang="en-US" sz="1200" dirty="0">
                <a:solidFill>
                  <a:schemeClr val="tx1"/>
                </a:solidFill>
                <a:latin typeface="Cambria" panose="02040503050406030204" pitchFamily="18" charset="0"/>
                <a:ea typeface="Calibri" panose="020F0502020204030204" pitchFamily="34" charset="0"/>
                <a:cs typeface="Arial Narrow" panose="020B0606020202030204" pitchFamily="34" charset="0"/>
              </a:rPr>
              <a:t>effectively make arrangements to meet with your professor regarding coursework and other forms of assistance that you may need help with. </a:t>
            </a:r>
            <a:br>
              <a:rPr lang="en-US" altLang="en-US" sz="400" dirty="0">
                <a:solidFill>
                  <a:schemeClr val="tx1"/>
                </a:solidFill>
              </a:rPr>
            </a:br>
            <a:endParaRPr lang="en-US" dirty="0"/>
          </a:p>
        </p:txBody>
      </p:sp>
      <p:sp>
        <p:nvSpPr>
          <p:cNvPr id="4" name="Slide Number Placeholder 3"/>
          <p:cNvSpPr>
            <a:spLocks noGrp="1"/>
          </p:cNvSpPr>
          <p:nvPr>
            <p:ph type="sldNum" sz="quarter" idx="5"/>
          </p:nvPr>
        </p:nvSpPr>
        <p:spPr/>
        <p:txBody>
          <a:bodyPr/>
          <a:lstStyle/>
          <a:p>
            <a:fld id="{5971EE1D-0DAF-4A85-AA09-518ABCB4F872}" type="slidenum">
              <a:rPr lang="en-US" smtClean="0"/>
              <a:t>14</a:t>
            </a:fld>
            <a:endParaRPr lang="en-US"/>
          </a:p>
        </p:txBody>
      </p:sp>
    </p:spTree>
    <p:extLst>
      <p:ext uri="{BB962C8B-B14F-4D97-AF65-F5344CB8AC3E}">
        <p14:creationId xmlns:p14="http://schemas.microsoft.com/office/powerpoint/2010/main" val="3049089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Be sure to give us a follow on our social media accounts to keep you updated on Academic Success Workshops, study tips and more!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Facebook: PSU Student Success Center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Instagram: @</a:t>
            </a:r>
            <a:r>
              <a:rPr lang="en-US" sz="1200" kern="1200" dirty="0" err="1">
                <a:solidFill>
                  <a:schemeClr val="tx1"/>
                </a:solidFill>
                <a:latin typeface="+mn-lt"/>
                <a:ea typeface="+mn-ea"/>
                <a:cs typeface="+mn-cs"/>
              </a:rPr>
              <a:t>psusuccess</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Twitter: @</a:t>
            </a:r>
            <a:r>
              <a:rPr lang="en-US" sz="1200" kern="1200" dirty="0" err="1">
                <a:solidFill>
                  <a:schemeClr val="tx1"/>
                </a:solidFill>
                <a:latin typeface="+mn-lt"/>
                <a:ea typeface="+mn-ea"/>
                <a:cs typeface="+mn-cs"/>
              </a:rPr>
              <a:t>psusuccess</a:t>
            </a:r>
            <a:endParaRPr lang="en-US" sz="1200" kern="1200" dirty="0">
              <a:solidFill>
                <a:schemeClr val="tx1"/>
              </a:solidFill>
              <a:latin typeface="+mn-lt"/>
              <a:ea typeface="+mn-ea"/>
              <a:cs typeface="+mn-cs"/>
            </a:endParaRPr>
          </a:p>
          <a:p>
            <a:endParaRPr lang="en-US" dirty="0"/>
          </a:p>
          <a:p>
            <a:r>
              <a:rPr lang="en-US" dirty="0"/>
              <a:t>If you have any questions or need clarification, please contact Student Success Programs. </a:t>
            </a:r>
          </a:p>
          <a:p>
            <a:endParaRPr lang="en-US" dirty="0"/>
          </a:p>
          <a:p>
            <a:r>
              <a:rPr lang="en-US" dirty="0"/>
              <a:t>Student Success Programs</a:t>
            </a:r>
          </a:p>
          <a:p>
            <a:r>
              <a:rPr lang="en-US" dirty="0"/>
              <a:t>Axe Library 113</a:t>
            </a:r>
          </a:p>
          <a:p>
            <a:r>
              <a:rPr lang="en-US" dirty="0" err="1"/>
              <a:t>studentsuccess@pittstate.edu</a:t>
            </a:r>
            <a:endParaRPr lang="en-US" dirty="0"/>
          </a:p>
          <a:p>
            <a:r>
              <a:rPr lang="en-US" dirty="0"/>
              <a:t>620-235-6578</a:t>
            </a:r>
          </a:p>
          <a:p>
            <a:endParaRPr lang="en-US" dirty="0"/>
          </a:p>
        </p:txBody>
      </p:sp>
      <p:sp>
        <p:nvSpPr>
          <p:cNvPr id="4" name="Slide Number Placeholder 3"/>
          <p:cNvSpPr>
            <a:spLocks noGrp="1"/>
          </p:cNvSpPr>
          <p:nvPr>
            <p:ph type="sldNum" sz="quarter" idx="10"/>
          </p:nvPr>
        </p:nvSpPr>
        <p:spPr/>
        <p:txBody>
          <a:bodyPr/>
          <a:lstStyle/>
          <a:p>
            <a:fld id="{5971EE1D-0DAF-4A85-AA09-518ABCB4F872}" type="slidenum">
              <a:rPr lang="en-US" smtClean="0"/>
              <a:t>15</a:t>
            </a:fld>
            <a:endParaRPr lang="en-US"/>
          </a:p>
        </p:txBody>
      </p:sp>
    </p:spTree>
    <p:extLst>
      <p:ext uri="{BB962C8B-B14F-4D97-AF65-F5344CB8AC3E}">
        <p14:creationId xmlns:p14="http://schemas.microsoft.com/office/powerpoint/2010/main" val="2946078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1EE1D-0DAF-4A85-AA09-518ABCB4F872}" type="slidenum">
              <a:rPr lang="en-US" smtClean="0"/>
              <a:t>16</a:t>
            </a:fld>
            <a:endParaRPr lang="en-US"/>
          </a:p>
        </p:txBody>
      </p:sp>
    </p:spTree>
    <p:extLst>
      <p:ext uri="{BB962C8B-B14F-4D97-AF65-F5344CB8AC3E}">
        <p14:creationId xmlns:p14="http://schemas.microsoft.com/office/powerpoint/2010/main" val="1314325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3400" dirty="0"/>
              <a:t>A lot of students will ask “Why should you get to know your professors?”</a:t>
            </a:r>
          </a:p>
          <a:p>
            <a:pPr lvl="0"/>
            <a:r>
              <a:rPr lang="en-US" sz="3400" i="1" dirty="0"/>
              <a:t>Please click on the link, on the slide, to watch a college’s senior’s Q &amp; A regarding faculty relationships.</a:t>
            </a:r>
          </a:p>
          <a:p>
            <a:pPr lvl="0"/>
            <a:endParaRPr lang="en-US" sz="3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3400" dirty="0"/>
              <a:t>Professors can help you in the short term (preparing you to do well in class) and long term (references)</a:t>
            </a:r>
          </a:p>
          <a:p>
            <a:pPr lvl="0"/>
            <a:endParaRPr lang="en-US" sz="3400" dirty="0"/>
          </a:p>
          <a:p>
            <a:pPr lvl="0"/>
            <a:r>
              <a:rPr lang="en-US" sz="3400" dirty="0"/>
              <a:t>Then students will say, “Where do I start?”</a:t>
            </a:r>
          </a:p>
          <a:p>
            <a:pPr lvl="0"/>
            <a:r>
              <a:rPr lang="en-US" sz="3400" dirty="0"/>
              <a:t>The syllabus will typically tell you where you can find and communicate with your professor outside of class. The syllabus will contain:</a:t>
            </a:r>
          </a:p>
          <a:p>
            <a:pPr marL="465887" lvl="0" indent="-457200">
              <a:buFont typeface="Arial" panose="020B0604020202020204" pitchFamily="34" charset="0"/>
              <a:buChar char="•"/>
            </a:pPr>
            <a:r>
              <a:rPr lang="en-US" sz="3100" dirty="0"/>
              <a:t>Office Hours</a:t>
            </a:r>
          </a:p>
          <a:p>
            <a:pPr marL="465887" lvl="0" indent="-457200">
              <a:buFont typeface="Arial" panose="020B0604020202020204" pitchFamily="34" charset="0"/>
              <a:buChar char="•"/>
            </a:pPr>
            <a:r>
              <a:rPr lang="en-US" sz="3100" dirty="0"/>
              <a:t>Email</a:t>
            </a:r>
          </a:p>
          <a:p>
            <a:pPr marL="465887" lvl="0" indent="-457200">
              <a:buFont typeface="Arial" panose="020B0604020202020204" pitchFamily="34" charset="0"/>
              <a:buChar char="•"/>
            </a:pPr>
            <a:r>
              <a:rPr lang="en-US" sz="3100" dirty="0"/>
              <a:t>Preference on Before/After Class Conversations</a:t>
            </a:r>
          </a:p>
          <a:p>
            <a:pPr lvl="0"/>
            <a:endParaRPr lang="en-US" sz="3400" dirty="0"/>
          </a:p>
          <a:p>
            <a:pPr lvl="0"/>
            <a:r>
              <a:rPr lang="en-US" sz="3400" dirty="0"/>
              <a:t>And then, “What should I say?”</a:t>
            </a:r>
          </a:p>
          <a:p>
            <a:pPr lvl="0"/>
            <a:r>
              <a:rPr lang="en-US" sz="3400" dirty="0"/>
              <a:t>Professors are normal humans too… have a conversation about the course your taking, common career interests… basically just have a normal conversation with them! During the first or second week of school, introduce yourself to your professors during their office hours; if you take the time to get to know them, they will reciprocate it!</a:t>
            </a:r>
          </a:p>
        </p:txBody>
      </p:sp>
      <p:sp>
        <p:nvSpPr>
          <p:cNvPr id="4" name="Slide Number Placeholder 3"/>
          <p:cNvSpPr>
            <a:spLocks noGrp="1"/>
          </p:cNvSpPr>
          <p:nvPr>
            <p:ph type="sldNum" sz="quarter" idx="10"/>
          </p:nvPr>
        </p:nvSpPr>
        <p:spPr/>
        <p:txBody>
          <a:bodyPr/>
          <a:lstStyle/>
          <a:p>
            <a:fld id="{5971EE1D-0DAF-4A85-AA09-518ABCB4F872}" type="slidenum">
              <a:rPr lang="en-US" smtClean="0"/>
              <a:t>2</a:t>
            </a:fld>
            <a:endParaRPr lang="en-US"/>
          </a:p>
        </p:txBody>
      </p:sp>
    </p:spTree>
    <p:extLst>
      <p:ext uri="{BB962C8B-B14F-4D97-AF65-F5344CB8AC3E}">
        <p14:creationId xmlns:p14="http://schemas.microsoft.com/office/powerpoint/2010/main" val="606086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 way to create a positive relationship with your professor is to go to class, </a:t>
            </a:r>
            <a:r>
              <a:rPr lang="en-US" b="1" dirty="0"/>
              <a:t>every day!</a:t>
            </a:r>
            <a:r>
              <a:rPr lang="en-US" dirty="0"/>
              <a:t> Professors notice the students that attend class and give effort. </a:t>
            </a:r>
          </a:p>
          <a:p>
            <a:endParaRPr lang="en-US" dirty="0"/>
          </a:p>
          <a:p>
            <a:r>
              <a:rPr lang="en-US" dirty="0"/>
              <a:t>As you are in class, be sure to follow these three steps:</a:t>
            </a:r>
          </a:p>
          <a:p>
            <a:pPr marL="171450" indent="-171450">
              <a:buFont typeface="Arial" panose="020B0604020202020204" pitchFamily="34" charset="0"/>
              <a:buChar char="•"/>
            </a:pPr>
            <a:r>
              <a:rPr lang="en-US" dirty="0"/>
              <a:t>Show that you care about being a good student</a:t>
            </a:r>
          </a:p>
          <a:p>
            <a:pPr marL="171450" indent="-171450">
              <a:buFont typeface="Arial" panose="020B0604020202020204" pitchFamily="34" charset="0"/>
              <a:buChar char="•"/>
            </a:pPr>
            <a:r>
              <a:rPr lang="en-US" dirty="0"/>
              <a:t>Make a good impression!</a:t>
            </a:r>
          </a:p>
          <a:p>
            <a:pPr marL="171450" indent="-171450">
              <a:buFont typeface="Arial" panose="020B0604020202020204" pitchFamily="34" charset="0"/>
              <a:buChar char="•"/>
            </a:pPr>
            <a:r>
              <a:rPr lang="en-US" dirty="0"/>
              <a:t>Ask questions, be prepared and stay engaged in discussion</a:t>
            </a:r>
          </a:p>
          <a:p>
            <a:endParaRPr lang="en-US" dirty="0"/>
          </a:p>
          <a:p>
            <a:r>
              <a:rPr lang="en-US" dirty="0"/>
              <a:t>You can accomplish these steps by sitting up front, taking notes, and giving your full attention during class.</a:t>
            </a:r>
          </a:p>
        </p:txBody>
      </p:sp>
      <p:sp>
        <p:nvSpPr>
          <p:cNvPr id="4" name="Slide Number Placeholder 3"/>
          <p:cNvSpPr>
            <a:spLocks noGrp="1"/>
          </p:cNvSpPr>
          <p:nvPr>
            <p:ph type="sldNum" sz="quarter" idx="10"/>
          </p:nvPr>
        </p:nvSpPr>
        <p:spPr/>
        <p:txBody>
          <a:bodyPr/>
          <a:lstStyle/>
          <a:p>
            <a:fld id="{5971EE1D-0DAF-4A85-AA09-518ABCB4F872}" type="slidenum">
              <a:rPr lang="en-US" smtClean="0"/>
              <a:t>3</a:t>
            </a:fld>
            <a:endParaRPr lang="en-US"/>
          </a:p>
        </p:txBody>
      </p:sp>
    </p:spTree>
    <p:extLst>
      <p:ext uri="{BB962C8B-B14F-4D97-AF65-F5344CB8AC3E}">
        <p14:creationId xmlns:p14="http://schemas.microsoft.com/office/powerpoint/2010/main" val="2685042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What is the purpose of office hours?</a:t>
            </a:r>
          </a:p>
          <a:p>
            <a:pPr defTabSz="931774">
              <a:defRPr/>
            </a:pPr>
            <a:endParaRPr lang="en-US" dirty="0"/>
          </a:p>
          <a:p>
            <a:pPr defTabSz="931774">
              <a:defRPr/>
            </a:pPr>
            <a:r>
              <a:rPr lang="en-US" dirty="0"/>
              <a:t>It</a:t>
            </a:r>
            <a:r>
              <a:rPr lang="en-US" baseline="0" dirty="0"/>
              <a:t> is a time professors set aside, where they will be in their office, to meet with students. Students can ask for clarification, expand on ideas discussed in class, get feedback on exams, basically anything that entails to the student and their needs. Professors are required to keep office hours, but often it turns into a time to catch up on emails/grading because students don’t use them.</a:t>
            </a:r>
          </a:p>
          <a:p>
            <a:pPr defTabSz="931774">
              <a:defRPr/>
            </a:pPr>
            <a:endParaRPr lang="en-US" baseline="0" dirty="0"/>
          </a:p>
          <a:p>
            <a:pPr defTabSz="931774">
              <a:defRPr/>
            </a:pPr>
            <a:r>
              <a:rPr lang="en-US" baseline="0" dirty="0"/>
              <a:t>Next, where can you find a professor’s office hours? </a:t>
            </a:r>
          </a:p>
          <a:p>
            <a:pPr defTabSz="931774">
              <a:defRPr/>
            </a:pPr>
            <a:r>
              <a:rPr lang="en-US" dirty="0"/>
              <a:t>Professors post office hours are typically posted on their syllabus, canvas and are usually on the door to their office.</a:t>
            </a:r>
          </a:p>
          <a:p>
            <a:endParaRPr lang="en-US" dirty="0"/>
          </a:p>
        </p:txBody>
      </p:sp>
      <p:sp>
        <p:nvSpPr>
          <p:cNvPr id="4" name="Slide Number Placeholder 3"/>
          <p:cNvSpPr>
            <a:spLocks noGrp="1"/>
          </p:cNvSpPr>
          <p:nvPr>
            <p:ph type="sldNum" sz="quarter" idx="10"/>
          </p:nvPr>
        </p:nvSpPr>
        <p:spPr/>
        <p:txBody>
          <a:bodyPr/>
          <a:lstStyle/>
          <a:p>
            <a:fld id="{5971EE1D-0DAF-4A85-AA09-518ABCB4F872}" type="slidenum">
              <a:rPr lang="en-US" smtClean="0"/>
              <a:t>4</a:t>
            </a:fld>
            <a:endParaRPr lang="en-US"/>
          </a:p>
        </p:txBody>
      </p:sp>
    </p:spTree>
    <p:extLst>
      <p:ext uri="{BB962C8B-B14F-4D97-AF65-F5344CB8AC3E}">
        <p14:creationId xmlns:p14="http://schemas.microsoft.com/office/powerpoint/2010/main" val="3092802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plan on meeting with a professor during office hours, follow these steps!</a:t>
            </a:r>
          </a:p>
          <a:p>
            <a:endParaRPr lang="en-US" dirty="0"/>
          </a:p>
          <a:p>
            <a:pPr marL="0" indent="0">
              <a:buNone/>
            </a:pPr>
            <a:r>
              <a:rPr lang="en-US" b="1" dirty="0"/>
              <a:t>STEP 1: </a:t>
            </a:r>
            <a:r>
              <a:rPr lang="en-US" dirty="0"/>
              <a:t>Identify a purpose for the meeting </a:t>
            </a:r>
          </a:p>
          <a:p>
            <a:pPr marL="628650" lvl="1" indent="-171450">
              <a:buFont typeface="Arial" panose="020B0604020202020204" pitchFamily="34" charset="0"/>
              <a:buChar char="•"/>
            </a:pPr>
            <a:r>
              <a:rPr lang="en-US" dirty="0"/>
              <a:t>You performed poorly on a quiz, exam, or other class assignment.</a:t>
            </a:r>
          </a:p>
          <a:p>
            <a:pPr marL="628650" lvl="1" indent="-171450">
              <a:buFont typeface="Arial" panose="020B0604020202020204" pitchFamily="34" charset="0"/>
              <a:buChar char="•"/>
            </a:pPr>
            <a:r>
              <a:rPr lang="en-US" dirty="0"/>
              <a:t>You are unclear about an assignment, exam/reading schedule, policy on attendance or you want to ask a specific question, etc.</a:t>
            </a:r>
          </a:p>
          <a:p>
            <a:pPr marL="628650" lvl="1" indent="-171450">
              <a:buFont typeface="Arial" panose="020B0604020202020204" pitchFamily="34" charset="0"/>
              <a:buChar char="•"/>
            </a:pPr>
            <a:r>
              <a:rPr lang="en-US" dirty="0"/>
              <a:t>You want to turn in an assignment late or take a test at a different time.</a:t>
            </a:r>
          </a:p>
          <a:p>
            <a:pPr marL="628650" lvl="1" indent="-171450">
              <a:buFont typeface="Arial" panose="020B0604020202020204" pitchFamily="34" charset="0"/>
              <a:buChar char="•"/>
            </a:pPr>
            <a:r>
              <a:rPr lang="en-US" dirty="0"/>
              <a:t>You are unsure about your current major.</a:t>
            </a:r>
          </a:p>
          <a:p>
            <a:pPr marL="628650" lvl="1" indent="-171450">
              <a:buFont typeface="Arial" panose="020B0604020202020204" pitchFamily="34" charset="0"/>
              <a:buChar char="•"/>
            </a:pPr>
            <a:r>
              <a:rPr lang="en-US" dirty="0"/>
              <a:t>You have missed class due to sickness.</a:t>
            </a:r>
          </a:p>
          <a:p>
            <a:pPr marL="628650" lvl="1" indent="-171450">
              <a:buFont typeface="Arial" panose="020B0604020202020204" pitchFamily="34" charset="0"/>
              <a:buChar char="•"/>
            </a:pPr>
            <a:r>
              <a:rPr lang="en-US" dirty="0"/>
              <a:t>You are considering graduate school in the professor's area of expertise and want to ask the professor for a letter of recommendation.</a:t>
            </a:r>
          </a:p>
          <a:p>
            <a:pPr marL="628650" lvl="1" indent="-171450">
              <a:buFont typeface="Arial" panose="020B0604020202020204" pitchFamily="34" charset="0"/>
              <a:buChar char="•"/>
            </a:pPr>
            <a:endParaRPr lang="en-US" dirty="0"/>
          </a:p>
          <a:p>
            <a:pPr marL="0" lvl="0" indent="0">
              <a:buFontTx/>
              <a:buNone/>
            </a:pPr>
            <a:r>
              <a:rPr lang="en-US" sz="3000" dirty="0"/>
              <a:t>Before you go into their office hours and have a meeting, WRITE IT DOWN! Writing it down will help you feel prepared and be prepared as you go into a meeting. </a:t>
            </a:r>
          </a:p>
          <a:p>
            <a:endParaRPr lang="en-US" dirty="0"/>
          </a:p>
        </p:txBody>
      </p:sp>
      <p:sp>
        <p:nvSpPr>
          <p:cNvPr id="4" name="Slide Number Placeholder 3"/>
          <p:cNvSpPr>
            <a:spLocks noGrp="1"/>
          </p:cNvSpPr>
          <p:nvPr>
            <p:ph type="sldNum" sz="quarter" idx="10"/>
          </p:nvPr>
        </p:nvSpPr>
        <p:spPr/>
        <p:txBody>
          <a:bodyPr/>
          <a:lstStyle/>
          <a:p>
            <a:fld id="{5971EE1D-0DAF-4A85-AA09-518ABCB4F872}" type="slidenum">
              <a:rPr lang="en-US" smtClean="0"/>
              <a:t>5</a:t>
            </a:fld>
            <a:endParaRPr lang="en-US"/>
          </a:p>
        </p:txBody>
      </p:sp>
    </p:spTree>
    <p:extLst>
      <p:ext uri="{BB962C8B-B14F-4D97-AF65-F5344CB8AC3E}">
        <p14:creationId xmlns:p14="http://schemas.microsoft.com/office/powerpoint/2010/main" val="2500750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STEP 2: </a:t>
            </a:r>
            <a:r>
              <a:rPr lang="en-US" dirty="0"/>
              <a:t>Determine the best time</a:t>
            </a:r>
          </a:p>
          <a:p>
            <a:pPr marL="171450" lvl="0" indent="-171450">
              <a:buFont typeface="Arial" panose="020B0604020202020204" pitchFamily="34" charset="0"/>
              <a:buChar char="•"/>
            </a:pPr>
            <a:r>
              <a:rPr lang="en-US" dirty="0"/>
              <a:t>Check your syllabus for office hours, phone number, and email address. </a:t>
            </a:r>
          </a:p>
          <a:p>
            <a:pPr marL="171450" lvl="0" indent="-171450">
              <a:buFont typeface="Arial" panose="020B0604020202020204" pitchFamily="34" charset="0"/>
              <a:buChar char="•"/>
            </a:pPr>
            <a:r>
              <a:rPr lang="en-US" dirty="0"/>
              <a:t>If it is an urgent purpose, going in person may be the best option. Email is another great choice if it is hard to find a professor or you have a busy schedule.</a:t>
            </a:r>
          </a:p>
          <a:p>
            <a:endParaRPr lang="en-US" dirty="0"/>
          </a:p>
        </p:txBody>
      </p:sp>
      <p:sp>
        <p:nvSpPr>
          <p:cNvPr id="4" name="Slide Number Placeholder 3"/>
          <p:cNvSpPr>
            <a:spLocks noGrp="1"/>
          </p:cNvSpPr>
          <p:nvPr>
            <p:ph type="sldNum" sz="quarter" idx="10"/>
          </p:nvPr>
        </p:nvSpPr>
        <p:spPr/>
        <p:txBody>
          <a:bodyPr/>
          <a:lstStyle/>
          <a:p>
            <a:fld id="{5971EE1D-0DAF-4A85-AA09-518ABCB4F872}" type="slidenum">
              <a:rPr lang="en-US" smtClean="0"/>
              <a:t>6</a:t>
            </a:fld>
            <a:endParaRPr lang="en-US"/>
          </a:p>
        </p:txBody>
      </p:sp>
    </p:spTree>
    <p:extLst>
      <p:ext uri="{BB962C8B-B14F-4D97-AF65-F5344CB8AC3E}">
        <p14:creationId xmlns:p14="http://schemas.microsoft.com/office/powerpoint/2010/main" val="214658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FontTx/>
              <a:buNone/>
            </a:pPr>
            <a:r>
              <a:rPr lang="en-US" dirty="0"/>
              <a:t>If you chose to write the professor an email, make sure that you practice proper email etiquette!</a:t>
            </a:r>
          </a:p>
          <a:p>
            <a:pPr marL="457200" lvl="0" indent="-457200">
              <a:buFont typeface="Arial" panose="020B0604020202020204" pitchFamily="34" charset="0"/>
              <a:buChar char="•"/>
            </a:pPr>
            <a:r>
              <a:rPr lang="en-US" sz="2600" dirty="0"/>
              <a:t>Be sure to use a subject for an email (not needed in Canvas)</a:t>
            </a:r>
          </a:p>
          <a:p>
            <a:pPr marL="914400" lvl="1" indent="-457200">
              <a:buFont typeface="Arial" panose="020B0604020202020204" pitchFamily="34" charset="0"/>
              <a:buChar char="•"/>
            </a:pPr>
            <a:r>
              <a:rPr lang="en-US" sz="2600" dirty="0"/>
              <a:t>On the GUS Email, put a subject that contains your name, ID number and meeting purpose</a:t>
            </a:r>
          </a:p>
          <a:p>
            <a:pPr marL="457200" lvl="0" indent="-457200">
              <a:buFont typeface="Arial" panose="020B0604020202020204" pitchFamily="34" charset="0"/>
              <a:buChar char="•"/>
            </a:pPr>
            <a:r>
              <a:rPr lang="en-US" sz="2600" dirty="0"/>
              <a:t>Formal - Doctor (Dr.), Mister (Mr.), Mrs., Professor</a:t>
            </a:r>
          </a:p>
          <a:p>
            <a:pPr marL="457200" lvl="0" indent="-457200">
              <a:buFont typeface="Arial" panose="020B0604020202020204" pitchFamily="34" charset="0"/>
              <a:buChar char="•"/>
            </a:pPr>
            <a:r>
              <a:rPr lang="en-US" sz="2600" dirty="0"/>
              <a:t>Write in full sentences </a:t>
            </a:r>
          </a:p>
          <a:p>
            <a:pPr marL="457200" lvl="0" indent="-457200">
              <a:buFont typeface="Arial" panose="020B0604020202020204" pitchFamily="34" charset="0"/>
              <a:buChar char="•"/>
            </a:pPr>
            <a:r>
              <a:rPr lang="en-US" sz="2600" dirty="0"/>
              <a:t>Be sure to include your name, ID number, and the course/section you are taking in your email </a:t>
            </a:r>
          </a:p>
          <a:p>
            <a:pPr marL="914400" lvl="1" indent="-457200">
              <a:buFont typeface="Arial" panose="020B0604020202020204" pitchFamily="34" charset="0"/>
              <a:buChar char="•"/>
            </a:pPr>
            <a:r>
              <a:rPr lang="en-US" sz="2600" dirty="0"/>
              <a:t>This can be put at the end of the email with your name!</a:t>
            </a:r>
          </a:p>
          <a:p>
            <a:pPr marL="457200" lvl="0" indent="-457200">
              <a:buFont typeface="Arial" panose="020B0604020202020204" pitchFamily="34" charset="0"/>
              <a:buChar char="•"/>
            </a:pPr>
            <a:r>
              <a:rPr lang="en-US" sz="2600" dirty="0"/>
              <a:t>Be polite and respectful! </a:t>
            </a:r>
          </a:p>
          <a:p>
            <a:pPr marL="0" indent="0">
              <a:buFontTx/>
              <a:buNone/>
            </a:pPr>
            <a:endParaRPr lang="en-US" dirty="0"/>
          </a:p>
          <a:p>
            <a:pPr marL="0" indent="0">
              <a:buFontTx/>
              <a:buNone/>
            </a:pPr>
            <a:r>
              <a:rPr lang="en-US" dirty="0"/>
              <a:t>Be proactive about seeking information from your instructors! Don’t wait till the last minute.</a:t>
            </a:r>
          </a:p>
        </p:txBody>
      </p:sp>
      <p:sp>
        <p:nvSpPr>
          <p:cNvPr id="4" name="Slide Number Placeholder 3"/>
          <p:cNvSpPr>
            <a:spLocks noGrp="1"/>
          </p:cNvSpPr>
          <p:nvPr>
            <p:ph type="sldNum" sz="quarter" idx="10"/>
          </p:nvPr>
        </p:nvSpPr>
        <p:spPr/>
        <p:txBody>
          <a:bodyPr/>
          <a:lstStyle/>
          <a:p>
            <a:fld id="{EA178343-3A80-44B4-ABDF-92C45F119D43}" type="slidenum">
              <a:rPr lang="en-US" smtClean="0"/>
              <a:pPr/>
              <a:t>7</a:t>
            </a:fld>
            <a:endParaRPr lang="en-US"/>
          </a:p>
        </p:txBody>
      </p:sp>
    </p:spTree>
    <p:extLst>
      <p:ext uri="{BB962C8B-B14F-4D97-AF65-F5344CB8AC3E}">
        <p14:creationId xmlns:p14="http://schemas.microsoft.com/office/powerpoint/2010/main" val="579111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STEP 3: </a:t>
            </a:r>
            <a:r>
              <a:rPr lang="en-US" dirty="0"/>
              <a:t>Organize your talk</a:t>
            </a:r>
          </a:p>
          <a:p>
            <a:pPr marL="171450" lvl="0" indent="-171450">
              <a:buFont typeface="Arial" panose="020B0604020202020204" pitchFamily="34" charset="0"/>
              <a:buChar char="•"/>
            </a:pPr>
            <a:r>
              <a:rPr lang="en-US" dirty="0"/>
              <a:t>Come to your meeting prepared (this is especially helpful if you are intimidated or have anxiety)</a:t>
            </a:r>
          </a:p>
          <a:p>
            <a:pPr marL="171450" lvl="0" indent="-171450">
              <a:buFont typeface="Arial" panose="020B0604020202020204" pitchFamily="34" charset="0"/>
              <a:buChar char="•"/>
            </a:pPr>
            <a:r>
              <a:rPr lang="en-US" dirty="0"/>
              <a:t>List out your questions beforehand and bring it with you</a:t>
            </a:r>
          </a:p>
          <a:p>
            <a:pPr marL="171450" lvl="0" indent="-171450">
              <a:buFont typeface="Arial" panose="020B0604020202020204" pitchFamily="34" charset="0"/>
              <a:buChar char="•"/>
            </a:pPr>
            <a:r>
              <a:rPr lang="en-US" dirty="0"/>
              <a:t>Bring paper/pen/iPad and take notes. Don’t rely on your memory (especially if you’re nervous) </a:t>
            </a:r>
          </a:p>
          <a:p>
            <a:pPr marL="171450" lvl="0" indent="-171450">
              <a:buFont typeface="Arial" panose="020B0604020202020204" pitchFamily="34" charset="0"/>
              <a:buChar char="•"/>
            </a:pPr>
            <a:r>
              <a:rPr lang="en-US" dirty="0"/>
              <a:t>Consider bringing your textbook and/or class notes if you’ve got course-specific questions </a:t>
            </a:r>
          </a:p>
          <a:p>
            <a:endParaRPr lang="en-US" dirty="0"/>
          </a:p>
        </p:txBody>
      </p:sp>
      <p:sp>
        <p:nvSpPr>
          <p:cNvPr id="4" name="Slide Number Placeholder 3"/>
          <p:cNvSpPr>
            <a:spLocks noGrp="1"/>
          </p:cNvSpPr>
          <p:nvPr>
            <p:ph type="sldNum" sz="quarter" idx="10"/>
          </p:nvPr>
        </p:nvSpPr>
        <p:spPr/>
        <p:txBody>
          <a:bodyPr/>
          <a:lstStyle/>
          <a:p>
            <a:fld id="{5971EE1D-0DAF-4A85-AA09-518ABCB4F872}" type="slidenum">
              <a:rPr lang="en-US" smtClean="0"/>
              <a:t>8</a:t>
            </a:fld>
            <a:endParaRPr lang="en-US"/>
          </a:p>
        </p:txBody>
      </p:sp>
    </p:spTree>
    <p:extLst>
      <p:ext uri="{BB962C8B-B14F-4D97-AF65-F5344CB8AC3E}">
        <p14:creationId xmlns:p14="http://schemas.microsoft.com/office/powerpoint/2010/main" val="4124243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STEP 4: </a:t>
            </a:r>
            <a:r>
              <a:rPr lang="en-US" dirty="0"/>
              <a:t>Attend the meeting</a:t>
            </a:r>
          </a:p>
          <a:p>
            <a:pPr marL="171450" lvl="0" indent="-171450">
              <a:buFont typeface="Arial" panose="020B0604020202020204" pitchFamily="34" charset="0"/>
              <a:buChar char="•"/>
            </a:pPr>
            <a:r>
              <a:rPr lang="en-US" dirty="0"/>
              <a:t>Arrive on time (earlier) and be polite! Use formal address (Professor/Dr.) unless they tell you otherwise</a:t>
            </a:r>
          </a:p>
          <a:p>
            <a:pPr marL="171450" lvl="0" indent="-171450">
              <a:buFont typeface="Arial" panose="020B0604020202020204" pitchFamily="34" charset="0"/>
              <a:buChar char="•"/>
            </a:pPr>
            <a:r>
              <a:rPr lang="en-US" dirty="0"/>
              <a:t>Ask your questions and engage in the conversation</a:t>
            </a:r>
          </a:p>
          <a:p>
            <a:pPr marL="171450" lvl="0" indent="-171450">
              <a:buFont typeface="Arial" panose="020B0604020202020204" pitchFamily="34" charset="0"/>
              <a:buChar char="•"/>
            </a:pPr>
            <a:r>
              <a:rPr lang="en-US" dirty="0"/>
              <a:t>Be aware that some professors may not have enough time to answer all of your questions, but it is a great idea to schedule a follow-up meeting if you still have more.</a:t>
            </a:r>
          </a:p>
          <a:p>
            <a:endParaRPr lang="en-US" dirty="0"/>
          </a:p>
          <a:p>
            <a:r>
              <a:rPr lang="en-US" dirty="0"/>
              <a:t>The main point of step four is to follow through on your plan and attend the meeting. (Whether it is in person or through email)</a:t>
            </a:r>
          </a:p>
          <a:p>
            <a:endParaRPr lang="en-US" dirty="0"/>
          </a:p>
        </p:txBody>
      </p:sp>
      <p:sp>
        <p:nvSpPr>
          <p:cNvPr id="4" name="Slide Number Placeholder 3"/>
          <p:cNvSpPr>
            <a:spLocks noGrp="1"/>
          </p:cNvSpPr>
          <p:nvPr>
            <p:ph type="sldNum" sz="quarter" idx="10"/>
          </p:nvPr>
        </p:nvSpPr>
        <p:spPr/>
        <p:txBody>
          <a:bodyPr/>
          <a:lstStyle/>
          <a:p>
            <a:fld id="{5971EE1D-0DAF-4A85-AA09-518ABCB4F872}" type="slidenum">
              <a:rPr lang="en-US" smtClean="0"/>
              <a:t>9</a:t>
            </a:fld>
            <a:endParaRPr lang="en-US"/>
          </a:p>
        </p:txBody>
      </p:sp>
    </p:spTree>
    <p:extLst>
      <p:ext uri="{BB962C8B-B14F-4D97-AF65-F5344CB8AC3E}">
        <p14:creationId xmlns:p14="http://schemas.microsoft.com/office/powerpoint/2010/main" val="27000234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6FC62FED-6462-4CA3-99C1-70A60EB5583E}" type="datetimeFigureOut">
              <a:rPr lang="en-US" smtClean="0"/>
              <a:t>4/16/20</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DB0D77E8-D130-464A-BB0E-6F00A85BC7A6}"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C62FED-6462-4CA3-99C1-70A60EB5583E}" type="datetimeFigureOut">
              <a:rPr lang="en-US" smtClean="0"/>
              <a:t>4/16/20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D77E8-D130-464A-BB0E-6F00A85BC7A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C62FED-6462-4CA3-99C1-70A60EB5583E}" type="datetimeFigureOut">
              <a:rPr lang="en-US" smtClean="0"/>
              <a:t>4/16/20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D77E8-D130-464A-BB0E-6F00A85BC7A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C62FED-6462-4CA3-99C1-70A60EB5583E}" type="datetimeFigureOut">
              <a:rPr lang="en-US" smtClean="0"/>
              <a:t>4/16/20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D77E8-D130-464A-BB0E-6F00A85BC7A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C62FED-6462-4CA3-99C1-70A60EB5583E}" type="datetimeFigureOut">
              <a:rPr lang="en-US" smtClean="0"/>
              <a:t>4/16/20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D77E8-D130-464A-BB0E-6F00A85BC7A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6FC62FED-6462-4CA3-99C1-70A60EB5583E}" type="datetimeFigureOut">
              <a:rPr lang="en-US" smtClean="0"/>
              <a:t>4/16/20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D77E8-D130-464A-BB0E-6F00A85BC7A6}"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FC62FED-6462-4CA3-99C1-70A60EB5583E}" type="datetimeFigureOut">
              <a:rPr lang="en-US" smtClean="0"/>
              <a:t>4/16/20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0D77E8-D130-464A-BB0E-6F00A85BC7A6}"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C62FED-6462-4CA3-99C1-70A60EB5583E}" type="datetimeFigureOut">
              <a:rPr lang="en-US" smtClean="0"/>
              <a:t>4/16/20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0D77E8-D130-464A-BB0E-6F00A85BC7A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C62FED-6462-4CA3-99C1-70A60EB5583E}" type="datetimeFigureOut">
              <a:rPr lang="en-US" smtClean="0"/>
              <a:t>4/16/20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0D77E8-D130-464A-BB0E-6F00A85BC7A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C62FED-6462-4CA3-99C1-70A60EB5583E}" type="datetimeFigureOut">
              <a:rPr lang="en-US" smtClean="0"/>
              <a:t>4/16/20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D77E8-D130-464A-BB0E-6F00A85BC7A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C62FED-6462-4CA3-99C1-70A60EB5583E}" type="datetimeFigureOut">
              <a:rPr lang="en-US" smtClean="0"/>
              <a:t>4/16/20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D77E8-D130-464A-BB0E-6F00A85BC7A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6FC62FED-6462-4CA3-99C1-70A60EB5583E}" type="datetimeFigureOut">
              <a:rPr lang="en-US" smtClean="0"/>
              <a:t>4/16/20</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DB0D77E8-D130-464A-BB0E-6F00A85BC7A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twitter.com/PSUSuccess" TargetMode="External"/><Relationship Id="rId4" Type="http://schemas.openxmlformats.org/officeDocument/2006/relationships/hyperlink" Target="mailto:studentsuccess@pittstate.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hyperlink" Target="https://twitter.com/PSUSuccess" TargetMode="External"/><Relationship Id="rId4" Type="http://schemas.openxmlformats.org/officeDocument/2006/relationships/hyperlink" Target="mailto:studentsuccess@pittstate.edu"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bigfuture.collegeboard.org/find-colleges/academic-life/the-scoop-how-to-get-to-know-your-college-professors" TargetMode="External"/><Relationship Id="rId7" Type="http://schemas.openxmlformats.org/officeDocument/2006/relationships/hyperlink" Target="http://collegelife.about.com/od/academiclife/ht/gettoknowprofs.ht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lsc.cornell.edu/Sidebars/Study_Skills_Resources/Study%20Skills%20PDFs%20for%20LSC%20Website/What%20Are%20Office%20Hours.pdf" TargetMode="External"/><Relationship Id="rId5" Type="http://schemas.openxmlformats.org/officeDocument/2006/relationships/hyperlink" Target="https://www.counseling.ufl.edu/cwc/How-to-Approach-a-Professor-for-Help.aspx" TargetMode="External"/><Relationship Id="rId4" Type="http://schemas.openxmlformats.org/officeDocument/2006/relationships/hyperlink" Target="http://www.collegebound.net/content/article/faculty-friendships/19601/"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bigfuture.collegeboard.org/find-colleges/academic-life/the-scoop-how-to-get-to-know-your-college-professor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Faculty Connection 101</a:t>
            </a:r>
          </a:p>
        </p:txBody>
      </p:sp>
      <p:sp>
        <p:nvSpPr>
          <p:cNvPr id="3" name="Subtitle 2"/>
          <p:cNvSpPr>
            <a:spLocks noGrp="1"/>
          </p:cNvSpPr>
          <p:nvPr>
            <p:ph type="subTitle" idx="1"/>
          </p:nvPr>
        </p:nvSpPr>
        <p:spPr>
          <a:xfrm rot="403384">
            <a:off x="3162162" y="4780272"/>
            <a:ext cx="4895652" cy="609600"/>
          </a:xfrm>
        </p:spPr>
        <p:txBody>
          <a:bodyPr>
            <a:normAutofit lnSpcReduction="10000"/>
          </a:bodyPr>
          <a:lstStyle/>
          <a:p>
            <a:r>
              <a:rPr lang="en-US" dirty="0"/>
              <a:t>Best Practices for Building Relationships with Instructors</a:t>
            </a:r>
          </a:p>
        </p:txBody>
      </p:sp>
      <p:pic>
        <p:nvPicPr>
          <p:cNvPr id="4" name="Content Placeholder 3" descr="186&amp;116 gorilla.eps"/>
          <p:cNvPicPr>
            <a:picLocks noChangeAspect="1"/>
          </p:cNvPicPr>
          <p:nvPr/>
        </p:nvPicPr>
        <p:blipFill>
          <a:blip r:embed="rId3" cstate="print"/>
          <a:stretch>
            <a:fillRect/>
          </a:stretch>
        </p:blipFill>
        <p:spPr>
          <a:xfrm>
            <a:off x="8458200" y="152400"/>
            <a:ext cx="524500" cy="63341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rot="20534082">
            <a:off x="677972" y="4354566"/>
            <a:ext cx="2244567" cy="830997"/>
          </a:xfrm>
          <a:prstGeom prst="rect">
            <a:avLst/>
          </a:prstGeom>
          <a:noFill/>
        </p:spPr>
        <p:txBody>
          <a:bodyPr wrap="square" rtlCol="0">
            <a:spAutoFit/>
          </a:bodyPr>
          <a:lstStyle/>
          <a:p>
            <a:r>
              <a:rPr lang="en-US" sz="1200" dirty="0"/>
              <a:t>Student Success Programs</a:t>
            </a:r>
          </a:p>
          <a:p>
            <a:r>
              <a:rPr lang="en-US" sz="1200" dirty="0"/>
              <a:t>113 Axe Library </a:t>
            </a:r>
          </a:p>
          <a:p>
            <a:r>
              <a:rPr lang="en-US" sz="1200" dirty="0">
                <a:hlinkClick r:id="rId4"/>
              </a:rPr>
              <a:t>studentsuccess@pittstate.edu</a:t>
            </a:r>
            <a:endParaRPr lang="en-US" sz="1200" dirty="0"/>
          </a:p>
          <a:p>
            <a:r>
              <a:rPr lang="en-US" sz="1200" dirty="0">
                <a:hlinkClick r:id="rId5"/>
              </a:rPr>
              <a:t>@PSUSuccess</a:t>
            </a:r>
            <a:endParaRPr lang="en-US" sz="1200" dirty="0"/>
          </a:p>
        </p:txBody>
      </p:sp>
    </p:spTree>
    <p:extLst>
      <p:ext uri="{BB962C8B-B14F-4D97-AF65-F5344CB8AC3E}">
        <p14:creationId xmlns:p14="http://schemas.microsoft.com/office/powerpoint/2010/main" val="1036975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Learn About Their Interests </a:t>
            </a:r>
          </a:p>
        </p:txBody>
      </p:sp>
      <p:sp>
        <p:nvSpPr>
          <p:cNvPr id="3" name="Content Placeholder 2"/>
          <p:cNvSpPr>
            <a:spLocks noGrp="1"/>
          </p:cNvSpPr>
          <p:nvPr>
            <p:ph idx="1"/>
          </p:nvPr>
        </p:nvSpPr>
        <p:spPr/>
        <p:txBody>
          <a:bodyPr/>
          <a:lstStyle/>
          <a:p>
            <a:r>
              <a:rPr lang="en-US" dirty="0"/>
              <a:t>Your professors teach because they are experts in a field of study</a:t>
            </a:r>
          </a:p>
          <a:p>
            <a:pPr lvl="1"/>
            <a:r>
              <a:rPr lang="en-US" dirty="0"/>
              <a:t>Many have done research and learned exciting things!</a:t>
            </a:r>
          </a:p>
          <a:p>
            <a:pPr lvl="1"/>
            <a:r>
              <a:rPr lang="en-US" dirty="0"/>
              <a:t>One of the best ways to meet new people is to get them to talk about themselves. This is no different with professors!</a:t>
            </a:r>
          </a:p>
          <a:p>
            <a:pPr lvl="1"/>
            <a:endParaRPr lang="en-US" dirty="0"/>
          </a:p>
          <a:p>
            <a:r>
              <a:rPr lang="en-US" dirty="0"/>
              <a:t>This is especially important when you are getting to know professors in your major. </a:t>
            </a:r>
          </a:p>
        </p:txBody>
      </p:sp>
      <p:pic>
        <p:nvPicPr>
          <p:cNvPr id="4" name="Content Placeholder 3" descr="186&amp;116 gorilla.eps"/>
          <p:cNvPicPr>
            <a:picLocks noChangeAspect="1"/>
          </p:cNvPicPr>
          <p:nvPr/>
        </p:nvPicPr>
        <p:blipFill>
          <a:blip r:embed="rId3" cstate="print"/>
          <a:stretch>
            <a:fillRect/>
          </a:stretch>
        </p:blipFill>
        <p:spPr>
          <a:xfrm>
            <a:off x="8458200" y="152400"/>
            <a:ext cx="524500" cy="6334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74349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Stay in Touch!</a:t>
            </a:r>
          </a:p>
        </p:txBody>
      </p:sp>
      <p:sp>
        <p:nvSpPr>
          <p:cNvPr id="3" name="Content Placeholder 2"/>
          <p:cNvSpPr>
            <a:spLocks noGrp="1"/>
          </p:cNvSpPr>
          <p:nvPr>
            <p:ph idx="1"/>
          </p:nvPr>
        </p:nvSpPr>
        <p:spPr/>
        <p:txBody>
          <a:bodyPr/>
          <a:lstStyle/>
          <a:p>
            <a:r>
              <a:rPr lang="en-US" dirty="0"/>
              <a:t>After you’ve spent time getting to know a professor while you were taking their course, don’t just stop there! </a:t>
            </a:r>
          </a:p>
          <a:p>
            <a:pPr lvl="1"/>
            <a:r>
              <a:rPr lang="en-US" dirty="0"/>
              <a:t>Check-in during future semesters!</a:t>
            </a:r>
          </a:p>
          <a:p>
            <a:pPr lvl="1"/>
            <a:r>
              <a:rPr lang="en-US" dirty="0"/>
              <a:t>You never know when YOU are going to want them to remember you! </a:t>
            </a:r>
          </a:p>
        </p:txBody>
      </p:sp>
      <p:pic>
        <p:nvPicPr>
          <p:cNvPr id="4" name="Content Placeholder 3" descr="186&amp;116 gorilla.eps"/>
          <p:cNvPicPr>
            <a:picLocks noChangeAspect="1"/>
          </p:cNvPicPr>
          <p:nvPr/>
        </p:nvPicPr>
        <p:blipFill>
          <a:blip r:embed="rId3" cstate="print"/>
          <a:stretch>
            <a:fillRect/>
          </a:stretch>
        </p:blipFill>
        <p:spPr>
          <a:xfrm>
            <a:off x="8458200" y="152400"/>
            <a:ext cx="524500" cy="6334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21097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Professors are People Too!</a:t>
            </a:r>
          </a:p>
        </p:txBody>
      </p:sp>
      <p:sp>
        <p:nvSpPr>
          <p:cNvPr id="3" name="Content Placeholder 2"/>
          <p:cNvSpPr>
            <a:spLocks noGrp="1"/>
          </p:cNvSpPr>
          <p:nvPr>
            <p:ph idx="1"/>
          </p:nvPr>
        </p:nvSpPr>
        <p:spPr/>
        <p:txBody>
          <a:bodyPr/>
          <a:lstStyle/>
          <a:p>
            <a:r>
              <a:rPr lang="en-US" dirty="0"/>
              <a:t>No one was born with a Ph.D.! </a:t>
            </a:r>
          </a:p>
          <a:p>
            <a:pPr lvl="1"/>
            <a:r>
              <a:rPr lang="en-US" dirty="0"/>
              <a:t>They were students themselves one day! Ask for study tips and advice, not just for their class, but for all classes. </a:t>
            </a:r>
          </a:p>
          <a:p>
            <a:r>
              <a:rPr lang="en-US" dirty="0"/>
              <a:t>Sometimes they make mistakes!</a:t>
            </a:r>
          </a:p>
          <a:p>
            <a:pPr lvl="1"/>
            <a:r>
              <a:rPr lang="en-US" dirty="0"/>
              <a:t>Discussing a grade issue is a situation that is bound to happen at some point during college. But the </a:t>
            </a:r>
            <a:r>
              <a:rPr lang="en-US" i="1" dirty="0"/>
              <a:t>way</a:t>
            </a:r>
            <a:r>
              <a:rPr lang="en-US" dirty="0"/>
              <a:t> you approach the situation can drastically affect your professors response. </a:t>
            </a:r>
          </a:p>
        </p:txBody>
      </p:sp>
    </p:spTree>
    <p:extLst>
      <p:ext uri="{BB962C8B-B14F-4D97-AF65-F5344CB8AC3E}">
        <p14:creationId xmlns:p14="http://schemas.microsoft.com/office/powerpoint/2010/main" val="3403886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What Not to Do!</a:t>
            </a:r>
          </a:p>
        </p:txBody>
      </p:sp>
      <p:sp>
        <p:nvSpPr>
          <p:cNvPr id="3" name="Content Placeholder 2"/>
          <p:cNvSpPr>
            <a:spLocks noGrp="1"/>
          </p:cNvSpPr>
          <p:nvPr>
            <p:ph idx="1"/>
          </p:nvPr>
        </p:nvSpPr>
        <p:spPr/>
        <p:txBody>
          <a:bodyPr>
            <a:normAutofit lnSpcReduction="10000"/>
          </a:bodyPr>
          <a:lstStyle/>
          <a:p>
            <a:r>
              <a:rPr lang="en-US" dirty="0"/>
              <a:t>Don’t think you’ll get any special treatment because you’ve taken the time to get to know a faculty member</a:t>
            </a:r>
          </a:p>
          <a:p>
            <a:r>
              <a:rPr lang="en-US" dirty="0"/>
              <a:t>Don’t try to invite your professor out for a beer! </a:t>
            </a:r>
          </a:p>
          <a:p>
            <a:pPr lvl="1"/>
            <a:r>
              <a:rPr lang="en-US" dirty="0"/>
              <a:t>Although he or she may seem like a fun person to hang out with, save this adventure for after graduation!</a:t>
            </a:r>
          </a:p>
          <a:p>
            <a:r>
              <a:rPr lang="en-US" dirty="0"/>
              <a:t>Monopolize your professor’s time before or after class or during office hours</a:t>
            </a:r>
          </a:p>
          <a:p>
            <a:pPr lvl="1"/>
            <a:r>
              <a:rPr lang="en-US" dirty="0"/>
              <a:t>Other students may need help or have questions, too. </a:t>
            </a:r>
          </a:p>
          <a:p>
            <a:pPr lvl="1"/>
            <a:r>
              <a:rPr lang="en-US" dirty="0"/>
              <a:t>A better approach would be to invite them to coffee or schedule a meeting where they can dedicate time to your concerns. </a:t>
            </a:r>
          </a:p>
        </p:txBody>
      </p:sp>
    </p:spTree>
    <p:extLst>
      <p:ext uri="{BB962C8B-B14F-4D97-AF65-F5344CB8AC3E}">
        <p14:creationId xmlns:p14="http://schemas.microsoft.com/office/powerpoint/2010/main" val="3669728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041440" cy="1442674"/>
          </a:xfrm>
        </p:spPr>
        <p:txBody>
          <a:bodyPr/>
          <a:lstStyle/>
          <a:p>
            <a:r>
              <a:rPr lang="en-US" altLang="en-US" sz="2000" dirty="0">
                <a:solidFill>
                  <a:schemeClr val="tx1"/>
                </a:solidFill>
                <a:latin typeface="Cambria" panose="02040503050406030204" pitchFamily="18" charset="0"/>
                <a:ea typeface="Calibri" panose="020F0502020204030204" pitchFamily="34" charset="0"/>
                <a:cs typeface="Arial Narrow" panose="020B0606020202030204" pitchFamily="34" charset="0"/>
              </a:rPr>
              <a:t>Here is a table that you can use to log your professors</a:t>
            </a:r>
            <a:r>
              <a:rPr lang="en-US" altLang="en-US" sz="2000" dirty="0">
                <a:solidFill>
                  <a:schemeClr val="tx1"/>
                </a:solidFill>
                <a:latin typeface="Calibri" panose="020F0502020204030204" pitchFamily="34" charset="0"/>
                <a:ea typeface="Calibri" panose="020F0502020204030204" pitchFamily="34" charset="0"/>
                <a:cs typeface="Arial Narrow" panose="020B0606020202030204" pitchFamily="34" charset="0"/>
              </a:rPr>
              <a:t>’</a:t>
            </a:r>
            <a:r>
              <a:rPr lang="en-US" altLang="en-US" sz="2000" dirty="0">
                <a:solidFill>
                  <a:schemeClr val="tx1"/>
                </a:solidFill>
                <a:latin typeface="Cambria" panose="02040503050406030204" pitchFamily="18" charset="0"/>
                <a:ea typeface="Calibri" panose="020F0502020204030204" pitchFamily="34" charset="0"/>
                <a:cs typeface="Arial Narrow" panose="020B0606020202030204" pitchFamily="34" charset="0"/>
              </a:rPr>
              <a:t> office hours and contact information. Keep this handy so you can effectively make arrangements to meet with your professor regarding coursework and other forms of assistance that you may need.</a:t>
            </a:r>
            <a:br>
              <a:rPr lang="en-US" altLang="en-US" sz="800" dirty="0">
                <a:solidFill>
                  <a:schemeClr val="tx1"/>
                </a:solidFill>
              </a:rPr>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8702249"/>
              </p:ext>
            </p:extLst>
          </p:nvPr>
        </p:nvGraphicFramePr>
        <p:xfrm>
          <a:off x="762000" y="2287940"/>
          <a:ext cx="7736640" cy="3962400"/>
        </p:xfrm>
        <a:graphic>
          <a:graphicData uri="http://schemas.openxmlformats.org/drawingml/2006/table">
            <a:tbl>
              <a:tblPr firstRow="1" firstCol="1" bandRow="1">
                <a:tableStyleId>{5C22544A-7EE6-4342-B048-85BDC9FD1C3A}</a:tableStyleId>
              </a:tblPr>
              <a:tblGrid>
                <a:gridCol w="959809">
                  <a:extLst>
                    <a:ext uri="{9D8B030D-6E8A-4147-A177-3AD203B41FA5}">
                      <a16:colId xmlns:a16="http://schemas.microsoft.com/office/drawing/2014/main" val="20000"/>
                    </a:ext>
                  </a:extLst>
                </a:gridCol>
                <a:gridCol w="1381543">
                  <a:extLst>
                    <a:ext uri="{9D8B030D-6E8A-4147-A177-3AD203B41FA5}">
                      <a16:colId xmlns:a16="http://schemas.microsoft.com/office/drawing/2014/main" val="20001"/>
                    </a:ext>
                  </a:extLst>
                </a:gridCol>
                <a:gridCol w="1526968">
                  <a:extLst>
                    <a:ext uri="{9D8B030D-6E8A-4147-A177-3AD203B41FA5}">
                      <a16:colId xmlns:a16="http://schemas.microsoft.com/office/drawing/2014/main" val="20002"/>
                    </a:ext>
                  </a:extLst>
                </a:gridCol>
                <a:gridCol w="945266">
                  <a:extLst>
                    <a:ext uri="{9D8B030D-6E8A-4147-A177-3AD203B41FA5}">
                      <a16:colId xmlns:a16="http://schemas.microsoft.com/office/drawing/2014/main" val="20003"/>
                    </a:ext>
                  </a:extLst>
                </a:gridCol>
                <a:gridCol w="1633614">
                  <a:extLst>
                    <a:ext uri="{9D8B030D-6E8A-4147-A177-3AD203B41FA5}">
                      <a16:colId xmlns:a16="http://schemas.microsoft.com/office/drawing/2014/main" val="20004"/>
                    </a:ext>
                  </a:extLst>
                </a:gridCol>
                <a:gridCol w="1289440">
                  <a:extLst>
                    <a:ext uri="{9D8B030D-6E8A-4147-A177-3AD203B41FA5}">
                      <a16:colId xmlns:a16="http://schemas.microsoft.com/office/drawing/2014/main" val="20005"/>
                    </a:ext>
                  </a:extLst>
                </a:gridCol>
              </a:tblGrid>
              <a:tr h="385920">
                <a:tc>
                  <a:txBody>
                    <a:bodyPr/>
                    <a:lstStyle/>
                    <a:p>
                      <a:pPr marL="0" marR="0" algn="ctr">
                        <a:lnSpc>
                          <a:spcPct val="115000"/>
                        </a:lnSpc>
                        <a:spcBef>
                          <a:spcPts val="0"/>
                        </a:spcBef>
                        <a:spcAft>
                          <a:spcPts val="0"/>
                        </a:spcAft>
                      </a:pPr>
                      <a:r>
                        <a:rPr lang="en-US" sz="1100">
                          <a:effectLst/>
                        </a:rPr>
                        <a:t>Course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Instructor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E-mail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Phone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Office Location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effectLst/>
                        </a:rPr>
                        <a:t>Office Hours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696591">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727766">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696591">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727766">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727766">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46018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Faculty Connection 101</a:t>
            </a:r>
          </a:p>
        </p:txBody>
      </p:sp>
      <p:sp>
        <p:nvSpPr>
          <p:cNvPr id="3" name="Subtitle 2"/>
          <p:cNvSpPr>
            <a:spLocks noGrp="1"/>
          </p:cNvSpPr>
          <p:nvPr>
            <p:ph type="subTitle" idx="1"/>
          </p:nvPr>
        </p:nvSpPr>
        <p:spPr>
          <a:xfrm rot="403384">
            <a:off x="3162162" y="4780272"/>
            <a:ext cx="4895652" cy="609600"/>
          </a:xfrm>
        </p:spPr>
        <p:txBody>
          <a:bodyPr>
            <a:normAutofit lnSpcReduction="10000"/>
          </a:bodyPr>
          <a:lstStyle/>
          <a:p>
            <a:r>
              <a:rPr lang="en-US" dirty="0"/>
              <a:t>Best Practices for Building Relationships with Instructors</a:t>
            </a:r>
          </a:p>
        </p:txBody>
      </p:sp>
      <p:pic>
        <p:nvPicPr>
          <p:cNvPr id="4" name="Content Placeholder 3" descr="186&amp;116 gorilla.eps"/>
          <p:cNvPicPr>
            <a:picLocks noChangeAspect="1"/>
          </p:cNvPicPr>
          <p:nvPr/>
        </p:nvPicPr>
        <p:blipFill>
          <a:blip r:embed="rId3" cstate="print"/>
          <a:stretch>
            <a:fillRect/>
          </a:stretch>
        </p:blipFill>
        <p:spPr>
          <a:xfrm>
            <a:off x="8458200" y="152400"/>
            <a:ext cx="524500" cy="63341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rot="20534082">
            <a:off x="677972" y="4354566"/>
            <a:ext cx="2244567" cy="830997"/>
          </a:xfrm>
          <a:prstGeom prst="rect">
            <a:avLst/>
          </a:prstGeom>
          <a:noFill/>
        </p:spPr>
        <p:txBody>
          <a:bodyPr wrap="square" rtlCol="0">
            <a:spAutoFit/>
          </a:bodyPr>
          <a:lstStyle/>
          <a:p>
            <a:r>
              <a:rPr lang="en-US" sz="1200" dirty="0"/>
              <a:t>Student Success Programs</a:t>
            </a:r>
          </a:p>
          <a:p>
            <a:r>
              <a:rPr lang="en-US" sz="1200" dirty="0"/>
              <a:t>113 Axe Library </a:t>
            </a:r>
          </a:p>
          <a:p>
            <a:r>
              <a:rPr lang="en-US" sz="1200" dirty="0">
                <a:hlinkClick r:id="rId4"/>
              </a:rPr>
              <a:t>studentsuccess@pittstate.edu</a:t>
            </a:r>
            <a:endParaRPr lang="en-US" sz="1200" dirty="0"/>
          </a:p>
          <a:p>
            <a:r>
              <a:rPr lang="en-US" sz="1200" dirty="0">
                <a:hlinkClick r:id="rId5"/>
              </a:rPr>
              <a:t>@PSUSuccess</a:t>
            </a:r>
            <a:endParaRPr lang="en-US" sz="1200" dirty="0"/>
          </a:p>
        </p:txBody>
      </p:sp>
    </p:spTree>
    <p:extLst>
      <p:ext uri="{BB962C8B-B14F-4D97-AF65-F5344CB8AC3E}">
        <p14:creationId xmlns:p14="http://schemas.microsoft.com/office/powerpoint/2010/main" val="2602790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Resources</a:t>
            </a:r>
          </a:p>
        </p:txBody>
      </p:sp>
      <p:sp>
        <p:nvSpPr>
          <p:cNvPr id="3" name="Content Placeholder 2"/>
          <p:cNvSpPr>
            <a:spLocks noGrp="1"/>
          </p:cNvSpPr>
          <p:nvPr>
            <p:ph idx="1"/>
          </p:nvPr>
        </p:nvSpPr>
        <p:spPr/>
        <p:txBody>
          <a:bodyPr>
            <a:normAutofit fontScale="70000" lnSpcReduction="20000"/>
          </a:bodyPr>
          <a:lstStyle/>
          <a:p>
            <a:r>
              <a:rPr lang="en-US" dirty="0"/>
              <a:t>Big Future. The College Board. </a:t>
            </a:r>
            <a:r>
              <a:rPr lang="en-US" i="1" dirty="0"/>
              <a:t>The Scoop: How to Get to Know Your College Professors. </a:t>
            </a:r>
            <a:r>
              <a:rPr lang="en-US" dirty="0"/>
              <a:t>Accessed on October 22, 2013 from </a:t>
            </a:r>
            <a:r>
              <a:rPr lang="en-US" dirty="0">
                <a:hlinkClick r:id="rId3"/>
              </a:rPr>
              <a:t>https://bigfuture.collegeboard.org/find-colleges/academic-life/the-scoop-how-to-get-to-know-your-college-professors</a:t>
            </a:r>
            <a:r>
              <a:rPr lang="en-US" dirty="0"/>
              <a:t>. </a:t>
            </a:r>
          </a:p>
          <a:p>
            <a:r>
              <a:rPr lang="en-US" dirty="0"/>
              <a:t>CB Staff. Collegebound.net. </a:t>
            </a:r>
            <a:r>
              <a:rPr lang="en-US" i="1" dirty="0"/>
              <a:t>Faculty Friendships. </a:t>
            </a:r>
            <a:r>
              <a:rPr lang="en-US" dirty="0"/>
              <a:t>Accessed October 22, 2013 from  </a:t>
            </a:r>
            <a:r>
              <a:rPr lang="en-US" dirty="0">
                <a:hlinkClick r:id="rId4"/>
              </a:rPr>
              <a:t>http://www.collegebound.net/content/article/faculty-friendships/19601/</a:t>
            </a:r>
            <a:endParaRPr lang="en-US" dirty="0"/>
          </a:p>
          <a:p>
            <a:r>
              <a:rPr lang="en-US" dirty="0"/>
              <a:t>Counseling &amp; Wellness Center. University of Florida. </a:t>
            </a:r>
            <a:r>
              <a:rPr lang="en-US" i="1" dirty="0"/>
              <a:t>How to Approach a Professor for Help. </a:t>
            </a:r>
            <a:r>
              <a:rPr lang="en-US" dirty="0"/>
              <a:t>Accessed on October 22, 2013 from </a:t>
            </a:r>
            <a:r>
              <a:rPr lang="en-US" dirty="0">
                <a:hlinkClick r:id="rId5"/>
              </a:rPr>
              <a:t>https://www.counseling.ufl.edu/cwc/How-to-Approach-a-Professor-for-Help.aspx</a:t>
            </a:r>
            <a:r>
              <a:rPr lang="en-US" dirty="0"/>
              <a:t>.</a:t>
            </a:r>
          </a:p>
          <a:p>
            <a:r>
              <a:rPr lang="en-US" dirty="0"/>
              <a:t>Learning Strategies Center. Cornell University. </a:t>
            </a:r>
            <a:r>
              <a:rPr lang="en-US" i="1" dirty="0"/>
              <a:t>What Are Office Hours? </a:t>
            </a:r>
            <a:r>
              <a:rPr lang="en-US" dirty="0"/>
              <a:t>Accessed on October 22, 2013 from </a:t>
            </a:r>
            <a:r>
              <a:rPr lang="en-US" dirty="0">
                <a:hlinkClick r:id="rId6"/>
              </a:rPr>
              <a:t>http://lsc.cornell.edu/Sidebars/Study_Skills_Resources/Study%20Skills%20PDFs%20for%20LSC%20Website/What%20Are%20Office%20Hours.pdf</a:t>
            </a:r>
            <a:endParaRPr lang="en-US" dirty="0"/>
          </a:p>
          <a:p>
            <a:r>
              <a:rPr lang="en-US" dirty="0" err="1"/>
              <a:t>Lucier</a:t>
            </a:r>
            <a:r>
              <a:rPr lang="en-US" dirty="0"/>
              <a:t>, K.L. About.com. </a:t>
            </a:r>
            <a:r>
              <a:rPr lang="en-US" i="1" dirty="0"/>
              <a:t>How to Get to Know Your College Professors. </a:t>
            </a:r>
            <a:r>
              <a:rPr lang="en-US" dirty="0"/>
              <a:t>Accessed on October 22, 2013 from </a:t>
            </a:r>
            <a:r>
              <a:rPr lang="en-US" dirty="0">
                <a:hlinkClick r:id="rId7"/>
              </a:rPr>
              <a:t>http://collegelife.about.com/od/academiclife/ht/gettoknowprofs.htm</a:t>
            </a:r>
            <a:r>
              <a:rPr lang="en-US" dirty="0"/>
              <a:t>. </a:t>
            </a:r>
          </a:p>
          <a:p>
            <a:endParaRPr lang="en-US" dirty="0"/>
          </a:p>
        </p:txBody>
      </p:sp>
    </p:spTree>
    <p:extLst>
      <p:ext uri="{BB962C8B-B14F-4D97-AF65-F5344CB8AC3E}">
        <p14:creationId xmlns:p14="http://schemas.microsoft.com/office/powerpoint/2010/main" val="94737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1280" y="436562"/>
            <a:ext cx="8041440" cy="5735638"/>
          </a:xfrm>
        </p:spPr>
        <p:txBody>
          <a:bodyPr/>
          <a:lstStyle/>
          <a:p>
            <a:pPr algn="l"/>
            <a:r>
              <a:rPr lang="en-US" sz="3600" dirty="0"/>
              <a:t>Why should I get to know professors?</a:t>
            </a:r>
            <a:br>
              <a:rPr lang="en-US" sz="3600" dirty="0"/>
            </a:br>
            <a:br>
              <a:rPr lang="en-US" sz="3600" dirty="0"/>
            </a:br>
            <a:r>
              <a:rPr lang="en-US" sz="2400" dirty="0"/>
              <a:t>Q &amp; A with a College Senior:</a:t>
            </a:r>
            <a:br>
              <a:rPr lang="en-US" sz="3600" dirty="0"/>
            </a:br>
            <a:r>
              <a:rPr lang="en-US" sz="2400" dirty="0">
                <a:hlinkClick r:id="rId3"/>
              </a:rPr>
              <a:t>https://bigfuture.collegeboard.org/find-colleges/academic-life/the-scoop-how-to-get-to-know-your-college-professors</a:t>
            </a:r>
            <a:br>
              <a:rPr lang="en-US" sz="3600" dirty="0"/>
            </a:br>
            <a:br>
              <a:rPr lang="en-US" sz="3600" dirty="0"/>
            </a:br>
            <a:r>
              <a:rPr lang="en-US" sz="3600" dirty="0"/>
              <a:t>Where do I start? </a:t>
            </a:r>
            <a:br>
              <a:rPr lang="en-US" sz="3600" dirty="0"/>
            </a:br>
            <a:br>
              <a:rPr lang="en-US" sz="3600" dirty="0"/>
            </a:br>
            <a:r>
              <a:rPr lang="en-US" sz="3600" dirty="0"/>
              <a:t>What should I say?</a:t>
            </a:r>
          </a:p>
        </p:txBody>
      </p:sp>
      <p:pic>
        <p:nvPicPr>
          <p:cNvPr id="7" name="Content Placeholder 3" descr="186&amp;116 gorilla.eps"/>
          <p:cNvPicPr>
            <a:picLocks noChangeAspect="1"/>
          </p:cNvPicPr>
          <p:nvPr/>
        </p:nvPicPr>
        <p:blipFill>
          <a:blip r:embed="rId4" cstate="print"/>
          <a:stretch>
            <a:fillRect/>
          </a:stretch>
        </p:blipFill>
        <p:spPr>
          <a:xfrm>
            <a:off x="8458200" y="152400"/>
            <a:ext cx="524500" cy="6334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39452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Go to Class! (Every day!)</a:t>
            </a:r>
          </a:p>
        </p:txBody>
      </p:sp>
      <p:sp>
        <p:nvSpPr>
          <p:cNvPr id="3" name="Content Placeholder 2"/>
          <p:cNvSpPr>
            <a:spLocks noGrp="1"/>
          </p:cNvSpPr>
          <p:nvPr>
            <p:ph idx="1"/>
          </p:nvPr>
        </p:nvSpPr>
        <p:spPr/>
        <p:txBody>
          <a:bodyPr/>
          <a:lstStyle/>
          <a:p>
            <a:r>
              <a:rPr lang="en-US" dirty="0"/>
              <a:t>Shows you care about being a good student</a:t>
            </a:r>
          </a:p>
          <a:p>
            <a:endParaRPr lang="en-US" dirty="0"/>
          </a:p>
          <a:p>
            <a:r>
              <a:rPr lang="en-US" dirty="0"/>
              <a:t>Make a good impression!</a:t>
            </a:r>
          </a:p>
          <a:p>
            <a:endParaRPr lang="en-US" dirty="0"/>
          </a:p>
          <a:p>
            <a:r>
              <a:rPr lang="en-US" dirty="0"/>
              <a:t>Ask questions, be prepared, stay engaged in discussion</a:t>
            </a:r>
          </a:p>
        </p:txBody>
      </p:sp>
      <p:pic>
        <p:nvPicPr>
          <p:cNvPr id="4" name="Content Placeholder 3" descr="186&amp;116 gorilla.eps"/>
          <p:cNvPicPr>
            <a:picLocks noChangeAspect="1"/>
          </p:cNvPicPr>
          <p:nvPr/>
        </p:nvPicPr>
        <p:blipFill>
          <a:blip r:embed="rId3" cstate="print"/>
          <a:stretch>
            <a:fillRect/>
          </a:stretch>
        </p:blipFill>
        <p:spPr>
          <a:xfrm>
            <a:off x="8458200" y="152400"/>
            <a:ext cx="524500" cy="6334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48765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Take Advantage of Office Hours</a:t>
            </a:r>
          </a:p>
        </p:txBody>
      </p:sp>
      <p:sp>
        <p:nvSpPr>
          <p:cNvPr id="3" name="Content Placeholder 2"/>
          <p:cNvSpPr>
            <a:spLocks noGrp="1"/>
          </p:cNvSpPr>
          <p:nvPr>
            <p:ph idx="1"/>
          </p:nvPr>
        </p:nvSpPr>
        <p:spPr/>
        <p:txBody>
          <a:bodyPr/>
          <a:lstStyle/>
          <a:p>
            <a:r>
              <a:rPr lang="en-US" dirty="0"/>
              <a:t>Purpose of Office Hours</a:t>
            </a:r>
          </a:p>
          <a:p>
            <a:endParaRPr lang="en-US" dirty="0"/>
          </a:p>
          <a:p>
            <a:r>
              <a:rPr lang="en-US" dirty="0"/>
              <a:t>Posted in syllabus and on door</a:t>
            </a:r>
          </a:p>
        </p:txBody>
      </p:sp>
      <p:pic>
        <p:nvPicPr>
          <p:cNvPr id="4" name="Content Placeholder 3" descr="186&amp;116 gorilla.eps"/>
          <p:cNvPicPr>
            <a:picLocks noChangeAspect="1"/>
          </p:cNvPicPr>
          <p:nvPr/>
        </p:nvPicPr>
        <p:blipFill>
          <a:blip r:embed="rId3" cstate="print"/>
          <a:stretch>
            <a:fillRect/>
          </a:stretch>
        </p:blipFill>
        <p:spPr>
          <a:xfrm>
            <a:off x="8458200" y="152400"/>
            <a:ext cx="524500" cy="6334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28834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A Plan for Office Hours</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STEP 1: </a:t>
            </a:r>
            <a:r>
              <a:rPr lang="en-US" dirty="0"/>
              <a:t>Identify a purpose for the meeting </a:t>
            </a:r>
          </a:p>
          <a:p>
            <a:pPr lvl="1"/>
            <a:r>
              <a:rPr lang="en-US" dirty="0"/>
              <a:t>You performed poorly on a quiz, exam, or other class assignment.</a:t>
            </a:r>
          </a:p>
          <a:p>
            <a:pPr lvl="1"/>
            <a:r>
              <a:rPr lang="en-US" dirty="0"/>
              <a:t>You are unclear about an assignment, exam/reading schedule, policy on attendance, etc.</a:t>
            </a:r>
          </a:p>
          <a:p>
            <a:pPr lvl="1"/>
            <a:r>
              <a:rPr lang="en-US" dirty="0"/>
              <a:t>You want to turn in an assignment late or take a test at a different time.</a:t>
            </a:r>
          </a:p>
          <a:p>
            <a:pPr lvl="1"/>
            <a:r>
              <a:rPr lang="en-US" dirty="0"/>
              <a:t>You are unsure about your current major.</a:t>
            </a:r>
          </a:p>
          <a:p>
            <a:pPr lvl="1"/>
            <a:r>
              <a:rPr lang="en-US" dirty="0"/>
              <a:t>You have missed class due to sickness.</a:t>
            </a:r>
          </a:p>
          <a:p>
            <a:pPr lvl="1"/>
            <a:r>
              <a:rPr lang="en-US" dirty="0"/>
              <a:t>You are considering graduate school in the professor's area of expertise and want to ask the professor for a letter of recommendation.</a:t>
            </a:r>
          </a:p>
          <a:p>
            <a:pPr marL="329184" lvl="1" indent="0" algn="ctr">
              <a:buNone/>
            </a:pPr>
            <a:r>
              <a:rPr lang="en-US" sz="3000" dirty="0"/>
              <a:t>WRITE IT DOWN!</a:t>
            </a:r>
          </a:p>
          <a:p>
            <a:pPr marL="786384" lvl="1" indent="-457200">
              <a:buFont typeface="+mj-lt"/>
              <a:buAutoNum type="arabicPeriod"/>
            </a:pPr>
            <a:endParaRPr lang="en-US" dirty="0"/>
          </a:p>
        </p:txBody>
      </p:sp>
      <p:pic>
        <p:nvPicPr>
          <p:cNvPr id="4" name="Content Placeholder 3" descr="186&amp;116 gorilla.eps"/>
          <p:cNvPicPr>
            <a:picLocks noChangeAspect="1"/>
          </p:cNvPicPr>
          <p:nvPr/>
        </p:nvPicPr>
        <p:blipFill>
          <a:blip r:embed="rId3" cstate="print"/>
          <a:stretch>
            <a:fillRect/>
          </a:stretch>
        </p:blipFill>
        <p:spPr>
          <a:xfrm>
            <a:off x="8458200" y="152400"/>
            <a:ext cx="524500" cy="6334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6582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A Plan for Office Hours</a:t>
            </a:r>
          </a:p>
        </p:txBody>
      </p:sp>
      <p:sp>
        <p:nvSpPr>
          <p:cNvPr id="3" name="Content Placeholder 2"/>
          <p:cNvSpPr>
            <a:spLocks noGrp="1"/>
          </p:cNvSpPr>
          <p:nvPr>
            <p:ph idx="1"/>
          </p:nvPr>
        </p:nvSpPr>
        <p:spPr>
          <a:xfrm>
            <a:off x="838200" y="1752600"/>
            <a:ext cx="7467600" cy="4419600"/>
          </a:xfrm>
        </p:spPr>
        <p:txBody>
          <a:bodyPr>
            <a:normAutofit/>
          </a:bodyPr>
          <a:lstStyle/>
          <a:p>
            <a:pPr marL="0" indent="0">
              <a:buNone/>
            </a:pPr>
            <a:r>
              <a:rPr lang="en-US" b="1" dirty="0"/>
              <a:t>STEP 2: </a:t>
            </a:r>
            <a:r>
              <a:rPr lang="en-US" dirty="0"/>
              <a:t>Determine the best time</a:t>
            </a:r>
          </a:p>
          <a:p>
            <a:pPr lvl="1"/>
            <a:r>
              <a:rPr lang="en-US" dirty="0"/>
              <a:t>Check your syllabus for office hours, phone number, and email address. </a:t>
            </a:r>
          </a:p>
          <a:p>
            <a:pPr lvl="1"/>
            <a:r>
              <a:rPr lang="en-US" dirty="0"/>
              <a:t>If it is an urgent purpose, going in person may be the best option. Email is another great choice.</a:t>
            </a:r>
          </a:p>
        </p:txBody>
      </p:sp>
      <p:pic>
        <p:nvPicPr>
          <p:cNvPr id="4" name="Content Placeholder 3" descr="186&amp;116 gorilla.eps"/>
          <p:cNvPicPr>
            <a:picLocks noChangeAspect="1"/>
          </p:cNvPicPr>
          <p:nvPr/>
        </p:nvPicPr>
        <p:blipFill>
          <a:blip r:embed="rId3" cstate="print"/>
          <a:stretch>
            <a:fillRect/>
          </a:stretch>
        </p:blipFill>
        <p:spPr>
          <a:xfrm>
            <a:off x="8458200" y="152400"/>
            <a:ext cx="524500" cy="6334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8420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A Note on Email…</a:t>
            </a:r>
          </a:p>
        </p:txBody>
      </p:sp>
      <p:sp>
        <p:nvSpPr>
          <p:cNvPr id="3" name="Content Placeholder 2"/>
          <p:cNvSpPr>
            <a:spLocks noGrp="1"/>
          </p:cNvSpPr>
          <p:nvPr>
            <p:ph sz="quarter" idx="1"/>
          </p:nvPr>
        </p:nvSpPr>
        <p:spPr>
          <a:xfrm>
            <a:off x="609600" y="1600200"/>
            <a:ext cx="7696200" cy="4876800"/>
          </a:xfrm>
        </p:spPr>
        <p:txBody>
          <a:bodyPr>
            <a:normAutofit/>
          </a:bodyPr>
          <a:lstStyle/>
          <a:p>
            <a:r>
              <a:rPr lang="en-US" sz="2800" dirty="0"/>
              <a:t>Use proper email etiquette! </a:t>
            </a:r>
          </a:p>
          <a:p>
            <a:pPr lvl="1"/>
            <a:r>
              <a:rPr lang="en-US" sz="2600" dirty="0"/>
              <a:t>Be sure to use a subject for an email (not needed in Canvas)</a:t>
            </a:r>
          </a:p>
          <a:p>
            <a:pPr lvl="1"/>
            <a:r>
              <a:rPr lang="en-US" sz="2600" dirty="0"/>
              <a:t>Formal - Doctor (Dr.), Mister (Mr.), Mrs., Professor</a:t>
            </a:r>
          </a:p>
          <a:p>
            <a:pPr lvl="1"/>
            <a:r>
              <a:rPr lang="en-US" sz="2600" dirty="0"/>
              <a:t>Write in full sentences </a:t>
            </a:r>
          </a:p>
          <a:p>
            <a:pPr lvl="1"/>
            <a:r>
              <a:rPr lang="en-US" sz="2600" dirty="0"/>
              <a:t>Be sure to include your name, ID number, and the course/section you are taking in your email </a:t>
            </a:r>
          </a:p>
          <a:p>
            <a:pPr lvl="1"/>
            <a:r>
              <a:rPr lang="en-US" sz="2600" dirty="0"/>
              <a:t>Be polite and respectful! </a:t>
            </a:r>
          </a:p>
          <a:p>
            <a:pPr marL="640080" lvl="2" indent="0">
              <a:buNone/>
            </a:pPr>
            <a:endParaRPr lang="en-US" sz="3000" dirty="0"/>
          </a:p>
          <a:p>
            <a:pPr lvl="1"/>
            <a:endParaRPr lang="en-US" sz="2800" dirty="0"/>
          </a:p>
          <a:p>
            <a:pPr lvl="2"/>
            <a:endParaRPr lang="en-US" sz="2800" dirty="0"/>
          </a:p>
          <a:p>
            <a:pPr lvl="1"/>
            <a:endParaRPr lang="en-US" sz="3200" dirty="0"/>
          </a:p>
        </p:txBody>
      </p:sp>
      <p:pic>
        <p:nvPicPr>
          <p:cNvPr id="5" name="Content Placeholder 3" descr="186&amp;116 gorilla.eps"/>
          <p:cNvPicPr>
            <a:picLocks noChangeAspect="1"/>
          </p:cNvPicPr>
          <p:nvPr/>
        </p:nvPicPr>
        <p:blipFill>
          <a:blip r:embed="rId3" cstate="print"/>
          <a:stretch>
            <a:fillRect/>
          </a:stretch>
        </p:blipFill>
        <p:spPr>
          <a:xfrm>
            <a:off x="8458200" y="152400"/>
            <a:ext cx="524500" cy="6334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5608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A Plan for Office Hours</a:t>
            </a:r>
          </a:p>
        </p:txBody>
      </p:sp>
      <p:sp>
        <p:nvSpPr>
          <p:cNvPr id="3" name="Content Placeholder 2"/>
          <p:cNvSpPr>
            <a:spLocks noGrp="1"/>
          </p:cNvSpPr>
          <p:nvPr>
            <p:ph idx="1"/>
          </p:nvPr>
        </p:nvSpPr>
        <p:spPr>
          <a:xfrm>
            <a:off x="838200" y="1752600"/>
            <a:ext cx="7467600" cy="4419600"/>
          </a:xfrm>
        </p:spPr>
        <p:txBody>
          <a:bodyPr>
            <a:normAutofit/>
          </a:bodyPr>
          <a:lstStyle/>
          <a:p>
            <a:pPr marL="0" indent="0">
              <a:buNone/>
            </a:pPr>
            <a:r>
              <a:rPr lang="en-US" b="1" dirty="0"/>
              <a:t>STEP 3: </a:t>
            </a:r>
            <a:r>
              <a:rPr lang="en-US" dirty="0"/>
              <a:t>Organize your talk</a:t>
            </a:r>
          </a:p>
          <a:p>
            <a:pPr lvl="1"/>
            <a:r>
              <a:rPr lang="en-US" dirty="0"/>
              <a:t>Come to your meeting prepared (this is especially helpful if you are intimidated or have anxiety)</a:t>
            </a:r>
          </a:p>
          <a:p>
            <a:pPr lvl="1"/>
            <a:r>
              <a:rPr lang="en-US" dirty="0"/>
              <a:t>List out your questions beforehand and bring it with you</a:t>
            </a:r>
          </a:p>
          <a:p>
            <a:pPr lvl="1"/>
            <a:r>
              <a:rPr lang="en-US" dirty="0"/>
              <a:t>Bring paper/pen/</a:t>
            </a:r>
            <a:r>
              <a:rPr lang="en-US" dirty="0" err="1"/>
              <a:t>iPad</a:t>
            </a:r>
            <a:r>
              <a:rPr lang="en-US" dirty="0"/>
              <a:t> and take notes. Don’t rely on your memory (especially if you’re nervous) </a:t>
            </a:r>
          </a:p>
          <a:p>
            <a:pPr lvl="1"/>
            <a:r>
              <a:rPr lang="en-US" dirty="0"/>
              <a:t>Consider bringing your textbook and/or class notes if you’ve got course-specific questions </a:t>
            </a:r>
          </a:p>
        </p:txBody>
      </p:sp>
      <p:pic>
        <p:nvPicPr>
          <p:cNvPr id="4" name="Content Placeholder 3" descr="186&amp;116 gorilla.eps"/>
          <p:cNvPicPr>
            <a:picLocks noChangeAspect="1"/>
          </p:cNvPicPr>
          <p:nvPr/>
        </p:nvPicPr>
        <p:blipFill>
          <a:blip r:embed="rId3" cstate="print"/>
          <a:stretch>
            <a:fillRect/>
          </a:stretch>
        </p:blipFill>
        <p:spPr>
          <a:xfrm>
            <a:off x="8458200" y="152400"/>
            <a:ext cx="524500" cy="6334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60781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A Plan for Office Hours</a:t>
            </a:r>
          </a:p>
        </p:txBody>
      </p:sp>
      <p:sp>
        <p:nvSpPr>
          <p:cNvPr id="3" name="Content Placeholder 2"/>
          <p:cNvSpPr>
            <a:spLocks noGrp="1"/>
          </p:cNvSpPr>
          <p:nvPr>
            <p:ph idx="1"/>
          </p:nvPr>
        </p:nvSpPr>
        <p:spPr>
          <a:xfrm>
            <a:off x="838200" y="1752600"/>
            <a:ext cx="7467600" cy="4419600"/>
          </a:xfrm>
        </p:spPr>
        <p:txBody>
          <a:bodyPr>
            <a:normAutofit/>
          </a:bodyPr>
          <a:lstStyle/>
          <a:p>
            <a:pPr marL="0" indent="0">
              <a:buNone/>
            </a:pPr>
            <a:r>
              <a:rPr lang="en-US" b="1" dirty="0"/>
              <a:t>STEP 4: </a:t>
            </a:r>
            <a:r>
              <a:rPr lang="en-US" dirty="0"/>
              <a:t>Attend the meeting</a:t>
            </a:r>
          </a:p>
          <a:p>
            <a:pPr lvl="1"/>
            <a:r>
              <a:rPr lang="en-US" dirty="0"/>
              <a:t>Arrive on time (earlier) and be polite! Use formal address (Professor/Dr.) unless they tell you otherwise</a:t>
            </a:r>
          </a:p>
          <a:p>
            <a:pPr lvl="1"/>
            <a:r>
              <a:rPr lang="en-US" dirty="0"/>
              <a:t>Ask your questions, engage in the conversation</a:t>
            </a:r>
          </a:p>
          <a:p>
            <a:pPr lvl="1"/>
            <a:r>
              <a:rPr lang="en-US" dirty="0"/>
              <a:t>Be aware that some professors may not have enough time to answer all of your questions, but it is a great idea to schedule a follow-up meeting </a:t>
            </a:r>
          </a:p>
        </p:txBody>
      </p:sp>
      <p:pic>
        <p:nvPicPr>
          <p:cNvPr id="4" name="Content Placeholder 3" descr="186&amp;116 gorilla.eps"/>
          <p:cNvPicPr>
            <a:picLocks noChangeAspect="1"/>
          </p:cNvPicPr>
          <p:nvPr/>
        </p:nvPicPr>
        <p:blipFill>
          <a:blip r:embed="rId3" cstate="print"/>
          <a:stretch>
            <a:fillRect/>
          </a:stretch>
        </p:blipFill>
        <p:spPr>
          <a:xfrm>
            <a:off x="8458200" y="152400"/>
            <a:ext cx="524500" cy="6334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52051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TC101790492[[fn=Sketchbook]]</Template>
  <TotalTime>1890</TotalTime>
  <Words>2676</Words>
  <Application>Microsoft Macintosh PowerPoint</Application>
  <PresentationFormat>On-screen Show (4:3)</PresentationFormat>
  <Paragraphs>251</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Arial Narrow</vt:lpstr>
      <vt:lpstr>Bradley Hand ITC TT-Bold</vt:lpstr>
      <vt:lpstr>Calibri</vt:lpstr>
      <vt:lpstr>Cambria</vt:lpstr>
      <vt:lpstr>Garamond</vt:lpstr>
      <vt:lpstr>Rage Italic</vt:lpstr>
      <vt:lpstr>Times New Roman</vt:lpstr>
      <vt:lpstr>Sketchbook</vt:lpstr>
      <vt:lpstr>Faculty Connection 101</vt:lpstr>
      <vt:lpstr>Why should I get to know professors?  Q &amp; A with a College Senior: https://bigfuture.collegeboard.org/find-colleges/academic-life/the-scoop-how-to-get-to-know-your-college-professors  Where do I start?   What should I say?</vt:lpstr>
      <vt:lpstr>Go to Class! (Every day!)</vt:lpstr>
      <vt:lpstr>Take Advantage of Office Hours</vt:lpstr>
      <vt:lpstr>A Plan for Office Hours</vt:lpstr>
      <vt:lpstr>A Plan for Office Hours</vt:lpstr>
      <vt:lpstr>A Note on Email…</vt:lpstr>
      <vt:lpstr>A Plan for Office Hours</vt:lpstr>
      <vt:lpstr>A Plan for Office Hours</vt:lpstr>
      <vt:lpstr>Learn About Their Interests </vt:lpstr>
      <vt:lpstr>Stay in Touch!</vt:lpstr>
      <vt:lpstr>Professors are People Too!</vt:lpstr>
      <vt:lpstr>What Not to Do!</vt:lpstr>
      <vt:lpstr>Here is a table that you can use to log your professors’ office hours and contact information. Keep this handy so you can effectively make arrangements to meet with your professor regarding coursework and other forms of assistance that you may need. </vt:lpstr>
      <vt:lpstr>Faculty Connection 101</vt:lpstr>
      <vt:lpstr>Resources</vt:lpstr>
    </vt:vector>
  </TitlesOfParts>
  <Company>Pittsburg State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Connection 101</dc:title>
  <dc:creator>Ashley E. Wadell</dc:creator>
  <cp:lastModifiedBy>Nikole Cook</cp:lastModifiedBy>
  <cp:revision>36</cp:revision>
  <cp:lastPrinted>2013-10-23T16:55:16Z</cp:lastPrinted>
  <dcterms:created xsi:type="dcterms:W3CDTF">2013-10-09T20:54:01Z</dcterms:created>
  <dcterms:modified xsi:type="dcterms:W3CDTF">2020-04-16T17:52:15Z</dcterms:modified>
</cp:coreProperties>
</file>