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61" r:id="rId3"/>
    <p:sldId id="277" r:id="rId4"/>
    <p:sldId id="279" r:id="rId5"/>
    <p:sldId id="280" r:id="rId6"/>
    <p:sldId id="278" r:id="rId7"/>
    <p:sldId id="268" r:id="rId8"/>
    <p:sldId id="281" r:id="rId9"/>
    <p:sldId id="259" r:id="rId10"/>
    <p:sldId id="267" r:id="rId11"/>
    <p:sldId id="270" r:id="rId12"/>
    <p:sldId id="269" r:id="rId13"/>
    <p:sldId id="260" r:id="rId14"/>
    <p:sldId id="264" r:id="rId15"/>
    <p:sldId id="272" r:id="rId16"/>
    <p:sldId id="273" r:id="rId17"/>
    <p:sldId id="274" r:id="rId18"/>
    <p:sldId id="265" r:id="rId19"/>
    <p:sldId id="266" r:id="rId20"/>
    <p:sldId id="282" r:id="rId21"/>
    <p:sldId id="28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D0E5"/>
    <a:srgbClr val="F1F4F9"/>
    <a:srgbClr val="B9C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0" autoAdjust="0"/>
    <p:restoredTop sz="57253" autoAdjust="0"/>
  </p:normalViewPr>
  <p:slideViewPr>
    <p:cSldViewPr snapToGrid="0">
      <p:cViewPr varScale="1">
        <p:scale>
          <a:sx n="61" d="100"/>
          <a:sy n="61" d="100"/>
        </p:scale>
        <p:origin x="352" y="192"/>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883BA-DE77-49BB-9017-467F919B3875}" type="datetimeFigureOut">
              <a:rPr lang="en-US" smtClean="0"/>
              <a:t>4/2/20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C83B4-F054-4A6C-8ABF-78BFD4F196F2}" type="slidenum">
              <a:rPr lang="en-US" smtClean="0"/>
              <a:t>‹#›</a:t>
            </a:fld>
            <a:endParaRPr lang="en-US"/>
          </a:p>
        </p:txBody>
      </p:sp>
    </p:spTree>
    <p:extLst>
      <p:ext uri="{BB962C8B-B14F-4D97-AF65-F5344CB8AC3E}">
        <p14:creationId xmlns:p14="http://schemas.microsoft.com/office/powerpoint/2010/main" val="1412714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oynter.or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avi.eu/"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oynter.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ibguides.pittstate.edu/Misinfo"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axe.pittstate.edu/reference/ask-u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tsu.edu/first-amendment/article/1015/satir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oynter.or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avi.e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Hello! Welcome to our Academic Success Workshop on Fact Check. We have teamed up with </a:t>
            </a:r>
            <a:r>
              <a:rPr lang="en-US" dirty="0"/>
              <a:t>Jorge </a:t>
            </a:r>
            <a:r>
              <a:rPr lang="en-US" sz="1200" b="0" i="0" kern="1200" dirty="0">
                <a:solidFill>
                  <a:schemeClr val="tx1"/>
                </a:solidFill>
                <a:effectLst/>
                <a:latin typeface="+mn-lt"/>
                <a:ea typeface="+mn-ea"/>
                <a:cs typeface="+mn-cs"/>
              </a:rPr>
              <a:t>León </a:t>
            </a:r>
            <a:r>
              <a:rPr lang="en-US" sz="1200" kern="1200" dirty="0">
                <a:solidFill>
                  <a:schemeClr val="tx1"/>
                </a:solidFill>
                <a:latin typeface="+mn-lt"/>
                <a:ea typeface="+mn-ea"/>
                <a:cs typeface="+mn-cs"/>
              </a:rPr>
              <a:t>, one of Pitt State’s Axe Librarians, to bring you this presentation.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will be discussing strategies for you to use when you scroll the internet for articles and images.</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presenter notes on each slide serve as a guide for you to read, as if a presenter was speaking with you in person! </a:t>
            </a:r>
            <a:r>
              <a:rPr lang="en-US" b="1"/>
              <a:t>Let’s get started!</a:t>
            </a:r>
          </a:p>
          <a:p>
            <a:endParaRPr lang="en-US" dirty="0"/>
          </a:p>
        </p:txBody>
      </p:sp>
      <p:sp>
        <p:nvSpPr>
          <p:cNvPr id="4" name="Slide Number Placeholder 3"/>
          <p:cNvSpPr>
            <a:spLocks noGrp="1"/>
          </p:cNvSpPr>
          <p:nvPr>
            <p:ph type="sldNum" sz="quarter" idx="5"/>
          </p:nvPr>
        </p:nvSpPr>
        <p:spPr/>
        <p:txBody>
          <a:bodyPr/>
          <a:lstStyle/>
          <a:p>
            <a:fld id="{D54C83B4-F054-4A6C-8ABF-78BFD4F196F2}" type="slidenum">
              <a:rPr lang="en-US" smtClean="0"/>
              <a:t>1</a:t>
            </a:fld>
            <a:endParaRPr lang="en-US"/>
          </a:p>
        </p:txBody>
      </p:sp>
    </p:spTree>
    <p:extLst>
      <p:ext uri="{BB962C8B-B14F-4D97-AF65-F5344CB8AC3E}">
        <p14:creationId xmlns:p14="http://schemas.microsoft.com/office/powerpoint/2010/main" val="1502405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Media literacy sites and fact-checking sites like (Poynter </a:t>
            </a:r>
            <a:r>
              <a:rPr lang="en-US" dirty="0">
                <a:hlinkClick r:id="rId3"/>
              </a:rPr>
              <a:t>https://www.poynter.org/</a:t>
            </a:r>
            <a:r>
              <a:rPr lang="en-US" baseline="0" dirty="0"/>
              <a:t>) and Media Literacy for Citizenship (</a:t>
            </a:r>
            <a:r>
              <a:rPr lang="en-US" dirty="0">
                <a:hlinkClick r:id="rId4"/>
              </a:rPr>
              <a:t>https://eavi.eu/</a:t>
            </a:r>
            <a:r>
              <a:rPr lang="en-US" dirty="0"/>
              <a:t> ) </a:t>
            </a:r>
            <a:r>
              <a:rPr lang="en-US" baseline="0" dirty="0"/>
              <a:t>discuss factors that might motivate creating misinformation. </a:t>
            </a:r>
          </a:p>
          <a:p>
            <a:endParaRPr lang="en-US" dirty="0"/>
          </a:p>
          <a:p>
            <a:r>
              <a:rPr lang="en-US" dirty="0"/>
              <a:t>Sometimes it is easy to dismiss Misinformation and Fake News as only something on Facebook OR only about politics. But the reality is that there is no shortage of reasons and motivations. On this graph from the EAVI explore a few of the same elements we discussed earlier. But this time with “motivation” layer they have added</a:t>
            </a:r>
          </a:p>
          <a:p>
            <a:endParaRPr lang="en-US" dirty="0"/>
          </a:p>
          <a:p>
            <a:r>
              <a:rPr lang="en-US" dirty="0"/>
              <a:t>This graphic illustrates</a:t>
            </a:r>
            <a:r>
              <a:rPr lang="en-US" baseline="0" dirty="0"/>
              <a:t> some of the same terms discussed earlier, but also briefly discusses potential motivators for misleading content. </a:t>
            </a:r>
          </a:p>
          <a:p>
            <a:endParaRPr lang="en-US" baseline="0" dirty="0"/>
          </a:p>
          <a:p>
            <a:r>
              <a:rPr lang="en-US" baseline="0" dirty="0"/>
              <a:t>Media literacy sites and fact-checking sites like (Poynter </a:t>
            </a:r>
            <a:r>
              <a:rPr lang="en-US" dirty="0">
                <a:hlinkClick r:id="rId3"/>
              </a:rPr>
              <a:t>https://www.poynter.org/</a:t>
            </a:r>
            <a:r>
              <a:rPr lang="en-US" baseline="0" dirty="0"/>
              <a:t>) and Media Literacy for Citizenship (</a:t>
            </a:r>
            <a:r>
              <a:rPr lang="en-US" dirty="0">
                <a:hlinkClick r:id="rId4"/>
              </a:rPr>
              <a:t>https://eavi.eu/</a:t>
            </a:r>
            <a:r>
              <a:rPr lang="en-US" dirty="0"/>
              <a:t> ) </a:t>
            </a:r>
            <a:r>
              <a:rPr lang="en-US" baseline="0" dirty="0"/>
              <a:t>discuss factors that might motivate creating misinformation. </a:t>
            </a:r>
          </a:p>
          <a:p>
            <a:endParaRPr lang="en-US" baseline="0" dirty="0"/>
          </a:p>
          <a:p>
            <a:r>
              <a:rPr lang="en-US" baseline="0" dirty="0"/>
              <a:t>Many of us have run into sources that appear to be news-like or mimic as closely as possibly recognizable (or trusted) news sources. The motivations in cases like these might include: 1) change broad public opinion 2) sway political opinion 3) gain financially or 4) create confusion and discord.</a:t>
            </a:r>
          </a:p>
          <a:p>
            <a:endParaRPr lang="en-US" baseline="0" dirty="0"/>
          </a:p>
          <a:p>
            <a:r>
              <a:rPr lang="en-US" baseline="0" dirty="0"/>
              <a:t>Important to note:  The more emotional response the piece of information has on you as a consumer, the more you should stop and ask if you are being ‘mislead’ or ‘informed’ </a:t>
            </a:r>
          </a:p>
        </p:txBody>
      </p:sp>
      <p:sp>
        <p:nvSpPr>
          <p:cNvPr id="4" name="Slide Number Placeholder 3"/>
          <p:cNvSpPr>
            <a:spLocks noGrp="1"/>
          </p:cNvSpPr>
          <p:nvPr>
            <p:ph type="sldNum" sz="quarter" idx="10"/>
          </p:nvPr>
        </p:nvSpPr>
        <p:spPr/>
        <p:txBody>
          <a:bodyPr/>
          <a:lstStyle/>
          <a:p>
            <a:fld id="{D54C83B4-F054-4A6C-8ABF-78BFD4F196F2}" type="slidenum">
              <a:rPr lang="en-US" smtClean="0"/>
              <a:t>10</a:t>
            </a:fld>
            <a:endParaRPr lang="en-US"/>
          </a:p>
        </p:txBody>
      </p:sp>
    </p:spTree>
    <p:extLst>
      <p:ext uri="{BB962C8B-B14F-4D97-AF65-F5344CB8AC3E}">
        <p14:creationId xmlns:p14="http://schemas.microsoft.com/office/powerpoint/2010/main" val="3211551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more </a:t>
            </a:r>
            <a:r>
              <a:rPr lang="en-US" b="0" u="sng" dirty="0"/>
              <a:t>Image source identification</a:t>
            </a:r>
          </a:p>
          <a:p>
            <a:endParaRPr lang="en-US" dirty="0"/>
          </a:p>
          <a:p>
            <a:r>
              <a:rPr lang="en-US" dirty="0"/>
              <a:t>Which one if a Real Story and which one is Satire</a:t>
            </a:r>
          </a:p>
        </p:txBody>
      </p:sp>
      <p:sp>
        <p:nvSpPr>
          <p:cNvPr id="4" name="Slide Number Placeholder 3"/>
          <p:cNvSpPr>
            <a:spLocks noGrp="1"/>
          </p:cNvSpPr>
          <p:nvPr>
            <p:ph type="sldNum" sz="quarter" idx="5"/>
          </p:nvPr>
        </p:nvSpPr>
        <p:spPr/>
        <p:txBody>
          <a:bodyPr/>
          <a:lstStyle/>
          <a:p>
            <a:fld id="{D54C83B4-F054-4A6C-8ABF-78BFD4F196F2}" type="slidenum">
              <a:rPr lang="en-US" smtClean="0"/>
              <a:t>11</a:t>
            </a:fld>
            <a:endParaRPr lang="en-US"/>
          </a:p>
        </p:txBody>
      </p:sp>
    </p:spTree>
    <p:extLst>
      <p:ext uri="{BB962C8B-B14F-4D97-AF65-F5344CB8AC3E}">
        <p14:creationId xmlns:p14="http://schemas.microsoft.com/office/powerpoint/2010/main" val="2425496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story – Satire</a:t>
            </a:r>
          </a:p>
          <a:p>
            <a:endParaRPr lang="en-US" dirty="0"/>
          </a:p>
          <a:p>
            <a:r>
              <a:rPr lang="en-US" dirty="0"/>
              <a:t>Right story – Real story</a:t>
            </a:r>
          </a:p>
          <a:p>
            <a:endParaRPr lang="en-US" dirty="0"/>
          </a:p>
          <a:p>
            <a:r>
              <a:rPr lang="en-US" dirty="0"/>
              <a:t>Want to learn more about these. Want to pull up the story itself, but there is no link. No Worries. The next section talks about some strategies. In particular, how to fact check images. </a:t>
            </a:r>
          </a:p>
        </p:txBody>
      </p:sp>
      <p:sp>
        <p:nvSpPr>
          <p:cNvPr id="4" name="Slide Number Placeholder 3"/>
          <p:cNvSpPr>
            <a:spLocks noGrp="1"/>
          </p:cNvSpPr>
          <p:nvPr>
            <p:ph type="sldNum" sz="quarter" idx="5"/>
          </p:nvPr>
        </p:nvSpPr>
        <p:spPr/>
        <p:txBody>
          <a:bodyPr/>
          <a:lstStyle/>
          <a:p>
            <a:fld id="{D54C83B4-F054-4A6C-8ABF-78BFD4F196F2}" type="slidenum">
              <a:rPr lang="en-US" smtClean="0"/>
              <a:t>12</a:t>
            </a:fld>
            <a:endParaRPr lang="en-US"/>
          </a:p>
        </p:txBody>
      </p:sp>
    </p:spTree>
    <p:extLst>
      <p:ext uri="{BB962C8B-B14F-4D97-AF65-F5344CB8AC3E}">
        <p14:creationId xmlns:p14="http://schemas.microsoft.com/office/powerpoint/2010/main" val="1778540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Now let’s jump into fact checking some of these cases.</a:t>
            </a:r>
          </a:p>
          <a:p>
            <a:endParaRPr lang="en-US" dirty="0"/>
          </a:p>
          <a:p>
            <a:r>
              <a:rPr lang="en-US" dirty="0"/>
              <a:t>Images are powerful tools. There are so</a:t>
            </a:r>
            <a:r>
              <a:rPr lang="en-US" baseline="0" dirty="0"/>
              <a:t> many phrases like: “believe what you see” or “I won’t believe it, till I see it with my own eyes.” And many others. </a:t>
            </a:r>
          </a:p>
          <a:p>
            <a:endParaRPr lang="en-US" baseline="0" dirty="0"/>
          </a:p>
          <a:p>
            <a:r>
              <a:rPr lang="en-US" baseline="0" dirty="0"/>
              <a:t>But images are easy to manipulate. It is important to learn how to fact check something that seems fishy. When that instinct tells you to check on it, you can always reverse image search. </a:t>
            </a:r>
          </a:p>
          <a:p>
            <a:endParaRPr lang="en-US" dirty="0"/>
          </a:p>
          <a:p>
            <a:r>
              <a:rPr lang="en-US" dirty="0"/>
              <a:t>Reverse image searches can be down in under a minute. They are fast. There should be no excuse for not trying it. </a:t>
            </a:r>
          </a:p>
          <a:p>
            <a:r>
              <a:rPr lang="en-US" dirty="0"/>
              <a:t>Steps similar to above: 1) use your pc’s snipping tool / screen shot/ or Command+Shift+4 on Macs, to capture the image you want to reverse search. </a:t>
            </a:r>
          </a:p>
          <a:p>
            <a:r>
              <a:rPr lang="en-US" dirty="0"/>
              <a:t>2) Drag it on to the search tool of your choice. In this case,  images.google.com  </a:t>
            </a:r>
          </a:p>
          <a:p>
            <a:r>
              <a:rPr lang="en-US" dirty="0"/>
              <a:t>3) Peruse and interpret your results. This is the tricky part that takes some sleuthing. </a:t>
            </a:r>
          </a:p>
          <a:p>
            <a:endParaRPr lang="en-US" dirty="0"/>
          </a:p>
          <a:p>
            <a:r>
              <a:rPr lang="en-US" dirty="0"/>
              <a:t>Hints:  </a:t>
            </a:r>
          </a:p>
          <a:p>
            <a:r>
              <a:rPr lang="en-US" dirty="0"/>
              <a:t>Do you see several versions of the image? Slightly different crops of the same picture?</a:t>
            </a:r>
          </a:p>
          <a:p>
            <a:r>
              <a:rPr lang="en-US" dirty="0"/>
              <a:t>Do you immediately see a fact checking site ( Like Snopes.com or </a:t>
            </a:r>
            <a:r>
              <a:rPr lang="en-US" dirty="0" err="1"/>
              <a:t>Politifact</a:t>
            </a:r>
            <a:r>
              <a:rPr lang="en-US" dirty="0"/>
              <a:t>) with an article discussing that exact picture?</a:t>
            </a:r>
          </a:p>
        </p:txBody>
      </p:sp>
      <p:sp>
        <p:nvSpPr>
          <p:cNvPr id="4" name="Slide Number Placeholder 3"/>
          <p:cNvSpPr>
            <a:spLocks noGrp="1"/>
          </p:cNvSpPr>
          <p:nvPr>
            <p:ph type="sldNum" sz="quarter" idx="5"/>
          </p:nvPr>
        </p:nvSpPr>
        <p:spPr/>
        <p:txBody>
          <a:bodyPr/>
          <a:lstStyle/>
          <a:p>
            <a:fld id="{D54C83B4-F054-4A6C-8ABF-78BFD4F196F2}" type="slidenum">
              <a:rPr lang="en-US" smtClean="0"/>
              <a:t>13</a:t>
            </a:fld>
            <a:endParaRPr lang="en-US"/>
          </a:p>
        </p:txBody>
      </p:sp>
    </p:spTree>
    <p:extLst>
      <p:ext uri="{BB962C8B-B14F-4D97-AF65-F5344CB8AC3E}">
        <p14:creationId xmlns:p14="http://schemas.microsoft.com/office/powerpoint/2010/main" val="3355988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Example 1</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 use one of the images I have in the Library Services </a:t>
            </a:r>
            <a:r>
              <a:rPr lang="en-US" i="1" baseline="0" dirty="0"/>
              <a:t>Factual, Fictitious, or For Fun</a:t>
            </a:r>
            <a:r>
              <a:rPr lang="en-US" baseline="0" dirty="0"/>
              <a:t> card game. The card above is about a Popeyes marketing stunt to sell their meals in “emotional support chicken” containers.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Take the time to check for yourself. Snip the image from this slide. Save it. Drag it to google images. See the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I searched, I got several results from </a:t>
            </a:r>
            <a:r>
              <a:rPr lang="en-US" baseline="0" dirty="0" err="1"/>
              <a:t>USAToday</a:t>
            </a:r>
            <a:r>
              <a:rPr lang="en-US" baseline="0" dirty="0"/>
              <a:t> and </a:t>
            </a:r>
            <a:r>
              <a:rPr lang="en-US" baseline="0" dirty="0" err="1"/>
              <a:t>ABCnews</a:t>
            </a:r>
            <a:r>
              <a:rPr lang="en-US" baseline="0" dirty="0"/>
              <a:t> with similar titles using the same picture. Makes sense! It was a marketing opportunity and their PR person sent photos to reporters.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this enough for us,</a:t>
            </a:r>
            <a:r>
              <a:rPr lang="en-US" baseline="0" dirty="0"/>
              <a:t> we can stop there. Or we can continue and verify that those other articles say the same thing about the chicken container. That the original story hadn’t skimped on the details. </a:t>
            </a:r>
            <a:endParaRPr lang="en-US" dirty="0"/>
          </a:p>
        </p:txBody>
      </p:sp>
      <p:sp>
        <p:nvSpPr>
          <p:cNvPr id="4" name="Slide Number Placeholder 3"/>
          <p:cNvSpPr>
            <a:spLocks noGrp="1"/>
          </p:cNvSpPr>
          <p:nvPr>
            <p:ph type="sldNum" sz="quarter" idx="5"/>
          </p:nvPr>
        </p:nvSpPr>
        <p:spPr/>
        <p:txBody>
          <a:bodyPr/>
          <a:lstStyle/>
          <a:p>
            <a:fld id="{D54C83B4-F054-4A6C-8ABF-78BFD4F196F2}" type="slidenum">
              <a:rPr lang="en-US" smtClean="0"/>
              <a:t>14</a:t>
            </a:fld>
            <a:endParaRPr lang="en-US"/>
          </a:p>
        </p:txBody>
      </p:sp>
    </p:spTree>
    <p:extLst>
      <p:ext uri="{BB962C8B-B14F-4D97-AF65-F5344CB8AC3E}">
        <p14:creationId xmlns:p14="http://schemas.microsoft.com/office/powerpoint/2010/main" val="3985650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2:</a:t>
            </a:r>
            <a:r>
              <a:rPr lang="en-US" dirty="0"/>
              <a:t> </a:t>
            </a:r>
          </a:p>
          <a:p>
            <a:endParaRPr lang="en-US" dirty="0"/>
          </a:p>
          <a:p>
            <a:r>
              <a:rPr lang="en-US" dirty="0"/>
              <a:t>Another fantastic use for Reverse Image Searches is to verify is the image has been edited or taken out of context. Many of us see these kind of image and meme challenges. They prove a point….Or do they?</a:t>
            </a:r>
          </a:p>
          <a:p>
            <a:endParaRPr lang="en-US" dirty="0"/>
          </a:p>
          <a:p>
            <a:r>
              <a:rPr lang="en-US" dirty="0"/>
              <a:t>What happens when you reverse search this Instagram image search?  Try it before moving to the next slide. </a:t>
            </a:r>
          </a:p>
          <a:p>
            <a:endParaRPr lang="en-US" dirty="0"/>
          </a:p>
        </p:txBody>
      </p:sp>
      <p:sp>
        <p:nvSpPr>
          <p:cNvPr id="4" name="Slide Number Placeholder 3"/>
          <p:cNvSpPr>
            <a:spLocks noGrp="1"/>
          </p:cNvSpPr>
          <p:nvPr>
            <p:ph type="sldNum" sz="quarter" idx="5"/>
          </p:nvPr>
        </p:nvSpPr>
        <p:spPr/>
        <p:txBody>
          <a:bodyPr/>
          <a:lstStyle/>
          <a:p>
            <a:fld id="{D54C83B4-F054-4A6C-8ABF-78BFD4F196F2}" type="slidenum">
              <a:rPr lang="en-US" smtClean="0"/>
              <a:t>15</a:t>
            </a:fld>
            <a:endParaRPr lang="en-US"/>
          </a:p>
        </p:txBody>
      </p:sp>
    </p:spTree>
    <p:extLst>
      <p:ext uri="{BB962C8B-B14F-4D97-AF65-F5344CB8AC3E}">
        <p14:creationId xmlns:p14="http://schemas.microsoft.com/office/powerpoint/2010/main" val="1194738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YouTube video debunking fake posts the users illustrated this same example. When using a reverse search one can see that there was a itty bitty, slight, adjustment. Someone covered </a:t>
            </a:r>
            <a:r>
              <a:rPr lang="en-US" dirty="0" err="1"/>
              <a:t>th</a:t>
            </a:r>
            <a:r>
              <a:rPr lang="en-US" dirty="0"/>
              <a:t> original dates and put in new years!!!</a:t>
            </a:r>
          </a:p>
          <a:p>
            <a:endParaRPr lang="en-US" dirty="0"/>
          </a:p>
          <a:p>
            <a:r>
              <a:rPr lang="en-US" dirty="0"/>
              <a:t>The pictures are real. But the context is altered by the person adding 29 years to the one image. It undermines their efforts, and needs to be called out as an attempt to manipulate others. </a:t>
            </a:r>
          </a:p>
          <a:p>
            <a:endParaRPr lang="en-US" dirty="0"/>
          </a:p>
          <a:p>
            <a:endParaRPr lang="en-US" dirty="0"/>
          </a:p>
          <a:p>
            <a:r>
              <a:rPr lang="en-US" dirty="0"/>
              <a:t>Source: </a:t>
            </a:r>
            <a:r>
              <a:rPr lang="en-US" dirty="0" err="1"/>
              <a:t>Yout</a:t>
            </a:r>
            <a:r>
              <a:rPr lang="en-US" baseline="0" dirty="0" err="1"/>
              <a:t>ube</a:t>
            </a:r>
            <a:r>
              <a:rPr lang="en-US" baseline="0" dirty="0"/>
              <a:t> video form </a:t>
            </a:r>
            <a:r>
              <a:rPr lang="en-US" baseline="0" dirty="0" err="1"/>
              <a:t>SmarterEveryDay</a:t>
            </a:r>
            <a:r>
              <a:rPr lang="en-US" baseline="0" dirty="0"/>
              <a:t> (Why Your Newsfeed SUCKS - Smarter Every Day 212) interviewing Katy Byron - Poynter and Media Wise </a:t>
            </a:r>
            <a:r>
              <a:rPr lang="en-US" baseline="0" dirty="0" err="1"/>
              <a:t>spokeperson</a:t>
            </a:r>
            <a:endParaRPr lang="en-US" baseline="0" dirty="0"/>
          </a:p>
          <a:p>
            <a:endParaRPr lang="en-US" baseline="0" dirty="0"/>
          </a:p>
          <a:p>
            <a:r>
              <a:rPr lang="en-US" dirty="0">
                <a:hlinkClick r:id="rId3"/>
              </a:rPr>
              <a:t>https://www.poynter.org/</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4C83B4-F054-4A6C-8ABF-78BFD4F196F2}" type="slidenum">
              <a:rPr lang="en-US" smtClean="0"/>
              <a:t>16</a:t>
            </a:fld>
            <a:endParaRPr lang="en-US"/>
          </a:p>
        </p:txBody>
      </p:sp>
    </p:spTree>
    <p:extLst>
      <p:ext uri="{BB962C8B-B14F-4D97-AF65-F5344CB8AC3E}">
        <p14:creationId xmlns:p14="http://schemas.microsoft.com/office/powerpoint/2010/main" val="2937448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Examples: </a:t>
            </a:r>
          </a:p>
          <a:p>
            <a:endParaRPr lang="en-US" dirty="0"/>
          </a:p>
          <a:p>
            <a:r>
              <a:rPr lang="en-US" dirty="0"/>
              <a:t>Try some additional examples and see what kind of results you get from reverse searching. </a:t>
            </a:r>
          </a:p>
        </p:txBody>
      </p:sp>
      <p:sp>
        <p:nvSpPr>
          <p:cNvPr id="4" name="Slide Number Placeholder 3"/>
          <p:cNvSpPr>
            <a:spLocks noGrp="1"/>
          </p:cNvSpPr>
          <p:nvPr>
            <p:ph type="sldNum" sz="quarter" idx="5"/>
          </p:nvPr>
        </p:nvSpPr>
        <p:spPr/>
        <p:txBody>
          <a:bodyPr/>
          <a:lstStyle/>
          <a:p>
            <a:fld id="{D54C83B4-F054-4A6C-8ABF-78BFD4F196F2}" type="slidenum">
              <a:rPr lang="en-US" smtClean="0"/>
              <a:t>17</a:t>
            </a:fld>
            <a:endParaRPr lang="en-US"/>
          </a:p>
        </p:txBody>
      </p:sp>
    </p:spTree>
    <p:extLst>
      <p:ext uri="{BB962C8B-B14F-4D97-AF65-F5344CB8AC3E}">
        <p14:creationId xmlns:p14="http://schemas.microsoft.com/office/powerpoint/2010/main" val="4273279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One of the last components to talk about is misleading headlines. The reality of the world is that Newspapers are in a business. They are in the business of getting you to see their stories. The problem arises when some blogs or sources intentional mislead, Clickbait, or swap content on users based on the geographic zones.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Sensational</a:t>
            </a:r>
            <a:r>
              <a:rPr lang="en-US" baseline="0" dirty="0"/>
              <a:t> headlines are not new. This should not discourage you. We are in a wonderful internet era where it is easy to find out IF multiple stories that cover the same event.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couple of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a:t>
            </a:r>
            <a:r>
              <a:rPr lang="en-US" b="1" baseline="0" dirty="0"/>
              <a:t>Lateral Searching</a:t>
            </a:r>
            <a:r>
              <a:rPr lang="en-US" baseline="0" dirty="0"/>
              <a:t>. – This refers to searching multiple stories to confirm the same basic information. You are not digging deeper, you are going sideways and seeing if you find the same material in multiple directions.       Using a strategy of multiple coverage, you can decipher if you are seeing something hyped up, or something factual with just an artistic flair.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 </a:t>
            </a:r>
            <a:r>
              <a:rPr lang="en-US" b="1" baseline="0" dirty="0"/>
              <a:t>About Sections</a:t>
            </a:r>
            <a:r>
              <a:rPr lang="en-US" baseline="0" dirty="0"/>
              <a:t> - Digging into the About Sections on news sites if super important. It is also super important to know they have a “about section.” If a news site does not have an “About / About Us / More Info” type of section, should raise a red flag. These sections can tell you about them. What credentials. If they have any delineated journalistic standards. </a:t>
            </a:r>
            <a:endParaRPr lang="en-US" dirty="0"/>
          </a:p>
        </p:txBody>
      </p:sp>
      <p:sp>
        <p:nvSpPr>
          <p:cNvPr id="4" name="Slide Number Placeholder 3"/>
          <p:cNvSpPr>
            <a:spLocks noGrp="1"/>
          </p:cNvSpPr>
          <p:nvPr>
            <p:ph type="sldNum" sz="quarter" idx="5"/>
          </p:nvPr>
        </p:nvSpPr>
        <p:spPr/>
        <p:txBody>
          <a:bodyPr/>
          <a:lstStyle/>
          <a:p>
            <a:fld id="{D54C83B4-F054-4A6C-8ABF-78BFD4F196F2}" type="slidenum">
              <a:rPr lang="en-US" smtClean="0"/>
              <a:t>18</a:t>
            </a:fld>
            <a:endParaRPr lang="en-US"/>
          </a:p>
        </p:txBody>
      </p:sp>
    </p:spTree>
    <p:extLst>
      <p:ext uri="{BB962C8B-B14F-4D97-AF65-F5344CB8AC3E}">
        <p14:creationId xmlns:p14="http://schemas.microsoft.com/office/powerpoint/2010/main" val="3196471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still want to dig a little deeper. These are fantastic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Luck, Good Hunting. And if you really feel in trouble, come find, e-mail, call, or send chat message to a librarian for help.</a:t>
            </a:r>
          </a:p>
        </p:txBody>
      </p:sp>
      <p:sp>
        <p:nvSpPr>
          <p:cNvPr id="4" name="Slide Number Placeholder 3"/>
          <p:cNvSpPr>
            <a:spLocks noGrp="1"/>
          </p:cNvSpPr>
          <p:nvPr>
            <p:ph type="sldNum" sz="quarter" idx="5"/>
          </p:nvPr>
        </p:nvSpPr>
        <p:spPr/>
        <p:txBody>
          <a:bodyPr/>
          <a:lstStyle/>
          <a:p>
            <a:fld id="{D54C83B4-F054-4A6C-8ABF-78BFD4F196F2}" type="slidenum">
              <a:rPr lang="en-US" smtClean="0"/>
              <a:t>19</a:t>
            </a:fld>
            <a:endParaRPr lang="en-US"/>
          </a:p>
        </p:txBody>
      </p:sp>
    </p:spTree>
    <p:extLst>
      <p:ext uri="{BB962C8B-B14F-4D97-AF65-F5344CB8AC3E}">
        <p14:creationId xmlns:p14="http://schemas.microsoft.com/office/powerpoint/2010/main" val="406488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t>Today’s conversation surrounds the topic of Misinformation. This is a term we hear often on social media. But people are rarely able to correctly define it. And without knowing how to define or identify it, people are often unsure how to deal with </a:t>
            </a:r>
            <a:r>
              <a:rPr lang="en-US" sz="1400" b="0" dirty="0" err="1"/>
              <a:t>MisInformation</a:t>
            </a:r>
            <a:r>
              <a:rPr lang="en-US" sz="1400" b="0" dirty="0"/>
              <a:t> or how to call something out for being false.  </a:t>
            </a:r>
          </a:p>
          <a:p>
            <a:endParaRPr lang="en-US" sz="1400" b="0" dirty="0"/>
          </a:p>
          <a:p>
            <a:r>
              <a:rPr lang="en-US" sz="1400" b="0" dirty="0"/>
              <a:t>In this presentation we will learn to correctly define and identify various types of misinformation. Yes. There are numerous types of misinformation. </a:t>
            </a:r>
          </a:p>
          <a:p>
            <a:endParaRPr lang="en-US" sz="1400" b="0" dirty="0"/>
          </a:p>
          <a:p>
            <a:r>
              <a:rPr lang="en-US" sz="1400" b="0" dirty="0"/>
              <a:t>By the end of the presentation we will understand that not every falsehood or incorrect piece of information is Fake News. That is a term should be reserves for the truly fake pieces of news.</a:t>
            </a:r>
          </a:p>
          <a:p>
            <a:endParaRPr lang="en-US" sz="1400" b="0" dirty="0"/>
          </a:p>
        </p:txBody>
      </p:sp>
      <p:sp>
        <p:nvSpPr>
          <p:cNvPr id="4" name="Slide Number Placeholder 3"/>
          <p:cNvSpPr>
            <a:spLocks noGrp="1"/>
          </p:cNvSpPr>
          <p:nvPr>
            <p:ph type="sldNum" sz="quarter" idx="10"/>
          </p:nvPr>
        </p:nvSpPr>
        <p:spPr/>
        <p:txBody>
          <a:bodyPr/>
          <a:lstStyle/>
          <a:p>
            <a:fld id="{D54C83B4-F054-4A6C-8ABF-78BFD4F196F2}" type="slidenum">
              <a:rPr lang="en-US" smtClean="0"/>
              <a:t>2</a:t>
            </a:fld>
            <a:endParaRPr lang="en-US"/>
          </a:p>
        </p:txBody>
      </p:sp>
    </p:spTree>
    <p:extLst>
      <p:ext uri="{BB962C8B-B14F-4D97-AF65-F5344CB8AC3E}">
        <p14:creationId xmlns:p14="http://schemas.microsoft.com/office/powerpoint/2010/main" val="4166776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any questions or need clarification please contact Jorge </a:t>
            </a:r>
            <a:r>
              <a:rPr lang="en-US" sz="1200" b="0" i="0" kern="1200" dirty="0">
                <a:solidFill>
                  <a:schemeClr val="tx1"/>
                </a:solidFill>
                <a:effectLst/>
                <a:latin typeface="+mn-lt"/>
                <a:ea typeface="+mn-ea"/>
                <a:cs typeface="+mn-cs"/>
              </a:rPr>
              <a:t>León </a:t>
            </a:r>
            <a:r>
              <a:rPr lang="en-US" dirty="0"/>
              <a:t>or Student Success Programs.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Jorge León</a:t>
            </a:r>
          </a:p>
          <a:p>
            <a:pPr fontAlgn="base"/>
            <a:r>
              <a:rPr lang="en-US" sz="1200" b="0" i="0" kern="1200" dirty="0">
                <a:solidFill>
                  <a:schemeClr val="tx1"/>
                </a:solidFill>
                <a:effectLst/>
                <a:latin typeface="+mn-lt"/>
                <a:ea typeface="+mn-ea"/>
                <a:cs typeface="+mn-cs"/>
              </a:rPr>
              <a:t>Learning Outreach Librarian </a:t>
            </a:r>
          </a:p>
          <a:p>
            <a:pPr fontAlgn="base"/>
            <a:r>
              <a:rPr lang="en-US" sz="1200" b="0" i="0" kern="1200" dirty="0" err="1">
                <a:solidFill>
                  <a:schemeClr val="tx1"/>
                </a:solidFill>
                <a:effectLst/>
                <a:latin typeface="+mn-lt"/>
                <a:ea typeface="+mn-ea"/>
                <a:cs typeface="+mn-cs"/>
              </a:rPr>
              <a:t>jleon@pittstate.edu</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More resources and tools: </a:t>
            </a:r>
            <a:r>
              <a:rPr lang="en-US" sz="1200" b="0" i="0" kern="1200" dirty="0">
                <a:solidFill>
                  <a:schemeClr val="tx1"/>
                </a:solidFill>
                <a:effectLst/>
                <a:latin typeface="+mn-lt"/>
                <a:ea typeface="+mn-ea"/>
                <a:cs typeface="+mn-cs"/>
                <a:hlinkClick r:id="rId3"/>
              </a:rPr>
              <a:t>https://libguides.pittstate.edu/Misinfo</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And for access to Librarians from anywhere use the chat service: </a:t>
            </a:r>
            <a:r>
              <a:rPr lang="en-US" sz="1200" b="0" i="0" kern="1200" dirty="0">
                <a:solidFill>
                  <a:schemeClr val="tx1"/>
                </a:solidFill>
                <a:effectLst/>
                <a:latin typeface="+mn-lt"/>
                <a:ea typeface="+mn-ea"/>
                <a:cs typeface="+mn-cs"/>
                <a:hlinkClick r:id="rId4"/>
              </a:rPr>
              <a:t>https://axe.pittstate.edu/reference/ask-us.html</a:t>
            </a:r>
            <a:r>
              <a:rPr lang="en-US" sz="1200" b="0" i="0" kern="1200" dirty="0">
                <a:solidFill>
                  <a:schemeClr val="tx1"/>
                </a:solidFill>
                <a:effectLst/>
                <a:latin typeface="+mn-lt"/>
                <a:ea typeface="+mn-ea"/>
                <a:cs typeface="+mn-cs"/>
              </a:rPr>
              <a:t> </a:t>
            </a:r>
          </a:p>
          <a:p>
            <a:endParaRPr lang="en-US" dirty="0"/>
          </a:p>
          <a:p>
            <a:r>
              <a:rPr lang="en-US" dirty="0"/>
              <a:t>Student Success Programs</a:t>
            </a:r>
          </a:p>
          <a:p>
            <a:r>
              <a:rPr lang="en-US" dirty="0"/>
              <a:t>Axe Library 113</a:t>
            </a:r>
          </a:p>
          <a:p>
            <a:r>
              <a:rPr lang="en-US" dirty="0" err="1"/>
              <a:t>studentsuccess@pittstate.edu</a:t>
            </a:r>
            <a:endParaRPr lang="en-US" dirty="0"/>
          </a:p>
          <a:p>
            <a:r>
              <a:rPr lang="en-US" dirty="0"/>
              <a:t>620-235-6578</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Be sure to give us a follow on our social media accounts to keep you updated on Academic Success Workshops, study tips and more!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Facebook: PSU Student Success Center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Instagram: @</a:t>
            </a:r>
            <a:r>
              <a:rPr lang="en-US" sz="1200" kern="1200" dirty="0" err="1">
                <a:solidFill>
                  <a:schemeClr val="tx1"/>
                </a:solidFill>
                <a:latin typeface="+mn-lt"/>
                <a:ea typeface="+mn-ea"/>
                <a:cs typeface="+mn-cs"/>
              </a:rPr>
              <a:t>psusuccess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Twitter: @</a:t>
            </a:r>
            <a:r>
              <a:rPr lang="en-US" sz="1200" kern="1200" dirty="0" err="1">
                <a:solidFill>
                  <a:schemeClr val="tx1"/>
                </a:solidFill>
                <a:latin typeface="+mn-lt"/>
                <a:ea typeface="+mn-ea"/>
                <a:cs typeface="+mn-cs"/>
              </a:rPr>
              <a:t>psusuccess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D54C83B4-F054-4A6C-8ABF-78BFD4F196F2}" type="slidenum">
              <a:rPr lang="en-US" smtClean="0"/>
              <a:t>21</a:t>
            </a:fld>
            <a:endParaRPr lang="en-US"/>
          </a:p>
        </p:txBody>
      </p:sp>
    </p:spTree>
    <p:extLst>
      <p:ext uri="{BB962C8B-B14F-4D97-AF65-F5344CB8AC3E}">
        <p14:creationId xmlns:p14="http://schemas.microsoft.com/office/powerpoint/2010/main" val="87393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dirty="0"/>
              <a:t>It is NOT required for us to go over each of the terms on this table. We will cover the key elements. BUT if you want to follow up and learn more, each term is linked to a reliable source that can give you more info.  </a:t>
            </a:r>
          </a:p>
          <a:p>
            <a:endParaRPr lang="en-US" sz="1300" b="0" dirty="0"/>
          </a:p>
          <a:p>
            <a:r>
              <a:rPr lang="en-US" sz="1300" b="0" dirty="0"/>
              <a:t>A good analogy or descriptor for </a:t>
            </a:r>
            <a:r>
              <a:rPr lang="en-US" sz="1300" b="1" dirty="0"/>
              <a:t>Misinformation</a:t>
            </a:r>
            <a:r>
              <a:rPr lang="en-US" sz="1300" b="0" dirty="0"/>
              <a:t> is: an umbrella term under which various types of inaccurate information fall under. </a:t>
            </a:r>
            <a:br>
              <a:rPr lang="en-US" sz="1300" b="0" dirty="0"/>
            </a:br>
            <a:r>
              <a:rPr lang="en-US" sz="1300" b="0" dirty="0"/>
              <a:t>By definition, </a:t>
            </a:r>
            <a:r>
              <a:rPr lang="en-US" sz="1300" b="1" dirty="0"/>
              <a:t>Misinformation</a:t>
            </a:r>
            <a:r>
              <a:rPr lang="en-US" sz="1300" b="0" dirty="0"/>
              <a:t> is information that is incorrect of false with the key characteristic of an </a:t>
            </a:r>
            <a:r>
              <a:rPr lang="en-US" sz="1300" b="0" u="sng" dirty="0"/>
              <a:t>intent to deceive</a:t>
            </a:r>
            <a:r>
              <a:rPr lang="en-US" sz="1300" b="0" dirty="0"/>
              <a:t>. This last portion about intent can be tricky. It is hard to say if someone else posted something with the intent to deceive or not. </a:t>
            </a:r>
          </a:p>
          <a:p>
            <a:endParaRPr lang="en-US" sz="1300" b="0" dirty="0"/>
          </a:p>
          <a:p>
            <a:r>
              <a:rPr lang="en-US" sz="1300" b="0" dirty="0"/>
              <a:t>When we talk more about </a:t>
            </a:r>
            <a:r>
              <a:rPr lang="en-US" sz="1300" b="0" u="sng" dirty="0"/>
              <a:t>News Sources</a:t>
            </a:r>
            <a:r>
              <a:rPr lang="en-US" sz="1300" b="0" dirty="0"/>
              <a:t>, we can address further the topic of intent and how sources identify themselves. There are some pretty clear examples if the intent was to deceive. For now the important elements to note:</a:t>
            </a:r>
          </a:p>
          <a:p>
            <a:endParaRPr lang="en-US" sz="1300"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dirty="0"/>
              <a:t>Misinformation is that broad term that defines information that is false or misleading. For example an article with the title: </a:t>
            </a:r>
            <a:r>
              <a:rPr lang="en-US" sz="1300" b="0" i="1" dirty="0"/>
              <a:t>Hottest Day On Record in Chicago City </a:t>
            </a:r>
            <a:r>
              <a:rPr lang="en-US" sz="1300" b="0" dirty="0"/>
              <a:t>and the charts coincidently stop right before a hotter year back in 1996 or 1992.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dirty="0"/>
              <a:t>This example is deceptive. It was meant to deceive by omitting a fact. But it doesn’t constitute a Fake News situation. It is possible that the network only had those years of data.</a:t>
            </a:r>
            <a:br>
              <a:rPr lang="en-US" sz="1300" b="0" dirty="0"/>
            </a:br>
            <a:endParaRPr lang="en-US" sz="1300" b="0" dirty="0"/>
          </a:p>
          <a:p>
            <a:pPr marL="285750" indent="-285750">
              <a:buFont typeface="Arial" panose="020B0604020202020204" pitchFamily="34" charset="0"/>
              <a:buChar char="•"/>
            </a:pPr>
            <a:r>
              <a:rPr lang="en-US" sz="1300" b="0" dirty="0"/>
              <a:t>Fake news is a small section of the broad category that is Misinformation.</a:t>
            </a:r>
          </a:p>
          <a:p>
            <a:pPr marL="0" indent="0">
              <a:buFont typeface="Arial" panose="020B0604020202020204" pitchFamily="34" charset="0"/>
              <a:buNone/>
            </a:pPr>
            <a:endParaRPr lang="en-US" sz="1300" b="0" dirty="0"/>
          </a:p>
          <a:p>
            <a:pPr marL="0" indent="0">
              <a:buFont typeface="Arial" panose="020B0604020202020204" pitchFamily="34" charset="0"/>
              <a:buNone/>
            </a:pPr>
            <a:endParaRPr lang="en-US" sz="1300" b="0" dirty="0"/>
          </a:p>
        </p:txBody>
      </p:sp>
      <p:sp>
        <p:nvSpPr>
          <p:cNvPr id="4" name="Slide Number Placeholder 3"/>
          <p:cNvSpPr>
            <a:spLocks noGrp="1"/>
          </p:cNvSpPr>
          <p:nvPr>
            <p:ph type="sldNum" sz="quarter" idx="10"/>
          </p:nvPr>
        </p:nvSpPr>
        <p:spPr/>
        <p:txBody>
          <a:bodyPr/>
          <a:lstStyle/>
          <a:p>
            <a:fld id="{D54C83B4-F054-4A6C-8ABF-78BFD4F196F2}" type="slidenum">
              <a:rPr lang="en-US" smtClean="0"/>
              <a:t>3</a:t>
            </a:fld>
            <a:endParaRPr lang="en-US"/>
          </a:p>
        </p:txBody>
      </p:sp>
    </p:spTree>
    <p:extLst>
      <p:ext uri="{BB962C8B-B14F-4D97-AF65-F5344CB8AC3E}">
        <p14:creationId xmlns:p14="http://schemas.microsoft.com/office/powerpoint/2010/main" val="387425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Satire</a:t>
            </a:r>
            <a:endParaRPr lang="en-US" b="0" dirty="0"/>
          </a:p>
          <a:p>
            <a:r>
              <a:rPr lang="en-US" b="0" dirty="0"/>
              <a:t>What is Satire? Many of us recognize or watch shows like </a:t>
            </a:r>
            <a:r>
              <a:rPr lang="en-US" b="0" i="1" dirty="0"/>
              <a:t>Saturday Night Live</a:t>
            </a:r>
            <a:r>
              <a:rPr lang="en-US" b="0" dirty="0"/>
              <a:t>, </a:t>
            </a:r>
            <a:r>
              <a:rPr lang="en-US" b="0" i="1" dirty="0"/>
              <a:t>The Daily Show</a:t>
            </a:r>
            <a:r>
              <a:rPr lang="en-US" b="0" dirty="0"/>
              <a:t>, or even the newspaper/website </a:t>
            </a:r>
            <a:r>
              <a:rPr lang="en-US" b="0" i="1" dirty="0"/>
              <a:t>The Onion.</a:t>
            </a:r>
            <a:r>
              <a:rPr lang="en-US" b="0" i="0" dirty="0"/>
              <a:t> These are all examples of satire. Types of comedy shows or commentary that is defines as “</a:t>
            </a:r>
            <a:r>
              <a:rPr lang="en-US" b="0" i="0" u="sng" dirty="0"/>
              <a:t>irony, sarcasm, ridicule, or the like, in exposing, denouncing, or deriding vice, folly, etc.</a:t>
            </a:r>
            <a:r>
              <a:rPr lang="en-US" b="0" i="0" dirty="0"/>
              <a:t>” </a:t>
            </a:r>
          </a:p>
          <a:p>
            <a:endParaRPr lang="en-US" b="0" i="0" dirty="0"/>
          </a:p>
          <a:p>
            <a:r>
              <a:rPr lang="en-US" b="0" i="0" dirty="0"/>
              <a:t>Can you think of some other shows? Or YouTube channels? Where they use humor, sarcasm, or irony to expose or point out flaws / inaccuracies / political mishaps. Satire ends up being an implicitly protected form of speech under the 1</a:t>
            </a:r>
            <a:r>
              <a:rPr lang="en-US" b="0" i="0" baseline="30000" dirty="0"/>
              <a:t>st</a:t>
            </a:r>
            <a:r>
              <a:rPr lang="en-US" b="0" i="0" dirty="0"/>
              <a:t> amendment. See more info below from the linked source below.*</a:t>
            </a:r>
          </a:p>
          <a:p>
            <a:endParaRPr lang="en-US" b="0" i="0" dirty="0"/>
          </a:p>
          <a:p>
            <a:r>
              <a:rPr lang="en-US" b="0" i="0" dirty="0"/>
              <a:t>The reason </a:t>
            </a:r>
            <a:r>
              <a:rPr lang="en-US" b="1" i="0" dirty="0"/>
              <a:t>Satire</a:t>
            </a:r>
            <a:r>
              <a:rPr lang="en-US" b="0" i="0" dirty="0"/>
              <a:t> matters in our conversation is the way people interpret information. When someone speaks, you can hear the tone of voice. In Print or Online it is hard to decipher the tone. </a:t>
            </a:r>
          </a:p>
          <a:p>
            <a:endParaRPr lang="en-US" b="0" i="0" dirty="0"/>
          </a:p>
          <a:p>
            <a:r>
              <a:rPr lang="en-US" b="0" i="0" dirty="0"/>
              <a:t>In our social media driven, constantly connected world, people are frequently share, “like”, or repost without checking sources or the intent behind the story. This leads to people getting upset about stories that were </a:t>
            </a:r>
            <a:r>
              <a:rPr lang="en-US" b="0" i="0" u="sng" dirty="0"/>
              <a:t>Never</a:t>
            </a:r>
            <a:r>
              <a:rPr lang="en-US" b="0" i="0" u="none" dirty="0"/>
              <a:t> </a:t>
            </a:r>
            <a:r>
              <a:rPr lang="en-US" b="0" i="0" dirty="0"/>
              <a:t>designed to be taken seriously. </a:t>
            </a:r>
            <a:r>
              <a:rPr lang="en-US" b="1" i="0" dirty="0"/>
              <a:t>Satire</a:t>
            </a:r>
            <a:r>
              <a:rPr lang="en-US" b="0" i="0" dirty="0"/>
              <a:t> and </a:t>
            </a:r>
            <a:r>
              <a:rPr lang="en-US" b="1" i="0" dirty="0"/>
              <a:t>Parody</a:t>
            </a:r>
            <a:r>
              <a:rPr lang="en-US" b="0" i="0" dirty="0"/>
              <a:t> can sometimes very closely resembles real life stories. </a:t>
            </a:r>
          </a:p>
          <a:p>
            <a:endParaRPr lang="en-US" b="0" i="0" dirty="0"/>
          </a:p>
          <a:p>
            <a:r>
              <a:rPr lang="en-US" b="1" i="0" dirty="0"/>
              <a:t>Activity</a:t>
            </a:r>
            <a:r>
              <a:rPr lang="en-US" b="0" i="0" dirty="0"/>
              <a:t>: The next slide has two separate stories. Just screen shots. Similar to how, they might be reposted on a social media platform. One is a Real story. One is a Parody story. Can you tell which one is real? Why? What strategies did you use?</a:t>
            </a:r>
          </a:p>
          <a:p>
            <a:endParaRPr lang="en-US" b="0" i="0" dirty="0"/>
          </a:p>
          <a:p>
            <a:r>
              <a:rPr lang="en-US" b="0" i="0" dirty="0"/>
              <a:t>Source - *Great source from James Walker Middle Tennessee State University, on the 1nst amendment and satire: </a:t>
            </a:r>
            <a:r>
              <a:rPr lang="en-US" dirty="0">
                <a:hlinkClick r:id="rId3"/>
              </a:rPr>
              <a:t>https://www.mtsu.edu/first-amendment/article/1015/satire</a:t>
            </a:r>
            <a:endParaRPr lang="en-US" b="0" i="0" dirty="0"/>
          </a:p>
          <a:p>
            <a:endParaRPr lang="en-US" b="0" i="0" dirty="0"/>
          </a:p>
          <a:p>
            <a:endParaRPr lang="en-US" b="0" i="1" dirty="0"/>
          </a:p>
        </p:txBody>
      </p:sp>
      <p:sp>
        <p:nvSpPr>
          <p:cNvPr id="4" name="Slide Number Placeholder 3"/>
          <p:cNvSpPr>
            <a:spLocks noGrp="1"/>
          </p:cNvSpPr>
          <p:nvPr>
            <p:ph type="sldNum" sz="quarter" idx="10"/>
          </p:nvPr>
        </p:nvSpPr>
        <p:spPr/>
        <p:txBody>
          <a:bodyPr/>
          <a:lstStyle/>
          <a:p>
            <a:fld id="{D54C83B4-F054-4A6C-8ABF-78BFD4F196F2}" type="slidenum">
              <a:rPr lang="en-US" smtClean="0"/>
              <a:t>4</a:t>
            </a:fld>
            <a:endParaRPr lang="en-US"/>
          </a:p>
        </p:txBody>
      </p:sp>
    </p:spTree>
    <p:extLst>
      <p:ext uri="{BB962C8B-B14F-4D97-AF65-F5344CB8AC3E}">
        <p14:creationId xmlns:p14="http://schemas.microsoft.com/office/powerpoint/2010/main" val="248379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Satire  - Continued</a:t>
            </a:r>
            <a:endParaRPr lang="en-US" b="0" dirty="0"/>
          </a:p>
          <a:p>
            <a:endParaRPr lang="en-US" b="0" dirty="0"/>
          </a:p>
          <a:p>
            <a:r>
              <a:rPr lang="en-US" b="0" u="sng" dirty="0"/>
              <a:t>Image source identification</a:t>
            </a:r>
          </a:p>
          <a:p>
            <a:r>
              <a:rPr lang="en-US" b="0" dirty="0"/>
              <a:t>-</a:t>
            </a:r>
          </a:p>
          <a:p>
            <a:r>
              <a:rPr lang="en-US" b="0" baseline="0" dirty="0"/>
              <a:t>-</a:t>
            </a:r>
          </a:p>
          <a:p>
            <a:r>
              <a:rPr lang="en-US" b="0" baseline="0" dirty="0"/>
              <a:t>-</a:t>
            </a:r>
          </a:p>
          <a:p>
            <a:r>
              <a:rPr lang="en-US" b="0" baseline="0" dirty="0"/>
              <a:t>The story on the left is from USA today about a very real court case in the USA in early 2018. The story on the right is a satire news from a UK source. A quick clue, the full title of the News Source is “National Report: America’s Lousiest Independent News Source”</a:t>
            </a:r>
            <a:endParaRPr lang="en-US" baseline="0" dirty="0"/>
          </a:p>
          <a:p>
            <a:endParaRPr lang="en-US" b="0" dirty="0"/>
          </a:p>
          <a:p>
            <a:r>
              <a:rPr lang="en-US" b="0" dirty="0"/>
              <a:t>With situations like this it is understandable that people have a hard time deciphering between real and comedy. And some people will take offense to these situations. The parody story above caused a major issue online when social groups and forums for mothers got upset and started boycotting the website. </a:t>
            </a:r>
          </a:p>
          <a:p>
            <a:endParaRPr lang="en-US" b="0" dirty="0"/>
          </a:p>
        </p:txBody>
      </p:sp>
      <p:sp>
        <p:nvSpPr>
          <p:cNvPr id="4" name="Slide Number Placeholder 3"/>
          <p:cNvSpPr>
            <a:spLocks noGrp="1"/>
          </p:cNvSpPr>
          <p:nvPr>
            <p:ph type="sldNum" sz="quarter" idx="10"/>
          </p:nvPr>
        </p:nvSpPr>
        <p:spPr/>
        <p:txBody>
          <a:bodyPr/>
          <a:lstStyle/>
          <a:p>
            <a:fld id="{D54C83B4-F054-4A6C-8ABF-78BFD4F196F2}" type="slidenum">
              <a:rPr lang="en-US" smtClean="0"/>
              <a:t>5</a:t>
            </a:fld>
            <a:endParaRPr lang="en-US"/>
          </a:p>
        </p:txBody>
      </p:sp>
    </p:spTree>
    <p:extLst>
      <p:ext uri="{BB962C8B-B14F-4D97-AF65-F5344CB8AC3E}">
        <p14:creationId xmlns:p14="http://schemas.microsoft.com/office/powerpoint/2010/main" val="4280122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Fake News: </a:t>
            </a:r>
            <a:endParaRPr lang="en-US" b="0" dirty="0"/>
          </a:p>
          <a:p>
            <a:endParaRPr lang="en-US" b="0" dirty="0"/>
          </a:p>
          <a:p>
            <a:r>
              <a:rPr lang="en-US" b="0" dirty="0"/>
              <a:t>Back to definitions one more time. It is time to define FAKE NEWS. This is a term we have increasingly seen online in the last several years. At times, the term gets used for everything, from shutting down opponents to causing misdirection.  </a:t>
            </a:r>
          </a:p>
          <a:p>
            <a:endParaRPr lang="en-US" b="0" dirty="0"/>
          </a:p>
          <a:p>
            <a:r>
              <a:rPr lang="en-US" b="1" dirty="0"/>
              <a:t>Fake News </a:t>
            </a:r>
            <a:r>
              <a:rPr lang="en-US" b="0" dirty="0"/>
              <a:t>is “deliberate inaccuracies, misinformation, or hoaxes spread via traditional print and broadcast news, meant to mislead, trigger an emotional response, and reaction.”</a:t>
            </a:r>
          </a:p>
          <a:p>
            <a:endParaRPr lang="en-US" b="0" dirty="0"/>
          </a:p>
          <a:p>
            <a:r>
              <a:rPr lang="en-US" b="0" dirty="0"/>
              <a:t>Think back on the example title from the Misinformation Slide: </a:t>
            </a:r>
            <a:r>
              <a:rPr lang="en-US" sz="1200" b="0" i="1" u="sng" dirty="0">
                <a:solidFill>
                  <a:schemeClr val="accent2"/>
                </a:solidFill>
              </a:rPr>
              <a:t>Hottest Day On Record in Chicago City</a:t>
            </a:r>
            <a:r>
              <a:rPr lang="en-US" sz="1200" b="0" i="0" u="none" dirty="0">
                <a:solidFill>
                  <a:schemeClr val="accent2"/>
                </a:solidFill>
              </a:rPr>
              <a:t>  </a:t>
            </a:r>
            <a:r>
              <a:rPr lang="en-US" sz="1200" b="0" i="0" dirty="0"/>
              <a:t>It was difficult to tell if there was an intent or a deliberate reason. What if the title instead read:    </a:t>
            </a:r>
            <a:r>
              <a:rPr lang="en-US" sz="1200" b="0" i="1" u="sng" dirty="0">
                <a:solidFill>
                  <a:schemeClr val="accent2"/>
                </a:solidFill>
              </a:rPr>
              <a:t>Hottest Day On Record in Chicago City: 7 SPF Items to Buy Now.</a:t>
            </a:r>
            <a:r>
              <a:rPr lang="en-US" sz="1200" b="0" i="0" u="sng" dirty="0">
                <a:solidFill>
                  <a:schemeClr val="accent2"/>
                </a:solidFill>
              </a:rPr>
              <a:t> </a:t>
            </a:r>
          </a:p>
          <a:p>
            <a:endParaRPr lang="en-US" sz="1200" b="0" i="0" dirty="0"/>
          </a:p>
          <a:p>
            <a:r>
              <a:rPr lang="en-US" sz="1200" b="0" i="0" dirty="0"/>
              <a:t>In a case like this we can see some Red Flags, things to pause at. There is the data gap and there appears to be an interest from the site to get the consumers worried about a heat wave and encourage panic buying. Items they may not have picked up otherwise. This would be an example of Fake News that elicits an emotional response or makes a call to action. </a:t>
            </a:r>
          </a:p>
          <a:p>
            <a:endParaRPr lang="en-US" sz="1200" b="0" i="1" dirty="0"/>
          </a:p>
          <a:p>
            <a:r>
              <a:rPr lang="en-US" b="1" baseline="0" dirty="0"/>
              <a:t>Identification Game</a:t>
            </a:r>
            <a:r>
              <a:rPr lang="en-US" baseline="0" dirty="0"/>
              <a:t>:  Now with a better grasp of identification, lets try a simple visual identification game. Next Slide has 3 Images from electronically published news sources. Can you logically deduce which source is: </a:t>
            </a:r>
            <a:r>
              <a:rPr lang="en-US" b="1" baseline="0" dirty="0"/>
              <a:t>Satire</a:t>
            </a:r>
            <a:r>
              <a:rPr lang="en-US" baseline="0" dirty="0"/>
              <a:t>? </a:t>
            </a:r>
            <a:r>
              <a:rPr lang="en-US" b="1" baseline="0" dirty="0"/>
              <a:t>Factual</a:t>
            </a:r>
            <a:r>
              <a:rPr lang="en-US" baseline="0" dirty="0"/>
              <a:t>? </a:t>
            </a:r>
            <a:r>
              <a:rPr lang="en-US" b="1" baseline="0" dirty="0"/>
              <a:t>Fake News</a:t>
            </a:r>
            <a:r>
              <a:rPr lang="en-US" baseline="0" dirty="0"/>
              <a:t>? </a:t>
            </a:r>
          </a:p>
        </p:txBody>
      </p:sp>
      <p:sp>
        <p:nvSpPr>
          <p:cNvPr id="4" name="Slide Number Placeholder 3"/>
          <p:cNvSpPr>
            <a:spLocks noGrp="1"/>
          </p:cNvSpPr>
          <p:nvPr>
            <p:ph type="sldNum" sz="quarter" idx="10"/>
          </p:nvPr>
        </p:nvSpPr>
        <p:spPr/>
        <p:txBody>
          <a:bodyPr/>
          <a:lstStyle/>
          <a:p>
            <a:fld id="{D54C83B4-F054-4A6C-8ABF-78BFD4F196F2}" type="slidenum">
              <a:rPr lang="en-US" smtClean="0"/>
              <a:t>6</a:t>
            </a:fld>
            <a:endParaRPr lang="en-US"/>
          </a:p>
        </p:txBody>
      </p:sp>
    </p:spTree>
    <p:extLst>
      <p:ext uri="{BB962C8B-B14F-4D97-AF65-F5344CB8AC3E}">
        <p14:creationId xmlns:p14="http://schemas.microsoft.com/office/powerpoint/2010/main" val="345386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Factual</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Satire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Fake News</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D54C83B4-F054-4A6C-8ABF-78BFD4F196F2}" type="slidenum">
              <a:rPr lang="en-US" smtClean="0"/>
              <a:t>7</a:t>
            </a:fld>
            <a:endParaRPr lang="en-US"/>
          </a:p>
        </p:txBody>
      </p:sp>
    </p:spTree>
    <p:extLst>
      <p:ext uri="{BB962C8B-B14F-4D97-AF65-F5344CB8AC3E}">
        <p14:creationId xmlns:p14="http://schemas.microsoft.com/office/powerpoint/2010/main" val="201689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you about to guess correctly? What strategies did you use?</a:t>
            </a:r>
          </a:p>
          <a:p>
            <a:endParaRPr lang="en-US" dirty="0"/>
          </a:p>
          <a:p>
            <a:r>
              <a:rPr lang="en-US" dirty="0"/>
              <a:t>The </a:t>
            </a:r>
            <a:r>
              <a:rPr lang="en-US" u="sng" dirty="0"/>
              <a:t>BNN source (Blue News Network ) </a:t>
            </a:r>
            <a:r>
              <a:rPr lang="en-US" dirty="0"/>
              <a:t>was satire. It is a pretty far fetched story. There are some important clues. The author of the piece is </a:t>
            </a:r>
            <a:r>
              <a:rPr lang="en-US" i="1" dirty="0" err="1"/>
              <a:t>MiketheCop</a:t>
            </a:r>
            <a:r>
              <a:rPr lang="en-US" i="1" dirty="0"/>
              <a:t>.</a:t>
            </a:r>
            <a:r>
              <a:rPr lang="en-US" i="0" dirty="0"/>
              <a:t> Another important clue is checking their “About” section. As it turns out, they self identify as a satire source for cops and EMS personnel. </a:t>
            </a:r>
            <a:br>
              <a:rPr lang="en-US" i="0" dirty="0"/>
            </a:br>
            <a:r>
              <a:rPr lang="en-US" i="0" dirty="0"/>
              <a:t>And yet, BNN has been shared and posted by irate people blaming the fictional stories and situations. </a:t>
            </a:r>
          </a:p>
          <a:p>
            <a:endParaRPr lang="en-US" i="0" dirty="0"/>
          </a:p>
          <a:p>
            <a:r>
              <a:rPr lang="en-US" i="0" dirty="0"/>
              <a:t>The NPR ( National Public Radio ) Source is factual. Don’t let the </a:t>
            </a:r>
            <a:r>
              <a:rPr lang="en-US" i="1" dirty="0"/>
              <a:t>Goats and Soda</a:t>
            </a:r>
            <a:r>
              <a:rPr lang="en-US" i="0" dirty="0"/>
              <a:t> tag deceive you. </a:t>
            </a:r>
          </a:p>
          <a:p>
            <a:endParaRPr lang="en-US" i="0" dirty="0"/>
          </a:p>
          <a:p>
            <a:r>
              <a:rPr lang="en-US" i="0" dirty="0"/>
              <a:t>Lastly, the NPC Daily is Fake News. Misinformation debunking sites have been debunking their stories for years. The stories often have slants. Stories missing key elements. And no journalistic information on their “About Section”</a:t>
            </a:r>
            <a:endParaRPr lang="en-US" dirty="0"/>
          </a:p>
          <a:p>
            <a:r>
              <a:rPr lang="en-US" dirty="0"/>
              <a:t>-</a:t>
            </a:r>
          </a:p>
          <a:p>
            <a:endParaRPr lang="en-US" dirty="0"/>
          </a:p>
          <a:p>
            <a:r>
              <a:rPr lang="en-US" dirty="0"/>
              <a:t>-</a:t>
            </a:r>
          </a:p>
          <a:p>
            <a:endParaRPr lang="en-US" dirty="0"/>
          </a:p>
          <a:p>
            <a:endParaRPr lang="en-US" dirty="0"/>
          </a:p>
          <a:p>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D54C83B4-F054-4A6C-8ABF-78BFD4F196F2}" type="slidenum">
              <a:rPr lang="en-US" smtClean="0"/>
              <a:t>8</a:t>
            </a:fld>
            <a:endParaRPr lang="en-US"/>
          </a:p>
        </p:txBody>
      </p:sp>
    </p:spTree>
    <p:extLst>
      <p:ext uri="{BB962C8B-B14F-4D97-AF65-F5344CB8AC3E}">
        <p14:creationId xmlns:p14="http://schemas.microsoft.com/office/powerpoint/2010/main" val="2429729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Class Content</a:t>
            </a:r>
            <a:r>
              <a:rPr lang="en-US" baseline="0" dirty="0"/>
              <a:t>: The next two slides cover other types of Misleading Content and some Reason for Fake News. </a:t>
            </a:r>
          </a:p>
          <a:p>
            <a:endParaRPr lang="en-US" baseline="0" dirty="0"/>
          </a:p>
          <a:p>
            <a:r>
              <a:rPr lang="en-US" baseline="0" dirty="0"/>
              <a:t>It might seem like a lot of definitions, but these are important categories. There are a lot more types of Misleading Content. We are only going to cover two. Feel free to explore the rest at your leisure. Much of the content was created in partnership with other fact checking and information literacy sites. Links below*.</a:t>
            </a:r>
          </a:p>
          <a:p>
            <a:endParaRPr lang="en-US" baseline="0" dirty="0"/>
          </a:p>
          <a:p>
            <a:r>
              <a:rPr lang="en-US" baseline="0" dirty="0"/>
              <a:t>Two pieces I will point out from this slide are the “Error” category and the “Sponsored Content” category</a:t>
            </a:r>
          </a:p>
          <a:p>
            <a:endParaRPr lang="en-US" baseline="0" dirty="0"/>
          </a:p>
          <a:p>
            <a:r>
              <a:rPr lang="en-US" b="1" baseline="0" dirty="0"/>
              <a:t>Error</a:t>
            </a:r>
            <a:r>
              <a:rPr lang="en-US" baseline="0" dirty="0"/>
              <a:t>: One important thing to understand is that mistakes in journalism happen. Sometimes news sources are reporting on facts very quickly as they roll out. Sometimes that happens without all the opportunity to double and triple check things. “Reputable” news sources will publish retractions or post on their news the corrections they made to the story.</a:t>
            </a:r>
          </a:p>
          <a:p>
            <a:endParaRPr lang="en-US" baseline="0" dirty="0"/>
          </a:p>
          <a:p>
            <a:r>
              <a:rPr lang="en-US" b="1" baseline="0" dirty="0"/>
              <a:t>Sponsored Content</a:t>
            </a:r>
            <a:r>
              <a:rPr lang="en-US" baseline="0" dirty="0"/>
              <a:t>: This one is super tricky. To conduct research, Researchers, Universities, Labs, and testers need funding. Everything from funding for experiments, salaries, and publishing fees. This is normal. The problem is when they receive money show a shady source, or when the source has an invested interest in the results. </a:t>
            </a:r>
          </a:p>
          <a:p>
            <a:endParaRPr lang="en-US" baseline="0" dirty="0"/>
          </a:p>
          <a:p>
            <a:r>
              <a:rPr lang="en-US" b="1" baseline="0" dirty="0"/>
              <a:t>Example</a:t>
            </a:r>
            <a:r>
              <a:rPr lang="en-US" baseline="0" dirty="0"/>
              <a:t>: Funding for a movie might be paid by Pepsi or Coke. They promote the product, the company pays for the film. No issues. </a:t>
            </a:r>
          </a:p>
          <a:p>
            <a:r>
              <a:rPr lang="en-US" baseline="0" dirty="0"/>
              <a:t>BUT what happens when there is a research team investigating the </a:t>
            </a:r>
            <a:r>
              <a:rPr lang="en-US" u="sng" baseline="0" dirty="0"/>
              <a:t>Effects of Fracking on Drinking Water,</a:t>
            </a:r>
            <a:r>
              <a:rPr lang="en-US" baseline="0" dirty="0"/>
              <a:t> and it is discovered that one of the donors/funding agencies is a major fuel company. Would that be an issue? These type of situations happen. </a:t>
            </a:r>
          </a:p>
          <a:p>
            <a:endParaRPr lang="en-US" baseline="0" dirty="0"/>
          </a:p>
          <a:p>
            <a:r>
              <a:rPr lang="en-US" baseline="0" dirty="0"/>
              <a:t>Reputable research organizations disclose when there is a conflict of interest. Or when an investor owns part of the company and part of the story being covered.</a:t>
            </a:r>
          </a:p>
          <a:p>
            <a:endParaRPr lang="en-US" baseline="0" dirty="0"/>
          </a:p>
          <a:p>
            <a:r>
              <a:rPr lang="en-US" baseline="0" dirty="0"/>
              <a:t>Important to note:  The more emotional response the piece of information has on you as a consumer, the more you should stop and ask if you are being ‘mislead’ or ‘informed’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Sources - *Media literacy sites and fact-checking sites like (Poynter </a:t>
            </a:r>
            <a:r>
              <a:rPr lang="en-US" dirty="0">
                <a:hlinkClick r:id="rId3"/>
              </a:rPr>
              <a:t>https://www.poynter.org/</a:t>
            </a:r>
            <a:r>
              <a:rPr lang="en-US" baseline="0" dirty="0"/>
              <a:t>) and Media Literacy for Citizenship (</a:t>
            </a:r>
            <a:r>
              <a:rPr lang="en-US" dirty="0">
                <a:hlinkClick r:id="rId4"/>
              </a:rPr>
              <a:t>https://eavi.eu/</a:t>
            </a:r>
            <a:r>
              <a:rPr lang="en-US" dirty="0"/>
              <a:t> ) </a:t>
            </a:r>
            <a:r>
              <a:rPr lang="en-US" baseline="0" dirty="0"/>
              <a:t>discuss factors that might motivate creating misinformation. </a:t>
            </a:r>
          </a:p>
          <a:p>
            <a:endParaRPr lang="en-US" baseline="0" dirty="0"/>
          </a:p>
        </p:txBody>
      </p:sp>
      <p:sp>
        <p:nvSpPr>
          <p:cNvPr id="4" name="Slide Number Placeholder 3"/>
          <p:cNvSpPr>
            <a:spLocks noGrp="1"/>
          </p:cNvSpPr>
          <p:nvPr>
            <p:ph type="sldNum" sz="quarter" idx="10"/>
          </p:nvPr>
        </p:nvSpPr>
        <p:spPr/>
        <p:txBody>
          <a:bodyPr/>
          <a:lstStyle/>
          <a:p>
            <a:fld id="{D54C83B4-F054-4A6C-8ABF-78BFD4F196F2}" type="slidenum">
              <a:rPr lang="en-US" smtClean="0"/>
              <a:t>9</a:t>
            </a:fld>
            <a:endParaRPr lang="en-US"/>
          </a:p>
        </p:txBody>
      </p:sp>
    </p:spTree>
    <p:extLst>
      <p:ext uri="{BB962C8B-B14F-4D97-AF65-F5344CB8AC3E}">
        <p14:creationId xmlns:p14="http://schemas.microsoft.com/office/powerpoint/2010/main" val="230536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20000"/>
              </a:schemeClr>
            </a:gs>
            <a:gs pos="100000">
              <a:srgbClr val="B9C9E1"/>
            </a:gs>
          </a:gsLst>
          <a:lin ang="5400000" scaled="0"/>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www.commonsense.org/education/asset/document/student-handout-reverse-image-search"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snopes.com/" TargetMode="External"/><Relationship Id="rId7" Type="http://schemas.openxmlformats.org/officeDocument/2006/relationships/hyperlink" Target="https://www.poynter.org/ifc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www.allsides.com/media-bias/media-bias-ratings" TargetMode="Externa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hyperlink" Target="https://go-gale-com.library.pittstate.edu/ps/start.do?p=OVIC&amp;u=psu_ma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ibguides.pittstate.edu/Misinfo"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axe.pittstate.edu/reference/ask-us.html"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n.oxforddictionaries.com/definition/echo_chamber" TargetMode="External"/><Relationship Id="rId3" Type="http://schemas.openxmlformats.org/officeDocument/2006/relationships/hyperlink" Target="https://en.oxforddictionaries.com/definition/us/misinformation" TargetMode="External"/><Relationship Id="rId7" Type="http://schemas.openxmlformats.org/officeDocument/2006/relationships/hyperlink" Target="https://www.ted.com/talks/eli_pariser_beware_online_filter_bubbl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merriam-webster.com/dictionary/propaganda" TargetMode="External"/><Relationship Id="rId5" Type="http://schemas.openxmlformats.org/officeDocument/2006/relationships/hyperlink" Target="https://www.dictionary.com/browse/satire" TargetMode="External"/><Relationship Id="rId4" Type="http://schemas.openxmlformats.org/officeDocument/2006/relationships/hyperlink" Target="https://www.poynter.org/reporting-editing/2010/why-journalists-make-mistakes-what-we-can-do-about-them/"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s://en.oxforddictionaries.com/definition/echo_chamber" TargetMode="External"/><Relationship Id="rId3" Type="http://schemas.openxmlformats.org/officeDocument/2006/relationships/hyperlink" Target="https://en.oxforddictionaries.com/definition/us/misinformation" TargetMode="External"/><Relationship Id="rId7" Type="http://schemas.openxmlformats.org/officeDocument/2006/relationships/hyperlink" Target="https://www.ted.com/talks/eli_pariser_beware_online_filter_bubbl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merriam-webster.com/dictionary/propaganda" TargetMode="External"/><Relationship Id="rId11" Type="http://schemas.openxmlformats.org/officeDocument/2006/relationships/image" Target="../media/image7.jpeg"/><Relationship Id="rId5" Type="http://schemas.openxmlformats.org/officeDocument/2006/relationships/hyperlink" Target="https://www.dictionary.com/browse/satire" TargetMode="External"/><Relationship Id="rId10" Type="http://schemas.openxmlformats.org/officeDocument/2006/relationships/image" Target="../media/image6.jpeg"/><Relationship Id="rId4" Type="http://schemas.openxmlformats.org/officeDocument/2006/relationships/hyperlink" Target="https://www.poynter.org/reporting-editing/2010/why-journalists-make-mistakes-what-we-can-do-about-them/" TargetMode="Externa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hyperlink" Target="https://www.ted.com/talks/eli_pariser_beware_online_filter_bubbl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en.oxforddictionaries.com/definition/echo_chamb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0569" y="1325532"/>
            <a:ext cx="9445635" cy="2000174"/>
          </a:xfrm>
        </p:spPr>
        <p:txBody>
          <a:bodyPr>
            <a:normAutofit fontScale="90000"/>
          </a:bodyPr>
          <a:lstStyle/>
          <a:p>
            <a:r>
              <a:rPr lang="en-US" dirty="0"/>
              <a:t>Fact-Check: Real Life Strategies for the Online World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1452" y="4683439"/>
            <a:ext cx="2111916" cy="2000174"/>
          </a:xfrm>
          <a:prstGeom prst="rect">
            <a:avLst/>
          </a:prstGeom>
        </p:spPr>
      </p:pic>
    </p:spTree>
    <p:extLst>
      <p:ext uri="{BB962C8B-B14F-4D97-AF65-F5344CB8AC3E}">
        <p14:creationId xmlns:p14="http://schemas.microsoft.com/office/powerpoint/2010/main" val="214238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14737" y="0"/>
            <a:ext cx="7064889" cy="7314441"/>
          </a:xfrm>
          <a:prstGeom prst="rect">
            <a:avLst/>
          </a:prstGeom>
        </p:spPr>
      </p:pic>
      <p:sp>
        <p:nvSpPr>
          <p:cNvPr id="2" name="Arrow: Right 1">
            <a:extLst>
              <a:ext uri="{FF2B5EF4-FFF2-40B4-BE49-F238E27FC236}">
                <a16:creationId xmlns:a16="http://schemas.microsoft.com/office/drawing/2014/main" id="{E3B07AE2-3C15-4304-B0AE-3D9727FD3EDE}"/>
              </a:ext>
            </a:extLst>
          </p:cNvPr>
          <p:cNvSpPr/>
          <p:nvPr/>
        </p:nvSpPr>
        <p:spPr>
          <a:xfrm rot="10800000">
            <a:off x="9296399" y="4338636"/>
            <a:ext cx="942975" cy="566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425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6323"/>
          <a:stretch/>
        </p:blipFill>
        <p:spPr>
          <a:xfrm>
            <a:off x="6026475" y="978330"/>
            <a:ext cx="5751737" cy="5503105"/>
          </a:xfrm>
          <a:prstGeom prst="rect">
            <a:avLst/>
          </a:prstGeom>
          <a:ln w="12700">
            <a:solidFill>
              <a:schemeClr val="accent1">
                <a:shade val="50000"/>
              </a:schemeClr>
            </a:solidFill>
          </a:ln>
        </p:spPr>
      </p:pic>
      <p:pic>
        <p:nvPicPr>
          <p:cNvPr id="5" name="Picture 4"/>
          <p:cNvPicPr>
            <a:picLocks noChangeAspect="1"/>
          </p:cNvPicPr>
          <p:nvPr/>
        </p:nvPicPr>
        <p:blipFill>
          <a:blip r:embed="rId4"/>
          <a:stretch>
            <a:fillRect/>
          </a:stretch>
        </p:blipFill>
        <p:spPr>
          <a:xfrm>
            <a:off x="807521" y="978331"/>
            <a:ext cx="4635337" cy="5503105"/>
          </a:xfrm>
          <a:prstGeom prst="rect">
            <a:avLst/>
          </a:prstGeom>
          <a:ln w="12700">
            <a:solidFill>
              <a:schemeClr val="accent1">
                <a:shade val="50000"/>
              </a:schemeClr>
            </a:solidFill>
          </a:ln>
        </p:spPr>
      </p:pic>
      <p:sp>
        <p:nvSpPr>
          <p:cNvPr id="6" name="TextBox 5">
            <a:extLst>
              <a:ext uri="{FF2B5EF4-FFF2-40B4-BE49-F238E27FC236}">
                <a16:creationId xmlns:a16="http://schemas.microsoft.com/office/drawing/2014/main" id="{737D24A9-7157-4ED3-AA2D-D130A0153ECC}"/>
              </a:ext>
            </a:extLst>
          </p:cNvPr>
          <p:cNvSpPr txBox="1"/>
          <p:nvPr/>
        </p:nvSpPr>
        <p:spPr>
          <a:xfrm>
            <a:off x="967951" y="191898"/>
            <a:ext cx="5639988" cy="369332"/>
          </a:xfrm>
          <a:prstGeom prst="rect">
            <a:avLst/>
          </a:prstGeom>
          <a:noFill/>
        </p:spPr>
        <p:txBody>
          <a:bodyPr wrap="square" rtlCol="0">
            <a:spAutoFit/>
          </a:bodyPr>
          <a:lstStyle/>
          <a:p>
            <a:r>
              <a:rPr lang="en-US" dirty="0"/>
              <a:t>Which is </a:t>
            </a:r>
            <a:r>
              <a:rPr lang="en-US" b="1" dirty="0"/>
              <a:t>Factual</a:t>
            </a:r>
            <a:r>
              <a:rPr lang="en-US" dirty="0"/>
              <a:t>? </a:t>
            </a:r>
            <a:r>
              <a:rPr lang="en-US" b="1" dirty="0"/>
              <a:t>Satire</a:t>
            </a:r>
            <a:r>
              <a:rPr lang="en-US" dirty="0"/>
              <a:t>? </a:t>
            </a:r>
          </a:p>
        </p:txBody>
      </p:sp>
    </p:spTree>
    <p:extLst>
      <p:ext uri="{BB962C8B-B14F-4D97-AF65-F5344CB8AC3E}">
        <p14:creationId xmlns:p14="http://schemas.microsoft.com/office/powerpoint/2010/main" val="3772110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6323"/>
          <a:stretch/>
        </p:blipFill>
        <p:spPr>
          <a:xfrm>
            <a:off x="5765218" y="996514"/>
            <a:ext cx="5751737" cy="5503105"/>
          </a:xfrm>
          <a:prstGeom prst="rect">
            <a:avLst/>
          </a:prstGeom>
          <a:ln w="12700">
            <a:solidFill>
              <a:schemeClr val="accent1">
                <a:shade val="50000"/>
              </a:schemeClr>
            </a:solidFill>
          </a:ln>
        </p:spPr>
      </p:pic>
      <p:pic>
        <p:nvPicPr>
          <p:cNvPr id="5" name="Picture 4"/>
          <p:cNvPicPr>
            <a:picLocks noChangeAspect="1"/>
          </p:cNvPicPr>
          <p:nvPr/>
        </p:nvPicPr>
        <p:blipFill>
          <a:blip r:embed="rId4"/>
          <a:stretch>
            <a:fillRect/>
          </a:stretch>
        </p:blipFill>
        <p:spPr>
          <a:xfrm>
            <a:off x="724394" y="996515"/>
            <a:ext cx="4635337" cy="5503105"/>
          </a:xfrm>
          <a:prstGeom prst="rect">
            <a:avLst/>
          </a:prstGeom>
          <a:ln w="12700">
            <a:solidFill>
              <a:schemeClr val="accent1">
                <a:shade val="50000"/>
              </a:schemeClr>
            </a:solidFill>
          </a:ln>
        </p:spPr>
      </p:pic>
      <p:pic>
        <p:nvPicPr>
          <p:cNvPr id="6" name="Picture 5"/>
          <p:cNvPicPr>
            <a:picLocks noChangeAspect="1"/>
          </p:cNvPicPr>
          <p:nvPr/>
        </p:nvPicPr>
        <p:blipFill rotWithShape="1">
          <a:blip r:embed="rId5"/>
          <a:srcRect t="15385"/>
          <a:stretch/>
        </p:blipFill>
        <p:spPr>
          <a:xfrm>
            <a:off x="1705828" y="338598"/>
            <a:ext cx="2938540" cy="612197"/>
          </a:xfrm>
          <a:prstGeom prst="rect">
            <a:avLst/>
          </a:prstGeom>
        </p:spPr>
      </p:pic>
      <p:pic>
        <p:nvPicPr>
          <p:cNvPr id="7" name="Picture 6"/>
          <p:cNvPicPr>
            <a:picLocks noChangeAspect="1"/>
          </p:cNvPicPr>
          <p:nvPr/>
        </p:nvPicPr>
        <p:blipFill>
          <a:blip r:embed="rId6"/>
          <a:stretch>
            <a:fillRect/>
          </a:stretch>
        </p:blipFill>
        <p:spPr>
          <a:xfrm>
            <a:off x="6926941" y="384318"/>
            <a:ext cx="3428293" cy="500887"/>
          </a:xfrm>
          <a:prstGeom prst="rect">
            <a:avLst/>
          </a:prstGeom>
        </p:spPr>
      </p:pic>
    </p:spTree>
    <p:extLst>
      <p:ext uri="{BB962C8B-B14F-4D97-AF65-F5344CB8AC3E}">
        <p14:creationId xmlns:p14="http://schemas.microsoft.com/office/powerpoint/2010/main" val="130113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699" y="255810"/>
            <a:ext cx="9853613" cy="1280890"/>
          </a:xfrm>
        </p:spPr>
        <p:txBody>
          <a:bodyPr/>
          <a:lstStyle/>
          <a:p>
            <a:r>
              <a:rPr lang="en-US" dirty="0"/>
              <a:t>Fact Checking: Images</a:t>
            </a: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1037" y="0"/>
            <a:ext cx="5300963" cy="6858000"/>
          </a:xfrm>
          <a:prstGeom prst="rect">
            <a:avLst/>
          </a:prstGeom>
        </p:spPr>
      </p:pic>
      <p:sp>
        <p:nvSpPr>
          <p:cNvPr id="4" name="TextBox 3"/>
          <p:cNvSpPr txBox="1"/>
          <p:nvPr/>
        </p:nvSpPr>
        <p:spPr>
          <a:xfrm>
            <a:off x="1549400" y="1536700"/>
            <a:ext cx="4787104" cy="2616101"/>
          </a:xfrm>
          <a:prstGeom prst="rect">
            <a:avLst/>
          </a:prstGeom>
          <a:noFill/>
        </p:spPr>
        <p:txBody>
          <a:bodyPr wrap="square" rtlCol="0">
            <a:spAutoFit/>
          </a:bodyPr>
          <a:lstStyle/>
          <a:p>
            <a:r>
              <a:rPr lang="en-US" sz="2000" b="1" dirty="0"/>
              <a:t>Images are powerful tools. They can:</a:t>
            </a:r>
          </a:p>
          <a:p>
            <a:pPr marL="285750" indent="-285750">
              <a:lnSpc>
                <a:spcPct val="200000"/>
              </a:lnSpc>
              <a:buFont typeface="Arial" panose="020B0604020202020204" pitchFamily="34" charset="0"/>
              <a:buChar char="•"/>
            </a:pPr>
            <a:r>
              <a:rPr lang="en-US" b="1" dirty="0"/>
              <a:t>Help sell a story</a:t>
            </a:r>
          </a:p>
          <a:p>
            <a:pPr marL="285750" indent="-285750">
              <a:lnSpc>
                <a:spcPct val="200000"/>
              </a:lnSpc>
              <a:buFont typeface="Arial" panose="020B0604020202020204" pitchFamily="34" charset="0"/>
              <a:buChar char="•"/>
            </a:pPr>
            <a:r>
              <a:rPr lang="en-US" b="1" dirty="0"/>
              <a:t>Create strong emotional response</a:t>
            </a:r>
          </a:p>
          <a:p>
            <a:pPr marL="285750" indent="-285750">
              <a:lnSpc>
                <a:spcPct val="200000"/>
              </a:lnSpc>
              <a:buFont typeface="Arial" panose="020B0604020202020204" pitchFamily="34" charset="0"/>
              <a:buChar char="•"/>
            </a:pPr>
            <a:r>
              <a:rPr lang="en-US" b="1" dirty="0"/>
              <a:t>Confirm a narrative</a:t>
            </a:r>
          </a:p>
          <a:p>
            <a:pPr marL="285750" indent="-285750">
              <a:lnSpc>
                <a:spcPct val="200000"/>
              </a:lnSpc>
              <a:buFont typeface="Arial" panose="020B0604020202020204" pitchFamily="34" charset="0"/>
              <a:buChar char="•"/>
            </a:pPr>
            <a:r>
              <a:rPr lang="en-US" b="1" dirty="0"/>
              <a:t>Create doubt</a:t>
            </a:r>
          </a:p>
        </p:txBody>
      </p:sp>
    </p:spTree>
    <p:extLst>
      <p:ext uri="{BB962C8B-B14F-4D97-AF65-F5344CB8AC3E}">
        <p14:creationId xmlns:p14="http://schemas.microsoft.com/office/powerpoint/2010/main" val="2301608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52425" y="489803"/>
            <a:ext cx="5288480" cy="3998347"/>
          </a:xfrm>
          <a:prstGeom prst="rect">
            <a:avLst/>
          </a:prstGeom>
        </p:spPr>
      </p:pic>
      <p:pic>
        <p:nvPicPr>
          <p:cNvPr id="6" name="Picture 5"/>
          <p:cNvPicPr>
            <a:picLocks noChangeAspect="1"/>
          </p:cNvPicPr>
          <p:nvPr/>
        </p:nvPicPr>
        <p:blipFill>
          <a:blip r:embed="rId4"/>
          <a:stretch>
            <a:fillRect/>
          </a:stretch>
        </p:blipFill>
        <p:spPr>
          <a:xfrm>
            <a:off x="6747164" y="124690"/>
            <a:ext cx="5303259" cy="6524770"/>
          </a:xfrm>
          <a:prstGeom prst="rect">
            <a:avLst/>
          </a:prstGeom>
        </p:spPr>
      </p:pic>
      <p:sp>
        <p:nvSpPr>
          <p:cNvPr id="4" name="TextBox 3"/>
          <p:cNvSpPr txBox="1"/>
          <p:nvPr/>
        </p:nvSpPr>
        <p:spPr>
          <a:xfrm>
            <a:off x="1203960" y="5288280"/>
            <a:ext cx="4636945" cy="1200329"/>
          </a:xfrm>
          <a:prstGeom prst="rect">
            <a:avLst/>
          </a:prstGeom>
          <a:noFill/>
        </p:spPr>
        <p:txBody>
          <a:bodyPr wrap="square" rtlCol="0">
            <a:spAutoFit/>
          </a:bodyPr>
          <a:lstStyle/>
          <a:p>
            <a:r>
              <a:rPr lang="en-US" b="1" dirty="0"/>
              <a:t>Lateral Searching: </a:t>
            </a:r>
          </a:p>
          <a:p>
            <a:endParaRPr lang="en-US" dirty="0"/>
          </a:p>
          <a:p>
            <a:r>
              <a:rPr lang="en-US" dirty="0"/>
              <a:t>Searching what other sources say about the research topic </a:t>
            </a:r>
          </a:p>
        </p:txBody>
      </p:sp>
      <p:cxnSp>
        <p:nvCxnSpPr>
          <p:cNvPr id="8" name="Straight Arrow Connector 7"/>
          <p:cNvCxnSpPr/>
          <p:nvPr/>
        </p:nvCxnSpPr>
        <p:spPr>
          <a:xfrm flipV="1">
            <a:off x="5444405" y="3901440"/>
            <a:ext cx="1630680" cy="13868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680885" y="4394895"/>
            <a:ext cx="1630680" cy="13868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1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262" b="1917"/>
          <a:stretch/>
        </p:blipFill>
        <p:spPr>
          <a:xfrm>
            <a:off x="5288280" y="209984"/>
            <a:ext cx="5556885" cy="6084136"/>
          </a:xfrm>
          <a:prstGeom prst="rect">
            <a:avLst/>
          </a:prstGeom>
        </p:spPr>
      </p:pic>
      <p:sp>
        <p:nvSpPr>
          <p:cNvPr id="5" name="TextBox 4"/>
          <p:cNvSpPr txBox="1"/>
          <p:nvPr/>
        </p:nvSpPr>
        <p:spPr>
          <a:xfrm>
            <a:off x="1097280" y="1889760"/>
            <a:ext cx="3825240" cy="646331"/>
          </a:xfrm>
          <a:prstGeom prst="rect">
            <a:avLst/>
          </a:prstGeom>
          <a:noFill/>
        </p:spPr>
        <p:txBody>
          <a:bodyPr wrap="square" rtlCol="0">
            <a:spAutoFit/>
          </a:bodyPr>
          <a:lstStyle/>
          <a:p>
            <a:r>
              <a:rPr lang="en-US" dirty="0"/>
              <a:t>Check if images have been altered or context removed</a:t>
            </a:r>
          </a:p>
        </p:txBody>
      </p:sp>
    </p:spTree>
    <p:extLst>
      <p:ext uri="{BB962C8B-B14F-4D97-AF65-F5344CB8AC3E}">
        <p14:creationId xmlns:p14="http://schemas.microsoft.com/office/powerpoint/2010/main" val="386813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8575" y="71437"/>
            <a:ext cx="12134850" cy="6715125"/>
          </a:xfrm>
          <a:prstGeom prst="rect">
            <a:avLst/>
          </a:prstGeom>
        </p:spPr>
      </p:pic>
    </p:spTree>
    <p:extLst>
      <p:ext uri="{BB962C8B-B14F-4D97-AF65-F5344CB8AC3E}">
        <p14:creationId xmlns:p14="http://schemas.microsoft.com/office/powerpoint/2010/main" val="3273391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205" y="105950"/>
            <a:ext cx="8911687" cy="1280890"/>
          </a:xfrm>
        </p:spPr>
        <p:txBody>
          <a:bodyPr/>
          <a:lstStyle/>
          <a:p>
            <a:r>
              <a:rPr lang="en-US" dirty="0"/>
              <a:t>Samples</a:t>
            </a:r>
          </a:p>
        </p:txBody>
      </p:sp>
      <p:pic>
        <p:nvPicPr>
          <p:cNvPr id="4" name="Picture 3"/>
          <p:cNvPicPr>
            <a:picLocks noChangeAspect="1"/>
          </p:cNvPicPr>
          <p:nvPr/>
        </p:nvPicPr>
        <p:blipFill>
          <a:blip r:embed="rId3"/>
          <a:stretch>
            <a:fillRect/>
          </a:stretch>
        </p:blipFill>
        <p:spPr>
          <a:xfrm>
            <a:off x="590550" y="2152412"/>
            <a:ext cx="5219700" cy="2924175"/>
          </a:xfrm>
          <a:prstGeom prst="rect">
            <a:avLst/>
          </a:prstGeom>
        </p:spPr>
      </p:pic>
      <p:pic>
        <p:nvPicPr>
          <p:cNvPr id="6" name="Picture 5"/>
          <p:cNvPicPr>
            <a:picLocks noChangeAspect="1"/>
          </p:cNvPicPr>
          <p:nvPr/>
        </p:nvPicPr>
        <p:blipFill>
          <a:blip r:embed="rId4"/>
          <a:stretch>
            <a:fillRect/>
          </a:stretch>
        </p:blipFill>
        <p:spPr>
          <a:xfrm>
            <a:off x="6705536" y="2185940"/>
            <a:ext cx="4371786" cy="2924175"/>
          </a:xfrm>
          <a:prstGeom prst="rect">
            <a:avLst/>
          </a:prstGeom>
        </p:spPr>
      </p:pic>
    </p:spTree>
    <p:extLst>
      <p:ext uri="{BB962C8B-B14F-4D97-AF65-F5344CB8AC3E}">
        <p14:creationId xmlns:p14="http://schemas.microsoft.com/office/powerpoint/2010/main" val="746383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699" y="255810"/>
            <a:ext cx="9853613" cy="1280890"/>
          </a:xfrm>
        </p:spPr>
        <p:txBody>
          <a:bodyPr/>
          <a:lstStyle/>
          <a:p>
            <a:r>
              <a:rPr lang="en-US" dirty="0"/>
              <a:t>Fact Checking: Sensational Headlines</a:t>
            </a:r>
          </a:p>
        </p:txBody>
      </p:sp>
      <p:sp>
        <p:nvSpPr>
          <p:cNvPr id="4" name="TextBox 3"/>
          <p:cNvSpPr txBox="1"/>
          <p:nvPr/>
        </p:nvSpPr>
        <p:spPr>
          <a:xfrm>
            <a:off x="7138929" y="2007754"/>
            <a:ext cx="4277217" cy="3416320"/>
          </a:xfrm>
          <a:prstGeom prst="rect">
            <a:avLst/>
          </a:prstGeom>
          <a:noFill/>
        </p:spPr>
        <p:txBody>
          <a:bodyPr wrap="square" rtlCol="0">
            <a:spAutoFit/>
          </a:bodyPr>
          <a:lstStyle/>
          <a:p>
            <a:r>
              <a:rPr lang="en-US" dirty="0"/>
              <a:t>Strategies: </a:t>
            </a:r>
          </a:p>
          <a:p>
            <a:endParaRPr lang="en-US" dirty="0"/>
          </a:p>
          <a:p>
            <a:pPr marL="285750" indent="-285750">
              <a:buFont typeface="Arial" panose="020B0604020202020204" pitchFamily="34" charset="0"/>
              <a:buChar char="•"/>
            </a:pPr>
            <a:r>
              <a:rPr lang="en-US" dirty="0"/>
              <a:t>Check news aggregator for similar titles. How similar are they?</a:t>
            </a:r>
            <a:br>
              <a:rPr lang="en-US" dirty="0"/>
            </a:br>
            <a:endParaRPr lang="en-US" dirty="0"/>
          </a:p>
          <a:p>
            <a:pPr marL="285750" indent="-285750">
              <a:buFont typeface="Arial" panose="020B0604020202020204" pitchFamily="34" charset="0"/>
              <a:buChar char="•"/>
            </a:pPr>
            <a:r>
              <a:rPr lang="en-US" dirty="0"/>
              <a:t>Is the source you have recycling the story from somewhere else?</a:t>
            </a:r>
            <a:br>
              <a:rPr lang="en-US" dirty="0"/>
            </a:br>
            <a:r>
              <a:rPr lang="en-US" dirty="0"/>
              <a:t>How much is new content.</a:t>
            </a:r>
            <a:br>
              <a:rPr lang="en-US" dirty="0"/>
            </a:br>
            <a:endParaRPr lang="en-US" dirty="0"/>
          </a:p>
          <a:p>
            <a:pPr marL="285750" indent="-285750">
              <a:buFont typeface="Arial" panose="020B0604020202020204" pitchFamily="34" charset="0"/>
              <a:buChar char="•"/>
            </a:pPr>
            <a:r>
              <a:rPr lang="en-US" dirty="0"/>
              <a:t>Check a tool that lets you view different perspectives</a:t>
            </a:r>
          </a:p>
          <a:p>
            <a:endParaRPr lang="en-US" dirty="0"/>
          </a:p>
        </p:txBody>
      </p:sp>
      <p:pic>
        <p:nvPicPr>
          <p:cNvPr id="6" name="Picture 5"/>
          <p:cNvPicPr>
            <a:picLocks noChangeAspect="1"/>
          </p:cNvPicPr>
          <p:nvPr/>
        </p:nvPicPr>
        <p:blipFill>
          <a:blip r:embed="rId3"/>
          <a:stretch>
            <a:fillRect/>
          </a:stretch>
        </p:blipFill>
        <p:spPr>
          <a:xfrm>
            <a:off x="374435" y="1280726"/>
            <a:ext cx="5857875" cy="2838450"/>
          </a:xfrm>
          <a:prstGeom prst="rect">
            <a:avLst/>
          </a:prstGeom>
          <a:ln w="25400">
            <a:solidFill>
              <a:schemeClr val="accent1"/>
            </a:solidFill>
          </a:ln>
        </p:spPr>
      </p:pic>
      <p:pic>
        <p:nvPicPr>
          <p:cNvPr id="7" name="Picture 6"/>
          <p:cNvPicPr>
            <a:picLocks noChangeAspect="1"/>
          </p:cNvPicPr>
          <p:nvPr/>
        </p:nvPicPr>
        <p:blipFill>
          <a:blip r:embed="rId4"/>
          <a:stretch>
            <a:fillRect/>
          </a:stretch>
        </p:blipFill>
        <p:spPr>
          <a:xfrm>
            <a:off x="949719" y="3062903"/>
            <a:ext cx="5849650" cy="2112545"/>
          </a:xfrm>
          <a:prstGeom prst="rect">
            <a:avLst/>
          </a:prstGeom>
          <a:ln w="25400">
            <a:solidFill>
              <a:schemeClr val="accent1"/>
            </a:solidFill>
          </a:ln>
        </p:spPr>
      </p:pic>
      <p:pic>
        <p:nvPicPr>
          <p:cNvPr id="8" name="Picture 7"/>
          <p:cNvPicPr>
            <a:picLocks noChangeAspect="1"/>
          </p:cNvPicPr>
          <p:nvPr/>
        </p:nvPicPr>
        <p:blipFill rotWithShape="1">
          <a:blip r:embed="rId5"/>
          <a:srcRect t="7690" b="30276"/>
          <a:stretch/>
        </p:blipFill>
        <p:spPr>
          <a:xfrm>
            <a:off x="374435" y="4713032"/>
            <a:ext cx="5397895" cy="1864694"/>
          </a:xfrm>
          <a:prstGeom prst="rect">
            <a:avLst/>
          </a:prstGeom>
          <a:ln w="25400">
            <a:solidFill>
              <a:schemeClr val="accent1"/>
            </a:solidFill>
          </a:ln>
        </p:spPr>
      </p:pic>
    </p:spTree>
    <p:extLst>
      <p:ext uri="{BB962C8B-B14F-4D97-AF65-F5344CB8AC3E}">
        <p14:creationId xmlns:p14="http://schemas.microsoft.com/office/powerpoint/2010/main" val="3916386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699" y="255810"/>
            <a:ext cx="9853613" cy="1280890"/>
          </a:xfrm>
        </p:spPr>
        <p:txBody>
          <a:bodyPr/>
          <a:lstStyle/>
          <a:p>
            <a:r>
              <a:rPr lang="en-US" dirty="0"/>
              <a:t>Fact Checking: Sensational Headlines</a:t>
            </a:r>
          </a:p>
        </p:txBody>
      </p:sp>
      <p:pic>
        <p:nvPicPr>
          <p:cNvPr id="3" name="Picture 2">
            <a:hlinkClick r:id="rId3"/>
            <a:extLst>
              <a:ext uri="{FF2B5EF4-FFF2-40B4-BE49-F238E27FC236}">
                <a16:creationId xmlns:a16="http://schemas.microsoft.com/office/drawing/2014/main" id="{8845C2AC-5C8A-4D9F-B777-D8B7992554B7}"/>
              </a:ext>
            </a:extLst>
          </p:cNvPr>
          <p:cNvPicPr>
            <a:picLocks noChangeAspect="1"/>
          </p:cNvPicPr>
          <p:nvPr/>
        </p:nvPicPr>
        <p:blipFill rotWithShape="1">
          <a:blip r:embed="rId4"/>
          <a:srcRect r="56021" b="367"/>
          <a:stretch/>
        </p:blipFill>
        <p:spPr>
          <a:xfrm>
            <a:off x="391042" y="1436846"/>
            <a:ext cx="4242078" cy="1280890"/>
          </a:xfrm>
          <a:prstGeom prst="rect">
            <a:avLst/>
          </a:prstGeom>
        </p:spPr>
      </p:pic>
      <p:pic>
        <p:nvPicPr>
          <p:cNvPr id="5" name="Picture 4">
            <a:hlinkClick r:id="rId5"/>
            <a:extLst>
              <a:ext uri="{FF2B5EF4-FFF2-40B4-BE49-F238E27FC236}">
                <a16:creationId xmlns:a16="http://schemas.microsoft.com/office/drawing/2014/main" id="{CDDD0C29-41FF-4F7F-A85D-57BC18DD96EE}"/>
              </a:ext>
            </a:extLst>
          </p:cNvPr>
          <p:cNvPicPr>
            <a:picLocks noChangeAspect="1"/>
          </p:cNvPicPr>
          <p:nvPr/>
        </p:nvPicPr>
        <p:blipFill rotWithShape="1">
          <a:blip r:embed="rId6"/>
          <a:srcRect r="40575" b="20083"/>
          <a:stretch/>
        </p:blipFill>
        <p:spPr>
          <a:xfrm>
            <a:off x="8182176" y="878895"/>
            <a:ext cx="3231300" cy="2396791"/>
          </a:xfrm>
          <a:prstGeom prst="rect">
            <a:avLst/>
          </a:prstGeom>
        </p:spPr>
      </p:pic>
      <p:pic>
        <p:nvPicPr>
          <p:cNvPr id="9" name="Picture 8">
            <a:hlinkClick r:id="rId7"/>
            <a:extLst>
              <a:ext uri="{FF2B5EF4-FFF2-40B4-BE49-F238E27FC236}">
                <a16:creationId xmlns:a16="http://schemas.microsoft.com/office/drawing/2014/main" id="{0F3B5EE0-90B7-4829-82A9-CF39048CE0DA}"/>
              </a:ext>
            </a:extLst>
          </p:cNvPr>
          <p:cNvPicPr>
            <a:picLocks noChangeAspect="1"/>
          </p:cNvPicPr>
          <p:nvPr/>
        </p:nvPicPr>
        <p:blipFill rotWithShape="1">
          <a:blip r:embed="rId8"/>
          <a:srcRect r="14262" b="15468"/>
          <a:stretch/>
        </p:blipFill>
        <p:spPr>
          <a:xfrm>
            <a:off x="297456" y="4172117"/>
            <a:ext cx="4772166" cy="1703758"/>
          </a:xfrm>
          <a:prstGeom prst="rect">
            <a:avLst/>
          </a:prstGeom>
        </p:spPr>
      </p:pic>
      <p:sp>
        <p:nvSpPr>
          <p:cNvPr id="11" name="TextBox 10">
            <a:extLst>
              <a:ext uri="{FF2B5EF4-FFF2-40B4-BE49-F238E27FC236}">
                <a16:creationId xmlns:a16="http://schemas.microsoft.com/office/drawing/2014/main" id="{15506FE2-9873-410E-988B-CB3659E32432}"/>
              </a:ext>
            </a:extLst>
          </p:cNvPr>
          <p:cNvSpPr txBox="1"/>
          <p:nvPr/>
        </p:nvSpPr>
        <p:spPr>
          <a:xfrm>
            <a:off x="6929609" y="3502165"/>
            <a:ext cx="3349127" cy="369332"/>
          </a:xfrm>
          <a:prstGeom prst="rect">
            <a:avLst/>
          </a:prstGeom>
          <a:noFill/>
        </p:spPr>
        <p:txBody>
          <a:bodyPr wrap="square" rtlCol="0">
            <a:spAutoFit/>
          </a:bodyPr>
          <a:lstStyle/>
          <a:p>
            <a:r>
              <a:rPr lang="en-US" b="1" dirty="0"/>
              <a:t>Different perspective</a:t>
            </a:r>
          </a:p>
        </p:txBody>
      </p:sp>
      <p:pic>
        <p:nvPicPr>
          <p:cNvPr id="12" name="Picture 11">
            <a:hlinkClick r:id="rId9"/>
            <a:extLst>
              <a:ext uri="{FF2B5EF4-FFF2-40B4-BE49-F238E27FC236}">
                <a16:creationId xmlns:a16="http://schemas.microsoft.com/office/drawing/2014/main" id="{B7E53774-31D0-4A02-BCA0-649B737441E0}"/>
              </a:ext>
            </a:extLst>
          </p:cNvPr>
          <p:cNvPicPr>
            <a:picLocks noChangeAspect="1"/>
          </p:cNvPicPr>
          <p:nvPr/>
        </p:nvPicPr>
        <p:blipFill rotWithShape="1">
          <a:blip r:embed="rId10"/>
          <a:srcRect r="18906" b="28659"/>
          <a:stretch/>
        </p:blipFill>
        <p:spPr>
          <a:xfrm>
            <a:off x="7205031" y="3916966"/>
            <a:ext cx="4689513" cy="2685223"/>
          </a:xfrm>
          <a:prstGeom prst="rect">
            <a:avLst/>
          </a:prstGeom>
        </p:spPr>
      </p:pic>
      <p:sp>
        <p:nvSpPr>
          <p:cNvPr id="13" name="TextBox 12">
            <a:extLst>
              <a:ext uri="{FF2B5EF4-FFF2-40B4-BE49-F238E27FC236}">
                <a16:creationId xmlns:a16="http://schemas.microsoft.com/office/drawing/2014/main" id="{D33C7C83-9605-42F1-9052-8CED6DF67865}"/>
              </a:ext>
            </a:extLst>
          </p:cNvPr>
          <p:cNvSpPr txBox="1"/>
          <p:nvPr/>
        </p:nvSpPr>
        <p:spPr>
          <a:xfrm>
            <a:off x="1265104" y="3317499"/>
            <a:ext cx="3349127" cy="369332"/>
          </a:xfrm>
          <a:prstGeom prst="rect">
            <a:avLst/>
          </a:prstGeom>
          <a:noFill/>
        </p:spPr>
        <p:txBody>
          <a:bodyPr wrap="square" rtlCol="0">
            <a:spAutoFit/>
          </a:bodyPr>
          <a:lstStyle/>
          <a:p>
            <a:r>
              <a:rPr lang="en-US" b="1" dirty="0"/>
              <a:t>Fact Checkers</a:t>
            </a:r>
          </a:p>
        </p:txBody>
      </p:sp>
    </p:spTree>
    <p:extLst>
      <p:ext uri="{BB962C8B-B14F-4D97-AF65-F5344CB8AC3E}">
        <p14:creationId xmlns:p14="http://schemas.microsoft.com/office/powerpoint/2010/main" val="3387604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mark,circle,round,help - free image from needpix.com">
            <a:extLst>
              <a:ext uri="{FF2B5EF4-FFF2-40B4-BE49-F238E27FC236}">
                <a16:creationId xmlns:a16="http://schemas.microsoft.com/office/drawing/2014/main" id="{2E46D44C-54EB-43E2-A075-00FA1FF18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385" y="2702838"/>
            <a:ext cx="2104174" cy="210417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24FEC6B-4141-4AAF-B19C-93EC3D9945E4}"/>
              </a:ext>
            </a:extLst>
          </p:cNvPr>
          <p:cNvGrpSpPr/>
          <p:nvPr/>
        </p:nvGrpSpPr>
        <p:grpSpPr>
          <a:xfrm>
            <a:off x="5248111" y="1801943"/>
            <a:ext cx="6336402" cy="3905964"/>
            <a:chOff x="3455525" y="1611517"/>
            <a:chExt cx="6336402" cy="3905964"/>
          </a:xfrm>
        </p:grpSpPr>
        <p:pic>
          <p:nvPicPr>
            <p:cNvPr id="1028" name="Picture 4" descr="Tips Mempersiapkan Presentasi yang Efektif — Presentasi.net">
              <a:extLst>
                <a:ext uri="{FF2B5EF4-FFF2-40B4-BE49-F238E27FC236}">
                  <a16:creationId xmlns:a16="http://schemas.microsoft.com/office/drawing/2014/main" id="{B724EF70-5D67-402E-9EF2-EE57AAAD0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455" y="1611517"/>
              <a:ext cx="5846125" cy="39059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29BFF5B-74C5-48A4-91CA-B9BD5CE9395D}"/>
                </a:ext>
              </a:extLst>
            </p:cNvPr>
            <p:cNvSpPr/>
            <p:nvPr/>
          </p:nvSpPr>
          <p:spPr>
            <a:xfrm>
              <a:off x="3455525" y="4105398"/>
              <a:ext cx="2356800" cy="461665"/>
            </a:xfrm>
            <a:prstGeom prst="rect">
              <a:avLst/>
            </a:prstGeom>
          </p:spPr>
          <p:txBody>
            <a:bodyPr wrap="square">
              <a:spAutoFit/>
            </a:bodyPr>
            <a:lstStyle/>
            <a:p>
              <a:pPr algn="ctr"/>
              <a:r>
                <a:rPr lang="en-US" sz="2400" b="1" dirty="0">
                  <a:ln/>
                  <a:solidFill>
                    <a:srgbClr val="C00000"/>
                  </a:solidFill>
                  <a:effectLst>
                    <a:outerShdw blurRad="50800" dist="38100" dir="8100000" algn="tr" rotWithShape="0">
                      <a:prstClr val="black">
                        <a:alpha val="40000"/>
                      </a:prstClr>
                    </a:outerShdw>
                  </a:effectLst>
                </a:rPr>
                <a:t>Fake News</a:t>
              </a:r>
            </a:p>
          </p:txBody>
        </p:sp>
        <p:sp>
          <p:nvSpPr>
            <p:cNvPr id="9" name="Rectangle 8">
              <a:extLst>
                <a:ext uri="{FF2B5EF4-FFF2-40B4-BE49-F238E27FC236}">
                  <a16:creationId xmlns:a16="http://schemas.microsoft.com/office/drawing/2014/main" id="{CFBD7FE1-8CC2-4CC2-BF17-B9C2AE4B4798}"/>
                </a:ext>
              </a:extLst>
            </p:cNvPr>
            <p:cNvSpPr/>
            <p:nvPr/>
          </p:nvSpPr>
          <p:spPr>
            <a:xfrm>
              <a:off x="5547117" y="1770392"/>
              <a:ext cx="2356800" cy="461665"/>
            </a:xfrm>
            <a:prstGeom prst="rect">
              <a:avLst/>
            </a:prstGeom>
          </p:spPr>
          <p:txBody>
            <a:bodyPr wrap="square">
              <a:spAutoFit/>
            </a:bodyPr>
            <a:lstStyle/>
            <a:p>
              <a:pPr algn="ctr"/>
              <a:r>
                <a:rPr lang="en-US" sz="2400" b="1" dirty="0">
                  <a:ln/>
                  <a:solidFill>
                    <a:srgbClr val="C00000"/>
                  </a:solidFill>
                  <a:effectLst>
                    <a:outerShdw blurRad="50800" dist="38100" dir="8100000" algn="tr" rotWithShape="0">
                      <a:prstClr val="black">
                        <a:alpha val="40000"/>
                      </a:prstClr>
                    </a:outerShdw>
                  </a:effectLst>
                </a:rPr>
                <a:t>Misinformation</a:t>
              </a:r>
            </a:p>
          </p:txBody>
        </p:sp>
        <p:sp>
          <p:nvSpPr>
            <p:cNvPr id="10" name="Rectangle 9">
              <a:extLst>
                <a:ext uri="{FF2B5EF4-FFF2-40B4-BE49-F238E27FC236}">
                  <a16:creationId xmlns:a16="http://schemas.microsoft.com/office/drawing/2014/main" id="{FD99EB8A-B4D6-4392-B675-8C312B42492A}"/>
                </a:ext>
              </a:extLst>
            </p:cNvPr>
            <p:cNvSpPr/>
            <p:nvPr/>
          </p:nvSpPr>
          <p:spPr>
            <a:xfrm>
              <a:off x="7435127" y="4105398"/>
              <a:ext cx="2356800" cy="461665"/>
            </a:xfrm>
            <a:prstGeom prst="rect">
              <a:avLst/>
            </a:prstGeom>
          </p:spPr>
          <p:txBody>
            <a:bodyPr wrap="square">
              <a:spAutoFit/>
            </a:bodyPr>
            <a:lstStyle/>
            <a:p>
              <a:pPr algn="ctr"/>
              <a:r>
                <a:rPr lang="en-US" sz="2400" b="1" dirty="0">
                  <a:ln/>
                  <a:solidFill>
                    <a:srgbClr val="C00000"/>
                  </a:solidFill>
                  <a:effectLst>
                    <a:outerShdw blurRad="50800" dist="38100" dir="8100000" algn="tr" rotWithShape="0">
                      <a:prstClr val="black">
                        <a:alpha val="40000"/>
                      </a:prstClr>
                    </a:outerShdw>
                  </a:effectLst>
                </a:rPr>
                <a:t>Parody</a:t>
              </a:r>
            </a:p>
          </p:txBody>
        </p:sp>
      </p:grpSp>
      <p:sp>
        <p:nvSpPr>
          <p:cNvPr id="8" name="TextBox 7">
            <a:extLst>
              <a:ext uri="{FF2B5EF4-FFF2-40B4-BE49-F238E27FC236}">
                <a16:creationId xmlns:a16="http://schemas.microsoft.com/office/drawing/2014/main" id="{E46B528D-AAF5-49D2-92D5-5E8EC750D84C}"/>
              </a:ext>
            </a:extLst>
          </p:cNvPr>
          <p:cNvSpPr txBox="1"/>
          <p:nvPr/>
        </p:nvSpPr>
        <p:spPr>
          <a:xfrm>
            <a:off x="1368015" y="2096558"/>
            <a:ext cx="3539905" cy="461665"/>
          </a:xfrm>
          <a:prstGeom prst="rect">
            <a:avLst/>
          </a:prstGeom>
          <a:noFill/>
        </p:spPr>
        <p:txBody>
          <a:bodyPr wrap="square" rtlCol="0">
            <a:spAutoFit/>
          </a:bodyPr>
          <a:lstStyle/>
          <a:p>
            <a:r>
              <a:rPr lang="en-US" sz="2400" dirty="0"/>
              <a:t>What Is Misinformation</a:t>
            </a:r>
          </a:p>
        </p:txBody>
      </p:sp>
    </p:spTree>
    <p:extLst>
      <p:ext uri="{BB962C8B-B14F-4D97-AF65-F5344CB8AC3E}">
        <p14:creationId xmlns:p14="http://schemas.microsoft.com/office/powerpoint/2010/main" val="1411602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0910-A923-F441-8F02-2A3A14B1C6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30B513-2692-9149-A90F-72AE9906E7C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75855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6A63-7B94-2042-8485-F5386BC03AB7}"/>
              </a:ext>
            </a:extLst>
          </p:cNvPr>
          <p:cNvSpPr>
            <a:spLocks noGrp="1"/>
          </p:cNvSpPr>
          <p:nvPr>
            <p:ph type="ctrTitle"/>
          </p:nvPr>
        </p:nvSpPr>
        <p:spPr>
          <a:xfrm>
            <a:off x="2589212" y="1847088"/>
            <a:ext cx="8915399" cy="845461"/>
          </a:xfrm>
        </p:spPr>
        <p:txBody>
          <a:bodyPr>
            <a:normAutofit/>
          </a:bodyPr>
          <a:lstStyle/>
          <a:p>
            <a:r>
              <a:rPr lang="en-US" sz="3600" dirty="0"/>
              <a:t>Questions?</a:t>
            </a:r>
          </a:p>
        </p:txBody>
      </p:sp>
      <p:sp>
        <p:nvSpPr>
          <p:cNvPr id="3" name="Subtitle 2">
            <a:extLst>
              <a:ext uri="{FF2B5EF4-FFF2-40B4-BE49-F238E27FC236}">
                <a16:creationId xmlns:a16="http://schemas.microsoft.com/office/drawing/2014/main" id="{0814834F-C01E-C849-B388-E4799AF59382}"/>
              </a:ext>
            </a:extLst>
          </p:cNvPr>
          <p:cNvSpPr>
            <a:spLocks noGrp="1"/>
          </p:cNvSpPr>
          <p:nvPr>
            <p:ph type="subTitle" idx="1"/>
          </p:nvPr>
        </p:nvSpPr>
        <p:spPr>
          <a:xfrm>
            <a:off x="2589213" y="2834640"/>
            <a:ext cx="8915399" cy="3069023"/>
          </a:xfrm>
        </p:spPr>
        <p:txBody>
          <a:bodyPr>
            <a:normAutofit/>
          </a:bodyPr>
          <a:lstStyle/>
          <a:p>
            <a:pPr fontAlgn="base"/>
            <a:r>
              <a:rPr lang="en-US" dirty="0">
                <a:solidFill>
                  <a:schemeClr val="tx1"/>
                </a:solidFill>
              </a:rPr>
              <a:t>Jorge León</a:t>
            </a:r>
          </a:p>
          <a:p>
            <a:pPr fontAlgn="base"/>
            <a:r>
              <a:rPr lang="en-US" dirty="0">
                <a:solidFill>
                  <a:schemeClr val="tx1"/>
                </a:solidFill>
              </a:rPr>
              <a:t>Learning Outreach Librarian </a:t>
            </a:r>
          </a:p>
          <a:p>
            <a:pPr fontAlgn="base"/>
            <a:r>
              <a:rPr lang="en-US" dirty="0" err="1">
                <a:solidFill>
                  <a:schemeClr val="tx1"/>
                </a:solidFill>
              </a:rPr>
              <a:t>jleon@pittstate.edu</a:t>
            </a:r>
            <a:endParaRPr lang="en-US" dirty="0">
              <a:solidFill>
                <a:schemeClr val="tx1"/>
              </a:solidFill>
            </a:endParaRPr>
          </a:p>
          <a:p>
            <a:pPr fontAlgn="base"/>
            <a:br>
              <a:rPr lang="en-US" dirty="0">
                <a:solidFill>
                  <a:schemeClr val="tx1"/>
                </a:solidFill>
              </a:rPr>
            </a:br>
            <a:endParaRPr lang="en-US" dirty="0">
              <a:solidFill>
                <a:schemeClr val="tx1"/>
              </a:solidFill>
            </a:endParaRPr>
          </a:p>
          <a:p>
            <a:pPr fontAlgn="base"/>
            <a:r>
              <a:rPr lang="en-US" dirty="0">
                <a:solidFill>
                  <a:schemeClr val="tx1"/>
                </a:solidFill>
              </a:rPr>
              <a:t>More resources and tools: </a:t>
            </a:r>
            <a:r>
              <a:rPr lang="en-US" dirty="0">
                <a:solidFill>
                  <a:schemeClr val="tx1"/>
                </a:solidFill>
                <a:hlinkClick r:id="rId3"/>
              </a:rPr>
              <a:t>https://libguides.pittstate.edu/Misinfo</a:t>
            </a:r>
            <a:endParaRPr lang="en-US" dirty="0">
              <a:solidFill>
                <a:schemeClr val="tx1"/>
              </a:solidFill>
            </a:endParaRPr>
          </a:p>
          <a:p>
            <a:pPr fontAlgn="base"/>
            <a:r>
              <a:rPr lang="en-US" dirty="0">
                <a:solidFill>
                  <a:schemeClr val="tx1"/>
                </a:solidFill>
              </a:rPr>
              <a:t>And for access to Librarians from anywhere use the chat service: </a:t>
            </a:r>
            <a:r>
              <a:rPr lang="en-US" dirty="0">
                <a:solidFill>
                  <a:schemeClr val="tx1"/>
                </a:solidFill>
                <a:hlinkClick r:id="rId4"/>
              </a:rPr>
              <a:t>https://axe.pittstate.edu/reference/ask-us.html</a:t>
            </a:r>
            <a:r>
              <a:rPr lang="en-US" dirty="0">
                <a:solidFill>
                  <a:schemeClr val="tx1"/>
                </a:solidFill>
              </a:rPr>
              <a:t> </a:t>
            </a:r>
          </a:p>
          <a:p>
            <a:endParaRPr lang="en-US" dirty="0"/>
          </a:p>
        </p:txBody>
      </p:sp>
    </p:spTree>
    <p:extLst>
      <p:ext uri="{BB962C8B-B14F-4D97-AF65-F5344CB8AC3E}">
        <p14:creationId xmlns:p14="http://schemas.microsoft.com/office/powerpoint/2010/main" val="231990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47543142"/>
              </p:ext>
            </p:extLst>
          </p:nvPr>
        </p:nvGraphicFramePr>
        <p:xfrm>
          <a:off x="1812617" y="469900"/>
          <a:ext cx="10074584" cy="6108701"/>
        </p:xfrm>
        <a:graphic>
          <a:graphicData uri="http://schemas.openxmlformats.org/drawingml/2006/table">
            <a:tbl>
              <a:tblPr bandRow="1">
                <a:tableStyleId>{0660B408-B3CF-4A94-85FC-2B1E0A45F4A2}</a:tableStyleId>
              </a:tblPr>
              <a:tblGrid>
                <a:gridCol w="1642103">
                  <a:extLst>
                    <a:ext uri="{9D8B030D-6E8A-4147-A177-3AD203B41FA5}">
                      <a16:colId xmlns:a16="http://schemas.microsoft.com/office/drawing/2014/main" val="1634442271"/>
                    </a:ext>
                  </a:extLst>
                </a:gridCol>
                <a:gridCol w="6872225">
                  <a:extLst>
                    <a:ext uri="{9D8B030D-6E8A-4147-A177-3AD203B41FA5}">
                      <a16:colId xmlns:a16="http://schemas.microsoft.com/office/drawing/2014/main" val="425555976"/>
                    </a:ext>
                  </a:extLst>
                </a:gridCol>
                <a:gridCol w="1560256">
                  <a:extLst>
                    <a:ext uri="{9D8B030D-6E8A-4147-A177-3AD203B41FA5}">
                      <a16:colId xmlns:a16="http://schemas.microsoft.com/office/drawing/2014/main" val="1947586200"/>
                    </a:ext>
                  </a:extLst>
                </a:gridCol>
              </a:tblGrid>
              <a:tr h="6713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Misinformation</a:t>
                      </a:r>
                    </a:p>
                    <a:p>
                      <a:pPr algn="l"/>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False or inaccurate information, especially that which is deliberately intended to deceive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3"/>
                        </a:rPr>
                        <a:t>Oxford English Dictionary</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2737253"/>
                  </a:ext>
                </a:extLst>
              </a:tr>
              <a:tr h="1001750">
                <a:tc>
                  <a:txBody>
                    <a:bodyPr/>
                    <a:lstStyle/>
                    <a:p>
                      <a:pPr algn="l"/>
                      <a:r>
                        <a:rPr lang="en-US" sz="1600" dirty="0"/>
                        <a:t>Publication Errors / Corrections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600" b="0" i="0" kern="1200" dirty="0">
                          <a:solidFill>
                            <a:schemeClr val="dk1"/>
                          </a:solidFill>
                          <a:effectLst/>
                          <a:latin typeface="+mn-lt"/>
                          <a:ea typeface="+mn-ea"/>
                          <a:cs typeface="+mn-cs"/>
                        </a:rPr>
                        <a:t>is an action, statement, or publication which is inaccurate or incorrect. Reputable</a:t>
                      </a:r>
                      <a:r>
                        <a:rPr lang="en-US" sz="1600" b="0" i="0" kern="1200" baseline="0" dirty="0">
                          <a:solidFill>
                            <a:schemeClr val="dk1"/>
                          </a:solidFill>
                          <a:effectLst/>
                          <a:latin typeface="+mn-lt"/>
                          <a:ea typeface="+mn-ea"/>
                          <a:cs typeface="+mn-cs"/>
                        </a:rPr>
                        <a:t> news sources u</a:t>
                      </a:r>
                      <a:r>
                        <a:rPr lang="en-US" sz="1600" b="0" i="0" kern="1200" dirty="0">
                          <a:solidFill>
                            <a:schemeClr val="dk1"/>
                          </a:solidFill>
                          <a:effectLst/>
                          <a:latin typeface="+mn-lt"/>
                          <a:ea typeface="+mn-ea"/>
                          <a:cs typeface="+mn-cs"/>
                        </a:rPr>
                        <a:t>sually publish corrections</a:t>
                      </a:r>
                      <a:r>
                        <a:rPr lang="en-US" sz="1600" b="0" i="0" kern="1200" baseline="0" dirty="0">
                          <a:solidFill>
                            <a:schemeClr val="dk1"/>
                          </a:solidFill>
                          <a:effectLst/>
                          <a:latin typeface="+mn-lt"/>
                          <a:ea typeface="+mn-ea"/>
                          <a:cs typeface="+mn-cs"/>
                        </a:rPr>
                        <a:t> or retractions.</a:t>
                      </a:r>
                      <a:endParaRPr lang="en-US" sz="16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400" dirty="0">
                          <a:hlinkClick r:id="rId4"/>
                        </a:rPr>
                        <a:t>Poynter.org</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336899"/>
                  </a:ext>
                </a:extLst>
              </a:tr>
              <a:tr h="748248">
                <a:tc>
                  <a:txBody>
                    <a:bodyPr/>
                    <a:lstStyle/>
                    <a:p>
                      <a:pPr algn="l"/>
                      <a:r>
                        <a:rPr lang="en-US" sz="1600" dirty="0"/>
                        <a:t>Satire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600" dirty="0"/>
                        <a:t>noun 1. the use of irony, sarcasm, ridicule, or the like, in exposing, denouncing, or deriding vice, folly, etc.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400" dirty="0">
                          <a:hlinkClick r:id="rId5"/>
                        </a:rPr>
                        <a:t>Dictionary.com</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7500124"/>
                  </a:ext>
                </a:extLst>
              </a:tr>
              <a:tr h="671311">
                <a:tc>
                  <a:txBody>
                    <a:bodyPr/>
                    <a:lstStyle/>
                    <a:p>
                      <a:pPr algn="l"/>
                      <a:r>
                        <a:rPr lang="en-US" sz="1600" dirty="0"/>
                        <a:t>Propaganda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600" dirty="0"/>
                        <a:t>the spreading of ideas, information, or rumor for the purpose of helping or injuring an institution, a cause, or a person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400" dirty="0" err="1">
                          <a:hlinkClick r:id="rId6"/>
                        </a:rPr>
                        <a:t>Mirriam</a:t>
                      </a:r>
                      <a:r>
                        <a:rPr lang="en-US" sz="1400" dirty="0">
                          <a:hlinkClick r:id="rId6"/>
                        </a:rPr>
                        <a:t>-Webster</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431670"/>
                  </a:ext>
                </a:extLst>
              </a:tr>
              <a:tr h="958886">
                <a:tc>
                  <a:txBody>
                    <a:bodyPr/>
                    <a:lstStyle/>
                    <a:p>
                      <a:pPr algn="l"/>
                      <a:r>
                        <a:rPr lang="en-US" sz="1600" dirty="0"/>
                        <a:t>Filter Bubble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600" dirty="0"/>
                        <a:t>A bias created when algorithms predict what results a user wants to see based on information about their location, previous searches, likes, and more.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400" dirty="0">
                          <a:hlinkClick r:id="rId7"/>
                        </a:rPr>
                        <a:t>Filter Bubble</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3459699"/>
                  </a:ext>
                </a:extLst>
              </a:tr>
              <a:tr h="1157140">
                <a:tc>
                  <a:txBody>
                    <a:bodyPr/>
                    <a:lstStyle/>
                    <a:p>
                      <a:pPr algn="l"/>
                      <a:r>
                        <a:rPr lang="en-US" sz="1600" dirty="0"/>
                        <a:t>Fake News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600" dirty="0"/>
                        <a:t>propaganda consisting of deliberate inaccuracies, misinformation, or hoaxes spread via traditional print and broadcast news meant to mislead or trigger an emotional response and reaction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endParaRPr lang="en-US" sz="16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131301"/>
                  </a:ext>
                </a:extLst>
              </a:tr>
              <a:tr h="900055">
                <a:tc>
                  <a:txBody>
                    <a:bodyPr/>
                    <a:lstStyle/>
                    <a:p>
                      <a:pPr algn="l"/>
                      <a:r>
                        <a:rPr lang="en-US" sz="1600" dirty="0"/>
                        <a:t>Echo Chamber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600" dirty="0"/>
                        <a:t>An environment in which a person encounters only beliefs or opinions that coincide with their own, so that their existing views are reinforced and alternate ideas are not considered.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400" dirty="0">
                          <a:hlinkClick r:id="rId8"/>
                        </a:rPr>
                        <a:t>Oxford Dictionary</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3033959"/>
                  </a:ext>
                </a:extLst>
              </a:tr>
            </a:tbl>
          </a:graphicData>
        </a:graphic>
      </p:graphicFrame>
      <p:sp>
        <p:nvSpPr>
          <p:cNvPr id="2" name="Oval 1"/>
          <p:cNvSpPr/>
          <p:nvPr/>
        </p:nvSpPr>
        <p:spPr>
          <a:xfrm>
            <a:off x="1319872" y="46924"/>
            <a:ext cx="10949049" cy="1358901"/>
          </a:xfrm>
          <a:prstGeom prst="ellipse">
            <a:avLst/>
          </a:prstGeom>
          <a:solidFill>
            <a:schemeClr val="bg1">
              <a:alpha val="13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pic>
        <p:nvPicPr>
          <p:cNvPr id="1026" name="Picture 2" descr="Silhouette vector clip art of umbrella | Free SVG">
            <a:extLst>
              <a:ext uri="{FF2B5EF4-FFF2-40B4-BE49-F238E27FC236}">
                <a16:creationId xmlns:a16="http://schemas.microsoft.com/office/drawing/2014/main" id="{60BC6937-7CBC-4C02-9065-77B8D2FCE1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58" y="1073178"/>
            <a:ext cx="1843524" cy="184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96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62696305"/>
              </p:ext>
            </p:extLst>
          </p:nvPr>
        </p:nvGraphicFramePr>
        <p:xfrm>
          <a:off x="1562099" y="469900"/>
          <a:ext cx="10325101" cy="6108701"/>
        </p:xfrm>
        <a:graphic>
          <a:graphicData uri="http://schemas.openxmlformats.org/drawingml/2006/table">
            <a:tbl>
              <a:tblPr bandRow="1">
                <a:tableStyleId>{0660B408-B3CF-4A94-85FC-2B1E0A45F4A2}</a:tableStyleId>
              </a:tblPr>
              <a:tblGrid>
                <a:gridCol w="1682936">
                  <a:extLst>
                    <a:ext uri="{9D8B030D-6E8A-4147-A177-3AD203B41FA5}">
                      <a16:colId xmlns:a16="http://schemas.microsoft.com/office/drawing/2014/main" val="1634442271"/>
                    </a:ext>
                  </a:extLst>
                </a:gridCol>
                <a:gridCol w="7043112">
                  <a:extLst>
                    <a:ext uri="{9D8B030D-6E8A-4147-A177-3AD203B41FA5}">
                      <a16:colId xmlns:a16="http://schemas.microsoft.com/office/drawing/2014/main" val="425555976"/>
                    </a:ext>
                  </a:extLst>
                </a:gridCol>
                <a:gridCol w="1599053">
                  <a:extLst>
                    <a:ext uri="{9D8B030D-6E8A-4147-A177-3AD203B41FA5}">
                      <a16:colId xmlns:a16="http://schemas.microsoft.com/office/drawing/2014/main" val="1947586200"/>
                    </a:ext>
                  </a:extLst>
                </a:gridCol>
              </a:tblGrid>
              <a:tr h="6713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Misinformation</a:t>
                      </a:r>
                    </a:p>
                    <a:p>
                      <a:pPr algn="l"/>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False or inaccurate information, especially that which is deliberately intended to deceive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hlinkClick r:id="rId3"/>
                        </a:rPr>
                        <a:t>Oxford English Dictionary</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2737253"/>
                  </a:ext>
                </a:extLst>
              </a:tr>
              <a:tr h="1001750">
                <a:tc>
                  <a:txBody>
                    <a:bodyPr/>
                    <a:lstStyle/>
                    <a:p>
                      <a:pPr algn="l"/>
                      <a:r>
                        <a:rPr lang="en-US" sz="1600" dirty="0"/>
                        <a:t>Publication Errors / Corrections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600" b="0" i="0" kern="1200" dirty="0">
                          <a:solidFill>
                            <a:schemeClr val="dk1"/>
                          </a:solidFill>
                          <a:effectLst/>
                          <a:latin typeface="+mn-lt"/>
                          <a:ea typeface="+mn-ea"/>
                          <a:cs typeface="+mn-cs"/>
                        </a:rPr>
                        <a:t>is an action, statement, or publication which is inaccurate or incorrect. Reputable</a:t>
                      </a:r>
                      <a:r>
                        <a:rPr lang="en-US" sz="1600" b="0" i="0" kern="1200" baseline="0" dirty="0">
                          <a:solidFill>
                            <a:schemeClr val="dk1"/>
                          </a:solidFill>
                          <a:effectLst/>
                          <a:latin typeface="+mn-lt"/>
                          <a:ea typeface="+mn-ea"/>
                          <a:cs typeface="+mn-cs"/>
                        </a:rPr>
                        <a:t> news sources u</a:t>
                      </a:r>
                      <a:r>
                        <a:rPr lang="en-US" sz="1600" b="0" i="0" kern="1200" dirty="0">
                          <a:solidFill>
                            <a:schemeClr val="dk1"/>
                          </a:solidFill>
                          <a:effectLst/>
                          <a:latin typeface="+mn-lt"/>
                          <a:ea typeface="+mn-ea"/>
                          <a:cs typeface="+mn-cs"/>
                        </a:rPr>
                        <a:t>sually publish corrections</a:t>
                      </a:r>
                      <a:r>
                        <a:rPr lang="en-US" sz="1600" b="0" i="0" kern="1200" baseline="0" dirty="0">
                          <a:solidFill>
                            <a:schemeClr val="dk1"/>
                          </a:solidFill>
                          <a:effectLst/>
                          <a:latin typeface="+mn-lt"/>
                          <a:ea typeface="+mn-ea"/>
                          <a:cs typeface="+mn-cs"/>
                        </a:rPr>
                        <a:t> or retractions.</a:t>
                      </a:r>
                      <a:endParaRPr lang="en-US" sz="16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400" dirty="0">
                          <a:hlinkClick r:id="rId4"/>
                        </a:rPr>
                        <a:t>Poynter.org</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336899"/>
                  </a:ext>
                </a:extLst>
              </a:tr>
              <a:tr h="748248">
                <a:tc>
                  <a:txBody>
                    <a:bodyPr/>
                    <a:lstStyle/>
                    <a:p>
                      <a:pPr algn="l"/>
                      <a:r>
                        <a:rPr lang="en-US" sz="1600" dirty="0"/>
                        <a:t>Satire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600" dirty="0"/>
                        <a:t>noun 1. the use of irony, sarcasm, ridicule, or the like, in exposing, denouncing, or deriding vice, folly, etc.</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400" dirty="0">
                          <a:hlinkClick r:id="rId5"/>
                        </a:rPr>
                        <a:t>Dictionary.com</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7500124"/>
                  </a:ext>
                </a:extLst>
              </a:tr>
              <a:tr h="671311">
                <a:tc>
                  <a:txBody>
                    <a:bodyPr/>
                    <a:lstStyle/>
                    <a:p>
                      <a:pPr algn="l"/>
                      <a:r>
                        <a:rPr lang="en-US" sz="1600" dirty="0"/>
                        <a:t>Propaganda</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600" dirty="0"/>
                        <a:t>the spreading of ideas, information, or rumor for the purpose of helping or injuring an institution, a cause, or a person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400" dirty="0" err="1">
                          <a:hlinkClick r:id="rId6"/>
                        </a:rPr>
                        <a:t>Mirriam</a:t>
                      </a:r>
                      <a:r>
                        <a:rPr lang="en-US" sz="1400" dirty="0">
                          <a:hlinkClick r:id="rId6"/>
                        </a:rPr>
                        <a:t>-Webster</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431670"/>
                  </a:ext>
                </a:extLst>
              </a:tr>
              <a:tr h="958886">
                <a:tc>
                  <a:txBody>
                    <a:bodyPr/>
                    <a:lstStyle/>
                    <a:p>
                      <a:pPr algn="l"/>
                      <a:r>
                        <a:rPr lang="en-US" sz="1600" dirty="0"/>
                        <a:t>Filter Bubble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600" dirty="0"/>
                        <a:t>A bias created when algorithms predict what results a user wants to see based on information about their location, previous searches, likes, and more.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400" dirty="0">
                          <a:hlinkClick r:id="rId7"/>
                        </a:rPr>
                        <a:t>Filter Bubble</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3459699"/>
                  </a:ext>
                </a:extLst>
              </a:tr>
              <a:tr h="1157140">
                <a:tc>
                  <a:txBody>
                    <a:bodyPr/>
                    <a:lstStyle/>
                    <a:p>
                      <a:pPr algn="l"/>
                      <a:r>
                        <a:rPr lang="en-US" sz="1600" dirty="0"/>
                        <a:t>Fake News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600" dirty="0"/>
                        <a:t>propaganda consisting of deliberate inaccuracies, misinformation, or hoaxes spread via traditional print and broadcast news meant to mislead or trigger an emotional response and reaction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endParaRPr lang="en-US" sz="16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131301"/>
                  </a:ext>
                </a:extLst>
              </a:tr>
              <a:tr h="900055">
                <a:tc>
                  <a:txBody>
                    <a:bodyPr/>
                    <a:lstStyle/>
                    <a:p>
                      <a:pPr algn="l"/>
                      <a:r>
                        <a:rPr lang="en-US" sz="1600" dirty="0"/>
                        <a:t>Echo Chamber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600" dirty="0"/>
                        <a:t>An environment in which a person encounters only beliefs or opinions that coincide with their own, so that their existing views are reinforced and alternate ideas are not considered.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400" dirty="0">
                          <a:hlinkClick r:id="rId8"/>
                        </a:rPr>
                        <a:t>Oxford Dictionary</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3033959"/>
                  </a:ext>
                </a:extLst>
              </a:tr>
            </a:tbl>
          </a:graphicData>
        </a:graphic>
      </p:graphicFrame>
      <p:sp>
        <p:nvSpPr>
          <p:cNvPr id="2" name="Oval 1"/>
          <p:cNvSpPr/>
          <p:nvPr/>
        </p:nvSpPr>
        <p:spPr>
          <a:xfrm>
            <a:off x="1063198" y="1650505"/>
            <a:ext cx="10949049" cy="1358901"/>
          </a:xfrm>
          <a:prstGeom prst="ellipse">
            <a:avLst/>
          </a:prstGeom>
          <a:solidFill>
            <a:schemeClr val="bg1">
              <a:alpha val="13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grpSp>
        <p:nvGrpSpPr>
          <p:cNvPr id="5" name="Group 4">
            <a:extLst>
              <a:ext uri="{FF2B5EF4-FFF2-40B4-BE49-F238E27FC236}">
                <a16:creationId xmlns:a16="http://schemas.microsoft.com/office/drawing/2014/main" id="{7A4E13E7-EF56-4335-838C-7A06F65877B4}"/>
              </a:ext>
            </a:extLst>
          </p:cNvPr>
          <p:cNvGrpSpPr/>
          <p:nvPr/>
        </p:nvGrpSpPr>
        <p:grpSpPr>
          <a:xfrm>
            <a:off x="1499575" y="3610626"/>
            <a:ext cx="10450148" cy="3247374"/>
            <a:chOff x="-10270395" y="2329955"/>
            <a:chExt cx="10450148" cy="3247374"/>
          </a:xfrm>
        </p:grpSpPr>
        <p:sp>
          <p:nvSpPr>
            <p:cNvPr id="3" name="Rectangle 2">
              <a:extLst>
                <a:ext uri="{FF2B5EF4-FFF2-40B4-BE49-F238E27FC236}">
                  <a16:creationId xmlns:a16="http://schemas.microsoft.com/office/drawing/2014/main" id="{57D5FA15-71AE-470E-981D-B199502626A0}"/>
                </a:ext>
              </a:extLst>
            </p:cNvPr>
            <p:cNvSpPr/>
            <p:nvPr/>
          </p:nvSpPr>
          <p:spPr>
            <a:xfrm>
              <a:off x="-10270395" y="2329955"/>
              <a:ext cx="10450148" cy="3247374"/>
            </a:xfrm>
            <a:prstGeom prst="rect">
              <a:avLst/>
            </a:prstGeom>
            <a:solidFill>
              <a:srgbClr val="C2D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aily show rebrand | Show, Shows">
              <a:extLst>
                <a:ext uri="{FF2B5EF4-FFF2-40B4-BE49-F238E27FC236}">
                  <a16:creationId xmlns:a16="http://schemas.microsoft.com/office/drawing/2014/main" id="{DCAC1255-47B0-49B8-A65F-AD4389B2BA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22269" y="3210694"/>
              <a:ext cx="2665937" cy="14965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ane Gillis Will Not Be Joining 'SNL' - Broadcasting &amp; Cable">
              <a:extLst>
                <a:ext uri="{FF2B5EF4-FFF2-40B4-BE49-F238E27FC236}">
                  <a16:creationId xmlns:a16="http://schemas.microsoft.com/office/drawing/2014/main" id="{9A703A7F-5549-4761-8DAD-8B8A567493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9132" y="3210694"/>
              <a:ext cx="1427621" cy="12111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Onion, A/V Club, Clickhole Unionize With Writers Guild of ...">
              <a:extLst>
                <a:ext uri="{FF2B5EF4-FFF2-40B4-BE49-F238E27FC236}">
                  <a16:creationId xmlns:a16="http://schemas.microsoft.com/office/drawing/2014/main" id="{651C9318-ECA5-4293-9406-A58059DA89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34310" y="3210694"/>
              <a:ext cx="2665937" cy="15009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321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3FB171-25AE-4656-8252-9ED01444A72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6441896" y="1041722"/>
            <a:ext cx="5472456" cy="5285043"/>
          </a:xfrm>
          <a:prstGeom prst="rect">
            <a:avLst/>
          </a:prstGeom>
        </p:spPr>
      </p:pic>
      <p:grpSp>
        <p:nvGrpSpPr>
          <p:cNvPr id="3" name="Group 2">
            <a:extLst>
              <a:ext uri="{FF2B5EF4-FFF2-40B4-BE49-F238E27FC236}">
                <a16:creationId xmlns:a16="http://schemas.microsoft.com/office/drawing/2014/main" id="{3E5B7549-8DB6-4C00-8CF2-7BBDFCC066A0}"/>
              </a:ext>
            </a:extLst>
          </p:cNvPr>
          <p:cNvGrpSpPr/>
          <p:nvPr/>
        </p:nvGrpSpPr>
        <p:grpSpPr>
          <a:xfrm>
            <a:off x="277651" y="1278346"/>
            <a:ext cx="5472455" cy="4962198"/>
            <a:chOff x="810705" y="1287773"/>
            <a:chExt cx="5285295" cy="4962198"/>
          </a:xfrm>
        </p:grpSpPr>
        <p:pic>
          <p:nvPicPr>
            <p:cNvPr id="4" name="Picture 3">
              <a:extLst>
                <a:ext uri="{FF2B5EF4-FFF2-40B4-BE49-F238E27FC236}">
                  <a16:creationId xmlns:a16="http://schemas.microsoft.com/office/drawing/2014/main" id="{844B29A2-FF05-4D65-A36B-A060AF28A9CF}"/>
                </a:ext>
              </a:extLst>
            </p:cNvPr>
            <p:cNvPicPr>
              <a:picLocks noChangeAspect="1"/>
            </p:cNvPicPr>
            <p:nvPr/>
          </p:nvPicPr>
          <p:blipFill rotWithShape="1">
            <a:blip r:embed="rId5"/>
            <a:srcRect r="20925"/>
            <a:stretch/>
          </p:blipFill>
          <p:spPr>
            <a:xfrm>
              <a:off x="886120" y="1287773"/>
              <a:ext cx="5209880" cy="2555389"/>
            </a:xfrm>
            <a:prstGeom prst="rect">
              <a:avLst/>
            </a:prstGeom>
          </p:spPr>
        </p:pic>
        <p:pic>
          <p:nvPicPr>
            <p:cNvPr id="8" name="Picture 7">
              <a:extLst>
                <a:ext uri="{FF2B5EF4-FFF2-40B4-BE49-F238E27FC236}">
                  <a16:creationId xmlns:a16="http://schemas.microsoft.com/office/drawing/2014/main" id="{540CB816-043C-4F80-82EE-BDF08BB98AFA}"/>
                </a:ext>
              </a:extLst>
            </p:cNvPr>
            <p:cNvPicPr>
              <a:picLocks noChangeAspect="1"/>
            </p:cNvPicPr>
            <p:nvPr/>
          </p:nvPicPr>
          <p:blipFill rotWithShape="1">
            <a:blip r:embed="rId6"/>
            <a:srcRect l="-637" r="1" b="7722"/>
            <a:stretch/>
          </p:blipFill>
          <p:spPr>
            <a:xfrm>
              <a:off x="810705" y="3436239"/>
              <a:ext cx="5285294" cy="2813732"/>
            </a:xfrm>
            <a:prstGeom prst="rect">
              <a:avLst/>
            </a:prstGeom>
          </p:spPr>
        </p:pic>
      </p:grpSp>
    </p:spTree>
    <p:extLst>
      <p:ext uri="{BB962C8B-B14F-4D97-AF65-F5344CB8AC3E}">
        <p14:creationId xmlns:p14="http://schemas.microsoft.com/office/powerpoint/2010/main" val="124882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57122938"/>
              </p:ext>
            </p:extLst>
          </p:nvPr>
        </p:nvGraphicFramePr>
        <p:xfrm>
          <a:off x="1354296" y="956038"/>
          <a:ext cx="10325101" cy="3016081"/>
        </p:xfrm>
        <a:graphic>
          <a:graphicData uri="http://schemas.openxmlformats.org/drawingml/2006/table">
            <a:tbl>
              <a:tblPr bandRow="1">
                <a:tableStyleId>{0660B408-B3CF-4A94-85FC-2B1E0A45F4A2}</a:tableStyleId>
              </a:tblPr>
              <a:tblGrid>
                <a:gridCol w="1682936">
                  <a:extLst>
                    <a:ext uri="{9D8B030D-6E8A-4147-A177-3AD203B41FA5}">
                      <a16:colId xmlns:a16="http://schemas.microsoft.com/office/drawing/2014/main" val="1634442271"/>
                    </a:ext>
                  </a:extLst>
                </a:gridCol>
                <a:gridCol w="7043112">
                  <a:extLst>
                    <a:ext uri="{9D8B030D-6E8A-4147-A177-3AD203B41FA5}">
                      <a16:colId xmlns:a16="http://schemas.microsoft.com/office/drawing/2014/main" val="425555976"/>
                    </a:ext>
                  </a:extLst>
                </a:gridCol>
                <a:gridCol w="1599053">
                  <a:extLst>
                    <a:ext uri="{9D8B030D-6E8A-4147-A177-3AD203B41FA5}">
                      <a16:colId xmlns:a16="http://schemas.microsoft.com/office/drawing/2014/main" val="1947586200"/>
                    </a:ext>
                  </a:extLst>
                </a:gridCol>
              </a:tblGrid>
              <a:tr h="958886">
                <a:tc>
                  <a:txBody>
                    <a:bodyPr/>
                    <a:lstStyle/>
                    <a:p>
                      <a:pPr algn="l"/>
                      <a:r>
                        <a:rPr lang="en-US" sz="1600" dirty="0"/>
                        <a:t>Filter Bubble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600" dirty="0"/>
                        <a:t>A bias created when algorithms predict what results a user wants to see based on information about their location, previous searches, likes, and more.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400" dirty="0">
                          <a:hlinkClick r:id="rId3"/>
                        </a:rPr>
                        <a:t>Filter Bubble</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3459699"/>
                  </a:ext>
                </a:extLst>
              </a:tr>
              <a:tr h="1157140">
                <a:tc>
                  <a:txBody>
                    <a:bodyPr/>
                    <a:lstStyle/>
                    <a:p>
                      <a:pPr algn="l"/>
                      <a:r>
                        <a:rPr lang="en-US" sz="1600" dirty="0"/>
                        <a:t>Fake News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600" dirty="0"/>
                        <a:t>propaganda consisting of deliberate inaccuracies, misinformation, or hoaxes spread via traditional print and broadcast news meant to mislead or trigger an emotional response and reaction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endParaRPr lang="en-US" sz="16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131301"/>
                  </a:ext>
                </a:extLst>
              </a:tr>
              <a:tr h="900055">
                <a:tc>
                  <a:txBody>
                    <a:bodyPr/>
                    <a:lstStyle/>
                    <a:p>
                      <a:pPr algn="l"/>
                      <a:r>
                        <a:rPr lang="en-US" sz="1600" dirty="0"/>
                        <a:t>Echo Chamber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600" dirty="0"/>
                        <a:t>An environment in which a person encounters only beliefs or opinions that coincide with their own, so that their existing views are reinforced and alternate ideas are not considered. </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a:r>
                        <a:rPr lang="en-US" sz="1400" dirty="0">
                          <a:hlinkClick r:id="rId4"/>
                        </a:rPr>
                        <a:t>Oxford Dictionary</a:t>
                      </a:r>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3033959"/>
                  </a:ext>
                </a:extLst>
              </a:tr>
            </a:tbl>
          </a:graphicData>
        </a:graphic>
      </p:graphicFrame>
      <p:sp>
        <p:nvSpPr>
          <p:cNvPr id="4" name="Oval 3"/>
          <p:cNvSpPr/>
          <p:nvPr/>
        </p:nvSpPr>
        <p:spPr>
          <a:xfrm>
            <a:off x="407043" y="1539408"/>
            <a:ext cx="11586258" cy="1608906"/>
          </a:xfrm>
          <a:prstGeom prst="ellipse">
            <a:avLst/>
          </a:prstGeom>
          <a:solidFill>
            <a:schemeClr val="bg1">
              <a:alpha val="13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FF00"/>
                </a:solidFill>
              </a:ln>
              <a:noFill/>
            </a:endParaRPr>
          </a:p>
        </p:txBody>
      </p:sp>
      <p:pic>
        <p:nvPicPr>
          <p:cNvPr id="3" name="Picture 2">
            <a:extLst>
              <a:ext uri="{FF2B5EF4-FFF2-40B4-BE49-F238E27FC236}">
                <a16:creationId xmlns:a16="http://schemas.microsoft.com/office/drawing/2014/main" id="{17A8BF78-9DFE-42AE-AD14-6D7D85F4DBB0}"/>
              </a:ext>
            </a:extLst>
          </p:cNvPr>
          <p:cNvPicPr>
            <a:picLocks noChangeAspect="1"/>
          </p:cNvPicPr>
          <p:nvPr/>
        </p:nvPicPr>
        <p:blipFill>
          <a:blip r:embed="rId5"/>
          <a:stretch>
            <a:fillRect/>
          </a:stretch>
        </p:blipFill>
        <p:spPr>
          <a:xfrm>
            <a:off x="2604362" y="4810849"/>
            <a:ext cx="2026353" cy="1091113"/>
          </a:xfrm>
          <a:prstGeom prst="rect">
            <a:avLst/>
          </a:prstGeom>
        </p:spPr>
      </p:pic>
      <p:pic>
        <p:nvPicPr>
          <p:cNvPr id="5" name="Picture 4">
            <a:extLst>
              <a:ext uri="{FF2B5EF4-FFF2-40B4-BE49-F238E27FC236}">
                <a16:creationId xmlns:a16="http://schemas.microsoft.com/office/drawing/2014/main" id="{7D885AE7-2EEB-4445-B2EF-8EA9057C3BEF}"/>
              </a:ext>
            </a:extLst>
          </p:cNvPr>
          <p:cNvPicPr>
            <a:picLocks noChangeAspect="1"/>
          </p:cNvPicPr>
          <p:nvPr/>
        </p:nvPicPr>
        <p:blipFill>
          <a:blip r:embed="rId6"/>
          <a:stretch>
            <a:fillRect/>
          </a:stretch>
        </p:blipFill>
        <p:spPr>
          <a:xfrm>
            <a:off x="6634489" y="4891490"/>
            <a:ext cx="2176864" cy="1091113"/>
          </a:xfrm>
          <a:prstGeom prst="rect">
            <a:avLst/>
          </a:prstGeom>
        </p:spPr>
      </p:pic>
    </p:spTree>
    <p:extLst>
      <p:ext uri="{BB962C8B-B14F-4D97-AF65-F5344CB8AC3E}">
        <p14:creationId xmlns:p14="http://schemas.microsoft.com/office/powerpoint/2010/main" val="1134547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73;p16"/>
          <p:cNvPicPr preferRelativeResize="0"/>
          <p:nvPr/>
        </p:nvPicPr>
        <p:blipFill>
          <a:blip r:embed="rId3">
            <a:alphaModFix/>
          </a:blip>
          <a:stretch>
            <a:fillRect/>
          </a:stretch>
        </p:blipFill>
        <p:spPr>
          <a:xfrm>
            <a:off x="263101" y="1744073"/>
            <a:ext cx="3810224" cy="4645198"/>
          </a:xfrm>
          <a:prstGeom prst="rect">
            <a:avLst/>
          </a:prstGeom>
          <a:noFill/>
          <a:ln w="12700">
            <a:solidFill>
              <a:schemeClr val="accent1">
                <a:shade val="50000"/>
              </a:schemeClr>
            </a:solidFill>
          </a:ln>
        </p:spPr>
      </p:pic>
      <p:pic>
        <p:nvPicPr>
          <p:cNvPr id="5" name="Google Shape;74;p16"/>
          <p:cNvPicPr preferRelativeResize="0"/>
          <p:nvPr/>
        </p:nvPicPr>
        <p:blipFill>
          <a:blip r:embed="rId4">
            <a:alphaModFix/>
          </a:blip>
          <a:stretch>
            <a:fillRect/>
          </a:stretch>
        </p:blipFill>
        <p:spPr>
          <a:xfrm>
            <a:off x="8352017" y="1983179"/>
            <a:ext cx="3725188" cy="4769680"/>
          </a:xfrm>
          <a:prstGeom prst="rect">
            <a:avLst/>
          </a:prstGeom>
          <a:noFill/>
          <a:ln w="12700">
            <a:solidFill>
              <a:schemeClr val="accent1">
                <a:shade val="50000"/>
              </a:schemeClr>
            </a:solidFill>
          </a:ln>
        </p:spPr>
      </p:pic>
      <p:pic>
        <p:nvPicPr>
          <p:cNvPr id="6" name="Google Shape;75;p16"/>
          <p:cNvPicPr preferRelativeResize="0"/>
          <p:nvPr/>
        </p:nvPicPr>
        <p:blipFill>
          <a:blip r:embed="rId5">
            <a:alphaModFix/>
          </a:blip>
          <a:stretch>
            <a:fillRect/>
          </a:stretch>
        </p:blipFill>
        <p:spPr>
          <a:xfrm>
            <a:off x="4221216" y="761019"/>
            <a:ext cx="3982910" cy="4645198"/>
          </a:xfrm>
          <a:prstGeom prst="rect">
            <a:avLst/>
          </a:prstGeom>
          <a:noFill/>
          <a:ln w="12700">
            <a:solidFill>
              <a:schemeClr val="accent1">
                <a:shade val="50000"/>
              </a:schemeClr>
            </a:solidFill>
          </a:ln>
        </p:spPr>
      </p:pic>
      <p:sp>
        <p:nvSpPr>
          <p:cNvPr id="2" name="TextBox 1">
            <a:extLst>
              <a:ext uri="{FF2B5EF4-FFF2-40B4-BE49-F238E27FC236}">
                <a16:creationId xmlns:a16="http://schemas.microsoft.com/office/drawing/2014/main" id="{E8C02210-3507-4F15-9F06-97D44992DCB7}"/>
              </a:ext>
            </a:extLst>
          </p:cNvPr>
          <p:cNvSpPr txBox="1"/>
          <p:nvPr/>
        </p:nvSpPr>
        <p:spPr>
          <a:xfrm>
            <a:off x="263101" y="81023"/>
            <a:ext cx="5639988" cy="369332"/>
          </a:xfrm>
          <a:prstGeom prst="rect">
            <a:avLst/>
          </a:prstGeom>
          <a:noFill/>
        </p:spPr>
        <p:txBody>
          <a:bodyPr wrap="square" rtlCol="0">
            <a:spAutoFit/>
          </a:bodyPr>
          <a:lstStyle/>
          <a:p>
            <a:r>
              <a:rPr lang="en-US" dirty="0"/>
              <a:t>Which is </a:t>
            </a:r>
            <a:r>
              <a:rPr lang="en-US" b="1" dirty="0"/>
              <a:t>Factual</a:t>
            </a:r>
            <a:r>
              <a:rPr lang="en-US" dirty="0"/>
              <a:t>? </a:t>
            </a:r>
            <a:r>
              <a:rPr lang="en-US" b="1" dirty="0"/>
              <a:t>Satire</a:t>
            </a:r>
            <a:r>
              <a:rPr lang="en-US" dirty="0"/>
              <a:t>? </a:t>
            </a:r>
            <a:r>
              <a:rPr lang="en-US" b="1" dirty="0"/>
              <a:t>Fake News</a:t>
            </a:r>
            <a:r>
              <a:rPr lang="en-US" dirty="0"/>
              <a:t>? </a:t>
            </a:r>
          </a:p>
        </p:txBody>
      </p:sp>
    </p:spTree>
    <p:extLst>
      <p:ext uri="{BB962C8B-B14F-4D97-AF65-F5344CB8AC3E}">
        <p14:creationId xmlns:p14="http://schemas.microsoft.com/office/powerpoint/2010/main" val="309278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73;p16"/>
          <p:cNvPicPr preferRelativeResize="0"/>
          <p:nvPr/>
        </p:nvPicPr>
        <p:blipFill>
          <a:blip r:embed="rId3">
            <a:alphaModFix/>
          </a:blip>
          <a:stretch>
            <a:fillRect/>
          </a:stretch>
        </p:blipFill>
        <p:spPr>
          <a:xfrm>
            <a:off x="263101" y="1744073"/>
            <a:ext cx="3810224" cy="4645198"/>
          </a:xfrm>
          <a:prstGeom prst="rect">
            <a:avLst/>
          </a:prstGeom>
          <a:noFill/>
          <a:ln w="12700">
            <a:solidFill>
              <a:schemeClr val="accent1">
                <a:shade val="50000"/>
              </a:schemeClr>
            </a:solidFill>
          </a:ln>
        </p:spPr>
      </p:pic>
      <p:pic>
        <p:nvPicPr>
          <p:cNvPr id="5" name="Google Shape;74;p16"/>
          <p:cNvPicPr preferRelativeResize="0"/>
          <p:nvPr/>
        </p:nvPicPr>
        <p:blipFill>
          <a:blip r:embed="rId4">
            <a:alphaModFix/>
          </a:blip>
          <a:stretch>
            <a:fillRect/>
          </a:stretch>
        </p:blipFill>
        <p:spPr>
          <a:xfrm>
            <a:off x="8352017" y="1983179"/>
            <a:ext cx="3725188" cy="4769680"/>
          </a:xfrm>
          <a:prstGeom prst="rect">
            <a:avLst/>
          </a:prstGeom>
          <a:noFill/>
          <a:ln w="12700">
            <a:solidFill>
              <a:schemeClr val="accent1">
                <a:shade val="50000"/>
              </a:schemeClr>
            </a:solidFill>
          </a:ln>
        </p:spPr>
      </p:pic>
      <p:pic>
        <p:nvPicPr>
          <p:cNvPr id="6" name="Google Shape;75;p16"/>
          <p:cNvPicPr preferRelativeResize="0"/>
          <p:nvPr/>
        </p:nvPicPr>
        <p:blipFill>
          <a:blip r:embed="rId5">
            <a:alphaModFix/>
          </a:blip>
          <a:stretch>
            <a:fillRect/>
          </a:stretch>
        </p:blipFill>
        <p:spPr>
          <a:xfrm>
            <a:off x="4221216" y="761019"/>
            <a:ext cx="3982910" cy="4645198"/>
          </a:xfrm>
          <a:prstGeom prst="rect">
            <a:avLst/>
          </a:prstGeom>
          <a:noFill/>
          <a:ln w="12700">
            <a:solidFill>
              <a:schemeClr val="accent1">
                <a:shade val="50000"/>
              </a:schemeClr>
            </a:solidFill>
          </a:ln>
        </p:spPr>
      </p:pic>
      <p:sp>
        <p:nvSpPr>
          <p:cNvPr id="2" name="TextBox 1">
            <a:extLst>
              <a:ext uri="{FF2B5EF4-FFF2-40B4-BE49-F238E27FC236}">
                <a16:creationId xmlns:a16="http://schemas.microsoft.com/office/drawing/2014/main" id="{E8C02210-3507-4F15-9F06-97D44992DCB7}"/>
              </a:ext>
            </a:extLst>
          </p:cNvPr>
          <p:cNvSpPr txBox="1"/>
          <p:nvPr/>
        </p:nvSpPr>
        <p:spPr>
          <a:xfrm>
            <a:off x="5662037" y="391687"/>
            <a:ext cx="1581602" cy="369332"/>
          </a:xfrm>
          <a:prstGeom prst="rect">
            <a:avLst/>
          </a:prstGeom>
          <a:noFill/>
        </p:spPr>
        <p:txBody>
          <a:bodyPr wrap="square" rtlCol="0">
            <a:spAutoFit/>
          </a:bodyPr>
          <a:lstStyle/>
          <a:p>
            <a:r>
              <a:rPr lang="en-US" b="1" dirty="0"/>
              <a:t>Factual</a:t>
            </a:r>
            <a:endParaRPr lang="en-US" dirty="0"/>
          </a:p>
        </p:txBody>
      </p:sp>
      <p:sp>
        <p:nvSpPr>
          <p:cNvPr id="7" name="TextBox 6">
            <a:extLst>
              <a:ext uri="{FF2B5EF4-FFF2-40B4-BE49-F238E27FC236}">
                <a16:creationId xmlns:a16="http://schemas.microsoft.com/office/drawing/2014/main" id="{FA7E0FC2-6FBD-4083-90BF-653732EF6F1F}"/>
              </a:ext>
            </a:extLst>
          </p:cNvPr>
          <p:cNvSpPr txBox="1"/>
          <p:nvPr/>
        </p:nvSpPr>
        <p:spPr>
          <a:xfrm>
            <a:off x="9511794" y="1613847"/>
            <a:ext cx="1581602" cy="369332"/>
          </a:xfrm>
          <a:prstGeom prst="rect">
            <a:avLst/>
          </a:prstGeom>
          <a:noFill/>
        </p:spPr>
        <p:txBody>
          <a:bodyPr wrap="square" rtlCol="0">
            <a:spAutoFit/>
          </a:bodyPr>
          <a:lstStyle/>
          <a:p>
            <a:r>
              <a:rPr lang="en-US" b="1" dirty="0"/>
              <a:t>Fake</a:t>
            </a:r>
            <a:endParaRPr lang="en-US" dirty="0"/>
          </a:p>
        </p:txBody>
      </p:sp>
      <p:sp>
        <p:nvSpPr>
          <p:cNvPr id="8" name="TextBox 7">
            <a:extLst>
              <a:ext uri="{FF2B5EF4-FFF2-40B4-BE49-F238E27FC236}">
                <a16:creationId xmlns:a16="http://schemas.microsoft.com/office/drawing/2014/main" id="{673D23A9-C00B-49CE-A600-73EFF9835C70}"/>
              </a:ext>
            </a:extLst>
          </p:cNvPr>
          <p:cNvSpPr txBox="1"/>
          <p:nvPr/>
        </p:nvSpPr>
        <p:spPr>
          <a:xfrm>
            <a:off x="1522059" y="1390943"/>
            <a:ext cx="1581602" cy="369332"/>
          </a:xfrm>
          <a:prstGeom prst="rect">
            <a:avLst/>
          </a:prstGeom>
          <a:noFill/>
        </p:spPr>
        <p:txBody>
          <a:bodyPr wrap="square" rtlCol="0">
            <a:spAutoFit/>
          </a:bodyPr>
          <a:lstStyle/>
          <a:p>
            <a:r>
              <a:rPr lang="en-US" b="1" dirty="0"/>
              <a:t>Satire</a:t>
            </a:r>
            <a:endParaRPr lang="en-US" dirty="0"/>
          </a:p>
        </p:txBody>
      </p:sp>
    </p:spTree>
    <p:extLst>
      <p:ext uri="{BB962C8B-B14F-4D97-AF65-F5344CB8AC3E}">
        <p14:creationId xmlns:p14="http://schemas.microsoft.com/office/powerpoint/2010/main" val="139110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 will run into news or news like sites that can contain different types of misleading content.&#10;Some can include:&#10;Misinformation. Errors. Satire. Sponsored content. ClickBait. Partisan content. Conspiracy theories." title="Different types of misleading conte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6214" y="62495"/>
            <a:ext cx="9354386" cy="6732006"/>
          </a:xfrm>
        </p:spPr>
      </p:pic>
    </p:spTree>
    <p:extLst>
      <p:ext uri="{BB962C8B-B14F-4D97-AF65-F5344CB8AC3E}">
        <p14:creationId xmlns:p14="http://schemas.microsoft.com/office/powerpoint/2010/main" val="191039270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1996</TotalTime>
  <Words>3782</Words>
  <Application>Microsoft Macintosh PowerPoint</Application>
  <PresentationFormat>Widescreen</PresentationFormat>
  <Paragraphs>281</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Wisp</vt:lpstr>
      <vt:lpstr>Fact-Check: Real Life Strategies for the Online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 Checking: Images</vt:lpstr>
      <vt:lpstr>PowerPoint Presentation</vt:lpstr>
      <vt:lpstr>PowerPoint Presentation</vt:lpstr>
      <vt:lpstr>PowerPoint Presentation</vt:lpstr>
      <vt:lpstr>Samples</vt:lpstr>
      <vt:lpstr>Fact Checking: Sensational Headlines</vt:lpstr>
      <vt:lpstr>Fact Checking: Sensational Headlines</vt:lpstr>
      <vt:lpstr>PowerPoint Presentation</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 Leon JR</dc:creator>
  <cp:lastModifiedBy>Nikole Cook</cp:lastModifiedBy>
  <cp:revision>94</cp:revision>
  <dcterms:created xsi:type="dcterms:W3CDTF">2019-06-04T20:20:36Z</dcterms:created>
  <dcterms:modified xsi:type="dcterms:W3CDTF">2020-04-03T00:46:00Z</dcterms:modified>
</cp:coreProperties>
</file>