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87" r:id="rId2"/>
    <p:sldId id="257" r:id="rId3"/>
    <p:sldId id="258" r:id="rId4"/>
    <p:sldId id="266" r:id="rId5"/>
    <p:sldId id="259" r:id="rId6"/>
    <p:sldId id="262" r:id="rId7"/>
    <p:sldId id="267" r:id="rId8"/>
    <p:sldId id="263" r:id="rId9"/>
    <p:sldId id="264" r:id="rId10"/>
    <p:sldId id="265" r:id="rId11"/>
    <p:sldId id="269" r:id="rId12"/>
    <p:sldId id="270" r:id="rId13"/>
    <p:sldId id="288" r:id="rId14"/>
    <p:sldId id="268"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61"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28" autoAdjust="0"/>
    <p:restoredTop sz="47685" autoAdjust="0"/>
  </p:normalViewPr>
  <p:slideViewPr>
    <p:cSldViewPr>
      <p:cViewPr varScale="1">
        <p:scale>
          <a:sx n="49" d="100"/>
          <a:sy n="49" d="100"/>
        </p:scale>
        <p:origin x="122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9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Pt>
            <c:idx val="0"/>
            <c:bubble3D val="0"/>
            <c:spPr>
              <a:solidFill>
                <a:srgbClr val="00B0F0"/>
              </a:solidFill>
            </c:spPr>
            <c:extLst>
              <c:ext xmlns:c16="http://schemas.microsoft.com/office/drawing/2014/chart" uri="{C3380CC4-5D6E-409C-BE32-E72D297353CC}">
                <c16:uniqueId val="{00000001-8800-504E-AF39-2CB05BAB5030}"/>
              </c:ext>
            </c:extLst>
          </c:dPt>
          <c:dPt>
            <c:idx val="1"/>
            <c:bubble3D val="0"/>
            <c:spPr>
              <a:solidFill>
                <a:srgbClr val="92D050"/>
              </a:solidFill>
            </c:spPr>
            <c:extLst>
              <c:ext xmlns:c16="http://schemas.microsoft.com/office/drawing/2014/chart" uri="{C3380CC4-5D6E-409C-BE32-E72D297353CC}">
                <c16:uniqueId val="{00000003-8800-504E-AF39-2CB05BAB5030}"/>
              </c:ext>
            </c:extLst>
          </c:dPt>
          <c:dPt>
            <c:idx val="2"/>
            <c:bubble3D val="0"/>
            <c:spPr>
              <a:solidFill>
                <a:srgbClr val="7030A0"/>
              </a:solidFill>
            </c:spPr>
            <c:extLst>
              <c:ext xmlns:c16="http://schemas.microsoft.com/office/drawing/2014/chart" uri="{C3380CC4-5D6E-409C-BE32-E72D297353CC}">
                <c16:uniqueId val="{00000005-8800-504E-AF39-2CB05BAB5030}"/>
              </c:ext>
            </c:extLst>
          </c:dPt>
          <c:dLbls>
            <c:spPr>
              <a:noFill/>
              <a:ln>
                <a:noFill/>
              </a:ln>
              <a:effectLst/>
            </c:spPr>
            <c:txPr>
              <a:bodyPr/>
              <a:lstStyle/>
              <a:p>
                <a:pPr>
                  <a:defRPr sz="2800" b="1" i="0" baseline="0">
                    <a:solidFill>
                      <a:schemeClr val="bg1"/>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Eating</c:v>
                </c:pt>
                <c:pt idx="1">
                  <c:v>Sleeping</c:v>
                </c:pt>
                <c:pt idx="2">
                  <c:v>Classes</c:v>
                </c:pt>
                <c:pt idx="3">
                  <c:v>?</c:v>
                </c:pt>
              </c:strCache>
            </c:strRef>
          </c:cat>
          <c:val>
            <c:numRef>
              <c:f>Sheet1!$B$2:$B$5</c:f>
              <c:numCache>
                <c:formatCode>General</c:formatCode>
                <c:ptCount val="4"/>
                <c:pt idx="0">
                  <c:v>24</c:v>
                </c:pt>
                <c:pt idx="1">
                  <c:v>56</c:v>
                </c:pt>
                <c:pt idx="2">
                  <c:v>17</c:v>
                </c:pt>
                <c:pt idx="3">
                  <c:v>71</c:v>
                </c:pt>
              </c:numCache>
            </c:numRef>
          </c:val>
          <c:extLst>
            <c:ext xmlns:c16="http://schemas.microsoft.com/office/drawing/2014/chart" uri="{C3380CC4-5D6E-409C-BE32-E72D297353CC}">
              <c16:uniqueId val="{00000006-8800-504E-AF39-2CB05BAB5030}"/>
            </c:ext>
          </c:extLst>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3B3D05-D8E6-4AC6-9271-2A1AD2E19D7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878499AF-CB45-461F-A13B-FA038E06E19E}">
      <dgm:prSet phldrT="[Text]" custT="1"/>
      <dgm:spPr/>
      <dgm:t>
        <a:bodyPr/>
        <a:lstStyle/>
        <a:p>
          <a:r>
            <a:rPr lang="en-US" sz="3100" dirty="0"/>
            <a:t>Preview</a:t>
          </a:r>
        </a:p>
      </dgm:t>
    </dgm:pt>
    <dgm:pt modelId="{98A3D7BF-80EB-4B01-9C08-B46D1D98B745}" type="parTrans" cxnId="{03D58250-6819-47C6-B797-A1F8D08F867C}">
      <dgm:prSet/>
      <dgm:spPr/>
      <dgm:t>
        <a:bodyPr/>
        <a:lstStyle/>
        <a:p>
          <a:endParaRPr lang="en-US"/>
        </a:p>
      </dgm:t>
    </dgm:pt>
    <dgm:pt modelId="{B7CEAE1E-A85B-4A3F-8EF0-0AB3056B5DA8}" type="sibTrans" cxnId="{03D58250-6819-47C6-B797-A1F8D08F867C}">
      <dgm:prSet/>
      <dgm:spPr/>
      <dgm:t>
        <a:bodyPr/>
        <a:lstStyle/>
        <a:p>
          <a:endParaRPr lang="en-US"/>
        </a:p>
      </dgm:t>
    </dgm:pt>
    <dgm:pt modelId="{E8BD0B45-3B53-4932-A26C-02313D757BE6}">
      <dgm:prSet phldrT="[Text]" custT="1"/>
      <dgm:spPr/>
      <dgm:t>
        <a:bodyPr/>
        <a:lstStyle/>
        <a:p>
          <a:r>
            <a:rPr lang="en-US" sz="3700" dirty="0"/>
            <a:t>Attend</a:t>
          </a:r>
        </a:p>
      </dgm:t>
    </dgm:pt>
    <dgm:pt modelId="{2715A835-A8B1-49E4-BC0E-5EFBFDCABCFE}" type="parTrans" cxnId="{92E355E2-F49F-48C7-A6D4-D4032E69BEF8}">
      <dgm:prSet/>
      <dgm:spPr/>
      <dgm:t>
        <a:bodyPr/>
        <a:lstStyle/>
        <a:p>
          <a:endParaRPr lang="en-US"/>
        </a:p>
      </dgm:t>
    </dgm:pt>
    <dgm:pt modelId="{19419339-E0DB-4C4E-83EB-735D11EC4FB1}" type="sibTrans" cxnId="{92E355E2-F49F-48C7-A6D4-D4032E69BEF8}">
      <dgm:prSet/>
      <dgm:spPr/>
      <dgm:t>
        <a:bodyPr/>
        <a:lstStyle/>
        <a:p>
          <a:endParaRPr lang="en-US"/>
        </a:p>
      </dgm:t>
    </dgm:pt>
    <dgm:pt modelId="{58C10AC0-7417-4A79-8CF1-457FC30669D6}">
      <dgm:prSet phldrT="[Text]" custT="1"/>
      <dgm:spPr/>
      <dgm:t>
        <a:bodyPr/>
        <a:lstStyle/>
        <a:p>
          <a:r>
            <a:rPr lang="en-US" sz="3500" dirty="0"/>
            <a:t>Review</a:t>
          </a:r>
        </a:p>
      </dgm:t>
    </dgm:pt>
    <dgm:pt modelId="{8F0EFB1B-5008-472C-BD51-46D138213369}" type="parTrans" cxnId="{647FB0B1-C216-4332-AEE1-8DB98183C14C}">
      <dgm:prSet/>
      <dgm:spPr/>
      <dgm:t>
        <a:bodyPr/>
        <a:lstStyle/>
        <a:p>
          <a:endParaRPr lang="en-US"/>
        </a:p>
      </dgm:t>
    </dgm:pt>
    <dgm:pt modelId="{D6067D6B-1D06-4F17-BA51-5313E1BD86A7}" type="sibTrans" cxnId="{647FB0B1-C216-4332-AEE1-8DB98183C14C}">
      <dgm:prSet/>
      <dgm:spPr/>
      <dgm:t>
        <a:bodyPr/>
        <a:lstStyle/>
        <a:p>
          <a:endParaRPr lang="en-US"/>
        </a:p>
      </dgm:t>
    </dgm:pt>
    <dgm:pt modelId="{F3DA836A-DAD5-4170-ADC2-530F47A6AC74}">
      <dgm:prSet phldrT="[Text]" custT="1"/>
      <dgm:spPr/>
      <dgm:t>
        <a:bodyPr/>
        <a:lstStyle/>
        <a:p>
          <a:r>
            <a:rPr lang="en-US" sz="4000" dirty="0"/>
            <a:t>Study</a:t>
          </a:r>
        </a:p>
      </dgm:t>
    </dgm:pt>
    <dgm:pt modelId="{285AC6C9-552F-43DA-957B-4FB6C4977126}" type="parTrans" cxnId="{CFBEBAAD-43D7-41EA-B056-1F8E462E8D29}">
      <dgm:prSet/>
      <dgm:spPr/>
      <dgm:t>
        <a:bodyPr/>
        <a:lstStyle/>
        <a:p>
          <a:endParaRPr lang="en-US"/>
        </a:p>
      </dgm:t>
    </dgm:pt>
    <dgm:pt modelId="{64B65ED4-BEF6-4A2D-AB0C-2354F13E38D8}" type="sibTrans" cxnId="{CFBEBAAD-43D7-41EA-B056-1F8E462E8D29}">
      <dgm:prSet/>
      <dgm:spPr/>
      <dgm:t>
        <a:bodyPr/>
        <a:lstStyle/>
        <a:p>
          <a:endParaRPr lang="en-US"/>
        </a:p>
      </dgm:t>
    </dgm:pt>
    <dgm:pt modelId="{76DC622E-1D74-4FE3-A146-F6A9D59A2BA3}">
      <dgm:prSet phldrT="[Text]" custT="1"/>
      <dgm:spPr/>
      <dgm:t>
        <a:bodyPr/>
        <a:lstStyle/>
        <a:p>
          <a:r>
            <a:rPr lang="en-US" sz="4000" dirty="0"/>
            <a:t>Assess</a:t>
          </a:r>
        </a:p>
      </dgm:t>
    </dgm:pt>
    <dgm:pt modelId="{9069FB88-0FA2-4782-959A-BAFC4DCA4CAB}" type="parTrans" cxnId="{EFF7CD75-7B56-4EF6-974C-AE6AEE092E9D}">
      <dgm:prSet/>
      <dgm:spPr/>
      <dgm:t>
        <a:bodyPr/>
        <a:lstStyle/>
        <a:p>
          <a:endParaRPr lang="en-US"/>
        </a:p>
      </dgm:t>
    </dgm:pt>
    <dgm:pt modelId="{0111B850-6E5C-4382-87FC-FAB4ADD7860F}" type="sibTrans" cxnId="{EFF7CD75-7B56-4EF6-974C-AE6AEE092E9D}">
      <dgm:prSet/>
      <dgm:spPr/>
      <dgm:t>
        <a:bodyPr/>
        <a:lstStyle/>
        <a:p>
          <a:endParaRPr lang="en-US"/>
        </a:p>
      </dgm:t>
    </dgm:pt>
    <dgm:pt modelId="{E9B74223-23FB-413C-860E-470B79A7B38E}" type="pres">
      <dgm:prSet presAssocID="{6E3B3D05-D8E6-4AC6-9271-2A1AD2E19D7D}" presName="cycle" presStyleCnt="0">
        <dgm:presLayoutVars>
          <dgm:dir/>
          <dgm:resizeHandles val="exact"/>
        </dgm:presLayoutVars>
      </dgm:prSet>
      <dgm:spPr/>
    </dgm:pt>
    <dgm:pt modelId="{FAB19227-8D81-4C27-8F4A-C8A247B256F2}" type="pres">
      <dgm:prSet presAssocID="{878499AF-CB45-461F-A13B-FA038E06E19E}" presName="node" presStyleLbl="node1" presStyleIdx="0" presStyleCnt="5">
        <dgm:presLayoutVars>
          <dgm:bulletEnabled val="1"/>
        </dgm:presLayoutVars>
      </dgm:prSet>
      <dgm:spPr/>
    </dgm:pt>
    <dgm:pt modelId="{B8B30625-3594-4484-9C2D-05BBB7232417}" type="pres">
      <dgm:prSet presAssocID="{B7CEAE1E-A85B-4A3F-8EF0-0AB3056B5DA8}" presName="sibTrans" presStyleLbl="sibTrans2D1" presStyleIdx="0" presStyleCnt="5"/>
      <dgm:spPr/>
    </dgm:pt>
    <dgm:pt modelId="{47CCA6F6-12F1-4517-BA28-3C2A693BB92D}" type="pres">
      <dgm:prSet presAssocID="{B7CEAE1E-A85B-4A3F-8EF0-0AB3056B5DA8}" presName="connectorText" presStyleLbl="sibTrans2D1" presStyleIdx="0" presStyleCnt="5"/>
      <dgm:spPr/>
    </dgm:pt>
    <dgm:pt modelId="{17B103E1-A73F-416B-899C-CE69BC14DABF}" type="pres">
      <dgm:prSet presAssocID="{E8BD0B45-3B53-4932-A26C-02313D757BE6}" presName="node" presStyleLbl="node1" presStyleIdx="1" presStyleCnt="5">
        <dgm:presLayoutVars>
          <dgm:bulletEnabled val="1"/>
        </dgm:presLayoutVars>
      </dgm:prSet>
      <dgm:spPr/>
    </dgm:pt>
    <dgm:pt modelId="{B256B9B3-CCE0-4CF8-9896-CD5AFBE18CB4}" type="pres">
      <dgm:prSet presAssocID="{19419339-E0DB-4C4E-83EB-735D11EC4FB1}" presName="sibTrans" presStyleLbl="sibTrans2D1" presStyleIdx="1" presStyleCnt="5"/>
      <dgm:spPr/>
    </dgm:pt>
    <dgm:pt modelId="{32D9B1D9-7AAF-43DA-9467-9C6F36B27FB5}" type="pres">
      <dgm:prSet presAssocID="{19419339-E0DB-4C4E-83EB-735D11EC4FB1}" presName="connectorText" presStyleLbl="sibTrans2D1" presStyleIdx="1" presStyleCnt="5"/>
      <dgm:spPr/>
    </dgm:pt>
    <dgm:pt modelId="{47B9AE3B-939E-46B1-9FE1-F1CD4A8C3DFF}" type="pres">
      <dgm:prSet presAssocID="{58C10AC0-7417-4A79-8CF1-457FC30669D6}" presName="node" presStyleLbl="node1" presStyleIdx="2" presStyleCnt="5">
        <dgm:presLayoutVars>
          <dgm:bulletEnabled val="1"/>
        </dgm:presLayoutVars>
      </dgm:prSet>
      <dgm:spPr/>
    </dgm:pt>
    <dgm:pt modelId="{FBB537FB-9CF7-4084-980B-8AC766CAB0D0}" type="pres">
      <dgm:prSet presAssocID="{D6067D6B-1D06-4F17-BA51-5313E1BD86A7}" presName="sibTrans" presStyleLbl="sibTrans2D1" presStyleIdx="2" presStyleCnt="5"/>
      <dgm:spPr/>
    </dgm:pt>
    <dgm:pt modelId="{622A0892-64A6-410F-BCC2-D29A0DA0D16A}" type="pres">
      <dgm:prSet presAssocID="{D6067D6B-1D06-4F17-BA51-5313E1BD86A7}" presName="connectorText" presStyleLbl="sibTrans2D1" presStyleIdx="2" presStyleCnt="5"/>
      <dgm:spPr/>
    </dgm:pt>
    <dgm:pt modelId="{11518F76-F386-430B-820B-918819479D99}" type="pres">
      <dgm:prSet presAssocID="{F3DA836A-DAD5-4170-ADC2-530F47A6AC74}" presName="node" presStyleLbl="node1" presStyleIdx="3" presStyleCnt="5">
        <dgm:presLayoutVars>
          <dgm:bulletEnabled val="1"/>
        </dgm:presLayoutVars>
      </dgm:prSet>
      <dgm:spPr/>
    </dgm:pt>
    <dgm:pt modelId="{F0E85273-5952-448F-B3C0-B9546544AF17}" type="pres">
      <dgm:prSet presAssocID="{64B65ED4-BEF6-4A2D-AB0C-2354F13E38D8}" presName="sibTrans" presStyleLbl="sibTrans2D1" presStyleIdx="3" presStyleCnt="5"/>
      <dgm:spPr/>
    </dgm:pt>
    <dgm:pt modelId="{F0CE184B-6F5F-4AE6-8DD9-A051ADA73794}" type="pres">
      <dgm:prSet presAssocID="{64B65ED4-BEF6-4A2D-AB0C-2354F13E38D8}" presName="connectorText" presStyleLbl="sibTrans2D1" presStyleIdx="3" presStyleCnt="5"/>
      <dgm:spPr/>
    </dgm:pt>
    <dgm:pt modelId="{2F674605-9F75-4061-8D2D-8BC51FEC258A}" type="pres">
      <dgm:prSet presAssocID="{76DC622E-1D74-4FE3-A146-F6A9D59A2BA3}" presName="node" presStyleLbl="node1" presStyleIdx="4" presStyleCnt="5">
        <dgm:presLayoutVars>
          <dgm:bulletEnabled val="1"/>
        </dgm:presLayoutVars>
      </dgm:prSet>
      <dgm:spPr/>
    </dgm:pt>
    <dgm:pt modelId="{99438334-285E-4B8A-B5FE-7FBF22CD857F}" type="pres">
      <dgm:prSet presAssocID="{0111B850-6E5C-4382-87FC-FAB4ADD7860F}" presName="sibTrans" presStyleLbl="sibTrans2D1" presStyleIdx="4" presStyleCnt="5"/>
      <dgm:spPr/>
    </dgm:pt>
    <dgm:pt modelId="{FF05F802-1007-4D82-9F22-90BEA8658B53}" type="pres">
      <dgm:prSet presAssocID="{0111B850-6E5C-4382-87FC-FAB4ADD7860F}" presName="connectorText" presStyleLbl="sibTrans2D1" presStyleIdx="4" presStyleCnt="5"/>
      <dgm:spPr/>
    </dgm:pt>
  </dgm:ptLst>
  <dgm:cxnLst>
    <dgm:cxn modelId="{7DBB6414-BD9E-4970-A17A-66330F237D01}" type="presOf" srcId="{58C10AC0-7417-4A79-8CF1-457FC30669D6}" destId="{47B9AE3B-939E-46B1-9FE1-F1CD4A8C3DFF}" srcOrd="0" destOrd="0" presId="urn:microsoft.com/office/officeart/2005/8/layout/cycle2"/>
    <dgm:cxn modelId="{83E54B1A-BD90-400D-804B-E8AB231143B1}" type="presOf" srcId="{19419339-E0DB-4C4E-83EB-735D11EC4FB1}" destId="{B256B9B3-CCE0-4CF8-9896-CD5AFBE18CB4}" srcOrd="0" destOrd="0" presId="urn:microsoft.com/office/officeart/2005/8/layout/cycle2"/>
    <dgm:cxn modelId="{39399C3F-2576-47E1-9DD5-22BAC9E3ADEF}" type="presOf" srcId="{D6067D6B-1D06-4F17-BA51-5313E1BD86A7}" destId="{622A0892-64A6-410F-BCC2-D29A0DA0D16A}" srcOrd="1" destOrd="0" presId="urn:microsoft.com/office/officeart/2005/8/layout/cycle2"/>
    <dgm:cxn modelId="{46496744-CF58-48B0-A96A-3B1BC4552EDD}" type="presOf" srcId="{B7CEAE1E-A85B-4A3F-8EF0-0AB3056B5DA8}" destId="{B8B30625-3594-4484-9C2D-05BBB7232417}" srcOrd="0" destOrd="0" presId="urn:microsoft.com/office/officeart/2005/8/layout/cycle2"/>
    <dgm:cxn modelId="{36A5B349-DC22-406B-9B13-62CE3BB2C09E}" type="presOf" srcId="{19419339-E0DB-4C4E-83EB-735D11EC4FB1}" destId="{32D9B1D9-7AAF-43DA-9467-9C6F36B27FB5}" srcOrd="1" destOrd="0" presId="urn:microsoft.com/office/officeart/2005/8/layout/cycle2"/>
    <dgm:cxn modelId="{03D58250-6819-47C6-B797-A1F8D08F867C}" srcId="{6E3B3D05-D8E6-4AC6-9271-2A1AD2E19D7D}" destId="{878499AF-CB45-461F-A13B-FA038E06E19E}" srcOrd="0" destOrd="0" parTransId="{98A3D7BF-80EB-4B01-9C08-B46D1D98B745}" sibTransId="{B7CEAE1E-A85B-4A3F-8EF0-0AB3056B5DA8}"/>
    <dgm:cxn modelId="{EFF7CD75-7B56-4EF6-974C-AE6AEE092E9D}" srcId="{6E3B3D05-D8E6-4AC6-9271-2A1AD2E19D7D}" destId="{76DC622E-1D74-4FE3-A146-F6A9D59A2BA3}" srcOrd="4" destOrd="0" parTransId="{9069FB88-0FA2-4782-959A-BAFC4DCA4CAB}" sibTransId="{0111B850-6E5C-4382-87FC-FAB4ADD7860F}"/>
    <dgm:cxn modelId="{EC66DB8D-5AB7-444A-B9B8-705DDC16F240}" type="presOf" srcId="{64B65ED4-BEF6-4A2D-AB0C-2354F13E38D8}" destId="{F0E85273-5952-448F-B3C0-B9546544AF17}" srcOrd="0" destOrd="0" presId="urn:microsoft.com/office/officeart/2005/8/layout/cycle2"/>
    <dgm:cxn modelId="{1A201C8F-C955-46D0-9042-5BAEB37310E8}" type="presOf" srcId="{878499AF-CB45-461F-A13B-FA038E06E19E}" destId="{FAB19227-8D81-4C27-8F4A-C8A247B256F2}" srcOrd="0" destOrd="0" presId="urn:microsoft.com/office/officeart/2005/8/layout/cycle2"/>
    <dgm:cxn modelId="{CFBEBAAD-43D7-41EA-B056-1F8E462E8D29}" srcId="{6E3B3D05-D8E6-4AC6-9271-2A1AD2E19D7D}" destId="{F3DA836A-DAD5-4170-ADC2-530F47A6AC74}" srcOrd="3" destOrd="0" parTransId="{285AC6C9-552F-43DA-957B-4FB6C4977126}" sibTransId="{64B65ED4-BEF6-4A2D-AB0C-2354F13E38D8}"/>
    <dgm:cxn modelId="{647FB0B1-C216-4332-AEE1-8DB98183C14C}" srcId="{6E3B3D05-D8E6-4AC6-9271-2A1AD2E19D7D}" destId="{58C10AC0-7417-4A79-8CF1-457FC30669D6}" srcOrd="2" destOrd="0" parTransId="{8F0EFB1B-5008-472C-BD51-46D138213369}" sibTransId="{D6067D6B-1D06-4F17-BA51-5313E1BD86A7}"/>
    <dgm:cxn modelId="{04E8BCC3-5B44-4AA0-A1FD-57D9F2789016}" type="presOf" srcId="{0111B850-6E5C-4382-87FC-FAB4ADD7860F}" destId="{FF05F802-1007-4D82-9F22-90BEA8658B53}" srcOrd="1" destOrd="0" presId="urn:microsoft.com/office/officeart/2005/8/layout/cycle2"/>
    <dgm:cxn modelId="{25640BC8-1155-459A-ACE2-BCA81F5C3A14}" type="presOf" srcId="{F3DA836A-DAD5-4170-ADC2-530F47A6AC74}" destId="{11518F76-F386-430B-820B-918819479D99}" srcOrd="0" destOrd="0" presId="urn:microsoft.com/office/officeart/2005/8/layout/cycle2"/>
    <dgm:cxn modelId="{255B19D2-22F2-4886-A65D-E9D409894F02}" type="presOf" srcId="{D6067D6B-1D06-4F17-BA51-5313E1BD86A7}" destId="{FBB537FB-9CF7-4084-980B-8AC766CAB0D0}" srcOrd="0" destOrd="0" presId="urn:microsoft.com/office/officeart/2005/8/layout/cycle2"/>
    <dgm:cxn modelId="{92E355E2-F49F-48C7-A6D4-D4032E69BEF8}" srcId="{6E3B3D05-D8E6-4AC6-9271-2A1AD2E19D7D}" destId="{E8BD0B45-3B53-4932-A26C-02313D757BE6}" srcOrd="1" destOrd="0" parTransId="{2715A835-A8B1-49E4-BC0E-5EFBFDCABCFE}" sibTransId="{19419339-E0DB-4C4E-83EB-735D11EC4FB1}"/>
    <dgm:cxn modelId="{8550B0E4-554C-45F6-91FB-5E744BD3DC88}" type="presOf" srcId="{6E3B3D05-D8E6-4AC6-9271-2A1AD2E19D7D}" destId="{E9B74223-23FB-413C-860E-470B79A7B38E}" srcOrd="0" destOrd="0" presId="urn:microsoft.com/office/officeart/2005/8/layout/cycle2"/>
    <dgm:cxn modelId="{3F84BEE4-6B32-47D1-A61F-172CDA338E8B}" type="presOf" srcId="{64B65ED4-BEF6-4A2D-AB0C-2354F13E38D8}" destId="{F0CE184B-6F5F-4AE6-8DD9-A051ADA73794}" srcOrd="1" destOrd="0" presId="urn:microsoft.com/office/officeart/2005/8/layout/cycle2"/>
    <dgm:cxn modelId="{4E1AD5EA-B1F9-4388-9753-1D8492014150}" type="presOf" srcId="{B7CEAE1E-A85B-4A3F-8EF0-0AB3056B5DA8}" destId="{47CCA6F6-12F1-4517-BA28-3C2A693BB92D}" srcOrd="1" destOrd="0" presId="urn:microsoft.com/office/officeart/2005/8/layout/cycle2"/>
    <dgm:cxn modelId="{1C0B2DED-D599-4429-88F6-5EF34D1FC3B9}" type="presOf" srcId="{0111B850-6E5C-4382-87FC-FAB4ADD7860F}" destId="{99438334-285E-4B8A-B5FE-7FBF22CD857F}" srcOrd="0" destOrd="0" presId="urn:microsoft.com/office/officeart/2005/8/layout/cycle2"/>
    <dgm:cxn modelId="{24680BF5-F77A-4DAF-92F0-8BDF863DF553}" type="presOf" srcId="{76DC622E-1D74-4FE3-A146-F6A9D59A2BA3}" destId="{2F674605-9F75-4061-8D2D-8BC51FEC258A}" srcOrd="0" destOrd="0" presId="urn:microsoft.com/office/officeart/2005/8/layout/cycle2"/>
    <dgm:cxn modelId="{901A67FC-13C8-4CCD-8928-6BF487E1B304}" type="presOf" srcId="{E8BD0B45-3B53-4932-A26C-02313D757BE6}" destId="{17B103E1-A73F-416B-899C-CE69BC14DABF}" srcOrd="0" destOrd="0" presId="urn:microsoft.com/office/officeart/2005/8/layout/cycle2"/>
    <dgm:cxn modelId="{D7B7E78D-A295-4D14-8C9E-23BBD8A32F18}" type="presParOf" srcId="{E9B74223-23FB-413C-860E-470B79A7B38E}" destId="{FAB19227-8D81-4C27-8F4A-C8A247B256F2}" srcOrd="0" destOrd="0" presId="urn:microsoft.com/office/officeart/2005/8/layout/cycle2"/>
    <dgm:cxn modelId="{E8C886C5-D1B7-452D-9088-DA49125A280D}" type="presParOf" srcId="{E9B74223-23FB-413C-860E-470B79A7B38E}" destId="{B8B30625-3594-4484-9C2D-05BBB7232417}" srcOrd="1" destOrd="0" presId="urn:microsoft.com/office/officeart/2005/8/layout/cycle2"/>
    <dgm:cxn modelId="{AB9FA918-0F51-463C-9BBA-379E6FB5F7D3}" type="presParOf" srcId="{B8B30625-3594-4484-9C2D-05BBB7232417}" destId="{47CCA6F6-12F1-4517-BA28-3C2A693BB92D}" srcOrd="0" destOrd="0" presId="urn:microsoft.com/office/officeart/2005/8/layout/cycle2"/>
    <dgm:cxn modelId="{50BC9EA6-E925-405F-8F21-2EAD11D9C8E4}" type="presParOf" srcId="{E9B74223-23FB-413C-860E-470B79A7B38E}" destId="{17B103E1-A73F-416B-899C-CE69BC14DABF}" srcOrd="2" destOrd="0" presId="urn:microsoft.com/office/officeart/2005/8/layout/cycle2"/>
    <dgm:cxn modelId="{1A920DAF-8098-47BA-9151-91E0787B87F0}" type="presParOf" srcId="{E9B74223-23FB-413C-860E-470B79A7B38E}" destId="{B256B9B3-CCE0-4CF8-9896-CD5AFBE18CB4}" srcOrd="3" destOrd="0" presId="urn:microsoft.com/office/officeart/2005/8/layout/cycle2"/>
    <dgm:cxn modelId="{382E031E-C015-4C38-AC2C-ECCC5BF0CFB0}" type="presParOf" srcId="{B256B9B3-CCE0-4CF8-9896-CD5AFBE18CB4}" destId="{32D9B1D9-7AAF-43DA-9467-9C6F36B27FB5}" srcOrd="0" destOrd="0" presId="urn:microsoft.com/office/officeart/2005/8/layout/cycle2"/>
    <dgm:cxn modelId="{3BBC2B81-CC37-42E5-8161-C07D67270BA7}" type="presParOf" srcId="{E9B74223-23FB-413C-860E-470B79A7B38E}" destId="{47B9AE3B-939E-46B1-9FE1-F1CD4A8C3DFF}" srcOrd="4" destOrd="0" presId="urn:microsoft.com/office/officeart/2005/8/layout/cycle2"/>
    <dgm:cxn modelId="{C450D047-E079-4F6F-AEA7-57278CE54924}" type="presParOf" srcId="{E9B74223-23FB-413C-860E-470B79A7B38E}" destId="{FBB537FB-9CF7-4084-980B-8AC766CAB0D0}" srcOrd="5" destOrd="0" presId="urn:microsoft.com/office/officeart/2005/8/layout/cycle2"/>
    <dgm:cxn modelId="{1F148972-BC31-486D-AB8B-E1403068B3E9}" type="presParOf" srcId="{FBB537FB-9CF7-4084-980B-8AC766CAB0D0}" destId="{622A0892-64A6-410F-BCC2-D29A0DA0D16A}" srcOrd="0" destOrd="0" presId="urn:microsoft.com/office/officeart/2005/8/layout/cycle2"/>
    <dgm:cxn modelId="{52A5380B-A4DC-4D66-968D-AA65AA631EB0}" type="presParOf" srcId="{E9B74223-23FB-413C-860E-470B79A7B38E}" destId="{11518F76-F386-430B-820B-918819479D99}" srcOrd="6" destOrd="0" presId="urn:microsoft.com/office/officeart/2005/8/layout/cycle2"/>
    <dgm:cxn modelId="{845DA473-BE0E-4738-B0D3-076F1113DF3C}" type="presParOf" srcId="{E9B74223-23FB-413C-860E-470B79A7B38E}" destId="{F0E85273-5952-448F-B3C0-B9546544AF17}" srcOrd="7" destOrd="0" presId="urn:microsoft.com/office/officeart/2005/8/layout/cycle2"/>
    <dgm:cxn modelId="{419C495B-5A2E-41BD-B500-3F3858074C3B}" type="presParOf" srcId="{F0E85273-5952-448F-B3C0-B9546544AF17}" destId="{F0CE184B-6F5F-4AE6-8DD9-A051ADA73794}" srcOrd="0" destOrd="0" presId="urn:microsoft.com/office/officeart/2005/8/layout/cycle2"/>
    <dgm:cxn modelId="{DC59BAB2-E777-48E8-8916-5C3B4D0BE2C9}" type="presParOf" srcId="{E9B74223-23FB-413C-860E-470B79A7B38E}" destId="{2F674605-9F75-4061-8D2D-8BC51FEC258A}" srcOrd="8" destOrd="0" presId="urn:microsoft.com/office/officeart/2005/8/layout/cycle2"/>
    <dgm:cxn modelId="{93C9AD89-4138-4D30-B817-269AF516AF85}" type="presParOf" srcId="{E9B74223-23FB-413C-860E-470B79A7B38E}" destId="{99438334-285E-4B8A-B5FE-7FBF22CD857F}" srcOrd="9" destOrd="0" presId="urn:microsoft.com/office/officeart/2005/8/layout/cycle2"/>
    <dgm:cxn modelId="{D03C672C-236F-4C35-8944-9825A1CB917D}" type="presParOf" srcId="{99438334-285E-4B8A-B5FE-7FBF22CD857F}" destId="{FF05F802-1007-4D82-9F22-90BEA8658B5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19227-8D81-4C27-8F4A-C8A247B256F2}">
      <dsp:nvSpPr>
        <dsp:cNvPr id="0" name=""/>
        <dsp:cNvSpPr/>
      </dsp:nvSpPr>
      <dsp:spPr>
        <a:xfrm>
          <a:off x="3320206" y="2152"/>
          <a:ext cx="1893986" cy="189398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Preview</a:t>
          </a:r>
        </a:p>
      </dsp:txBody>
      <dsp:txXfrm>
        <a:off x="3597574" y="279520"/>
        <a:ext cx="1339250" cy="1339250"/>
      </dsp:txXfrm>
    </dsp:sp>
    <dsp:sp modelId="{B8B30625-3594-4484-9C2D-05BBB7232417}">
      <dsp:nvSpPr>
        <dsp:cNvPr id="0" name=""/>
        <dsp:cNvSpPr/>
      </dsp:nvSpPr>
      <dsp:spPr>
        <a:xfrm rot="2160000">
          <a:off x="5154260" y="1456812"/>
          <a:ext cx="503177" cy="6392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5168675" y="1540292"/>
        <a:ext cx="352224" cy="383532"/>
      </dsp:txXfrm>
    </dsp:sp>
    <dsp:sp modelId="{17B103E1-A73F-416B-899C-CE69BC14DABF}">
      <dsp:nvSpPr>
        <dsp:cNvPr id="0" name=""/>
        <dsp:cNvSpPr/>
      </dsp:nvSpPr>
      <dsp:spPr>
        <a:xfrm>
          <a:off x="5620547" y="1673447"/>
          <a:ext cx="1893986" cy="189398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kern="1200" dirty="0"/>
            <a:t>Attend</a:t>
          </a:r>
        </a:p>
      </dsp:txBody>
      <dsp:txXfrm>
        <a:off x="5897915" y="1950815"/>
        <a:ext cx="1339250" cy="1339250"/>
      </dsp:txXfrm>
    </dsp:sp>
    <dsp:sp modelId="{B256B9B3-CCE0-4CF8-9896-CD5AFBE18CB4}">
      <dsp:nvSpPr>
        <dsp:cNvPr id="0" name=""/>
        <dsp:cNvSpPr/>
      </dsp:nvSpPr>
      <dsp:spPr>
        <a:xfrm rot="6480000">
          <a:off x="5881026" y="3639393"/>
          <a:ext cx="503177" cy="6392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rot="10800000">
        <a:off x="5979826" y="3695455"/>
        <a:ext cx="352224" cy="383532"/>
      </dsp:txXfrm>
    </dsp:sp>
    <dsp:sp modelId="{47B9AE3B-939E-46B1-9FE1-F1CD4A8C3DFF}">
      <dsp:nvSpPr>
        <dsp:cNvPr id="0" name=""/>
        <dsp:cNvSpPr/>
      </dsp:nvSpPr>
      <dsp:spPr>
        <a:xfrm>
          <a:off x="4741895" y="4377660"/>
          <a:ext cx="1893986" cy="189398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Review</a:t>
          </a:r>
        </a:p>
      </dsp:txBody>
      <dsp:txXfrm>
        <a:off x="5019263" y="4655028"/>
        <a:ext cx="1339250" cy="1339250"/>
      </dsp:txXfrm>
    </dsp:sp>
    <dsp:sp modelId="{FBB537FB-9CF7-4084-980B-8AC766CAB0D0}">
      <dsp:nvSpPr>
        <dsp:cNvPr id="0" name=""/>
        <dsp:cNvSpPr/>
      </dsp:nvSpPr>
      <dsp:spPr>
        <a:xfrm rot="10800000">
          <a:off x="4029852" y="5005043"/>
          <a:ext cx="503177" cy="6392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rot="10800000">
        <a:off x="4180805" y="5132887"/>
        <a:ext cx="352224" cy="383532"/>
      </dsp:txXfrm>
    </dsp:sp>
    <dsp:sp modelId="{11518F76-F386-430B-820B-918819479D99}">
      <dsp:nvSpPr>
        <dsp:cNvPr id="0" name=""/>
        <dsp:cNvSpPr/>
      </dsp:nvSpPr>
      <dsp:spPr>
        <a:xfrm>
          <a:off x="1898517" y="4377660"/>
          <a:ext cx="1893986" cy="189398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t>Study</a:t>
          </a:r>
        </a:p>
      </dsp:txBody>
      <dsp:txXfrm>
        <a:off x="2175885" y="4655028"/>
        <a:ext cx="1339250" cy="1339250"/>
      </dsp:txXfrm>
    </dsp:sp>
    <dsp:sp modelId="{F0E85273-5952-448F-B3C0-B9546544AF17}">
      <dsp:nvSpPr>
        <dsp:cNvPr id="0" name=""/>
        <dsp:cNvSpPr/>
      </dsp:nvSpPr>
      <dsp:spPr>
        <a:xfrm rot="15120000">
          <a:off x="2158997" y="3666481"/>
          <a:ext cx="503177" cy="6392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rot="10800000">
        <a:off x="2257797" y="3866107"/>
        <a:ext cx="352224" cy="383532"/>
      </dsp:txXfrm>
    </dsp:sp>
    <dsp:sp modelId="{2F674605-9F75-4061-8D2D-8BC51FEC258A}">
      <dsp:nvSpPr>
        <dsp:cNvPr id="0" name=""/>
        <dsp:cNvSpPr/>
      </dsp:nvSpPr>
      <dsp:spPr>
        <a:xfrm>
          <a:off x="1019865" y="1673447"/>
          <a:ext cx="1893986" cy="189398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t>Assess</a:t>
          </a:r>
        </a:p>
      </dsp:txBody>
      <dsp:txXfrm>
        <a:off x="1297233" y="1950815"/>
        <a:ext cx="1339250" cy="1339250"/>
      </dsp:txXfrm>
    </dsp:sp>
    <dsp:sp modelId="{99438334-285E-4B8A-B5FE-7FBF22CD857F}">
      <dsp:nvSpPr>
        <dsp:cNvPr id="0" name=""/>
        <dsp:cNvSpPr/>
      </dsp:nvSpPr>
      <dsp:spPr>
        <a:xfrm rot="19440000">
          <a:off x="2853919" y="1473553"/>
          <a:ext cx="503177" cy="6392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2868334" y="1645761"/>
        <a:ext cx="352224" cy="38353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6" tIns="46588" rIns="93176" bIns="46588" rtlCol="0"/>
          <a:lstStyle>
            <a:lvl1pPr algn="r">
              <a:defRPr sz="1200"/>
            </a:lvl1pPr>
          </a:lstStyle>
          <a:p>
            <a:fld id="{C3E2181C-F4E7-4262-8C36-474FBD9917A0}" type="datetimeFigureOut">
              <a:rPr lang="en-US" smtClean="0"/>
              <a:pPr/>
              <a:t>4/16/20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6" tIns="46588" rIns="93176" bIns="4658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76" tIns="46588" rIns="93176" bIns="46588" rtlCol="0" anchor="b"/>
          <a:lstStyle>
            <a:lvl1pPr algn="r">
              <a:defRPr sz="1200"/>
            </a:lvl1pPr>
          </a:lstStyle>
          <a:p>
            <a:fld id="{7217EAC4-7A1D-48FA-AF2B-5BB38E199CD3}" type="slidenum">
              <a:rPr lang="en-US" smtClean="0"/>
              <a:pPr/>
              <a:t>‹#›</a:t>
            </a:fld>
            <a:endParaRPr lang="en-US"/>
          </a:p>
        </p:txBody>
      </p:sp>
    </p:spTree>
    <p:extLst>
      <p:ext uri="{BB962C8B-B14F-4D97-AF65-F5344CB8AC3E}">
        <p14:creationId xmlns:p14="http://schemas.microsoft.com/office/powerpoint/2010/main" val="143881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pittstate.edu/office/student-success-programs/tutoring.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Hello! Welcome to our Academic Success Workshop on the Countdown to Finals!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We will be discussing how to develop a plan to help you finish the semester strong.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presenter notes on each slide serve as a guide for you to read, as if a presenter was speaking with you in person! Let’s get started!</a:t>
            </a:r>
          </a:p>
          <a:p>
            <a:endParaRPr lang="en-US" dirty="0"/>
          </a:p>
        </p:txBody>
      </p:sp>
      <p:sp>
        <p:nvSpPr>
          <p:cNvPr id="4" name="Slide Number Placeholder 3"/>
          <p:cNvSpPr>
            <a:spLocks noGrp="1"/>
          </p:cNvSpPr>
          <p:nvPr>
            <p:ph type="sldNum" sz="quarter" idx="5"/>
          </p:nvPr>
        </p:nvSpPr>
        <p:spPr/>
        <p:txBody>
          <a:bodyPr/>
          <a:lstStyle/>
          <a:p>
            <a:fld id="{7217EAC4-7A1D-48FA-AF2B-5BB38E199CD3}" type="slidenum">
              <a:rPr lang="en-US" smtClean="0"/>
              <a:pPr/>
              <a:t>1</a:t>
            </a:fld>
            <a:endParaRPr lang="en-US"/>
          </a:p>
        </p:txBody>
      </p:sp>
    </p:spTree>
    <p:extLst>
      <p:ext uri="{BB962C8B-B14F-4D97-AF65-F5344CB8AC3E}">
        <p14:creationId xmlns:p14="http://schemas.microsoft.com/office/powerpoint/2010/main" val="2404201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Develop a mini</a:t>
            </a:r>
            <a:r>
              <a:rPr lang="en-US" baseline="0" dirty="0"/>
              <a:t> pep-talk to encourage and focus yourself! On the slide, we have some simple ways to create that pep talk.</a:t>
            </a:r>
          </a:p>
          <a:p>
            <a:endParaRPr lang="en-US" baseline="0" dirty="0"/>
          </a:p>
          <a:p>
            <a:r>
              <a:rPr lang="en-US" baseline="0" dirty="0"/>
              <a:t>You can easily start your pep-talk by creating new thought patterns. Start with a statement that is true: “I know this is going to be difficult, but I can do it. I will reach out to the professor and tutors for help and guidance”. Next, use an empowering statement: “I will not give in to fear, I will focus on my goals”. Follow this with a responsibility statement, “I take full responsibility for my performance on this test”. Then, be affirming and kind to yourself with a statement such as, “I am going in to this test to share what I know”.</a:t>
            </a:r>
          </a:p>
          <a:p>
            <a:endParaRPr lang="en-US" baseline="0" dirty="0"/>
          </a:p>
        </p:txBody>
      </p:sp>
      <p:sp>
        <p:nvSpPr>
          <p:cNvPr id="4" name="Slide Number Placeholder 3"/>
          <p:cNvSpPr>
            <a:spLocks noGrp="1"/>
          </p:cNvSpPr>
          <p:nvPr>
            <p:ph type="sldNum" sz="quarter" idx="10"/>
          </p:nvPr>
        </p:nvSpPr>
        <p:spPr/>
        <p:txBody>
          <a:bodyPr/>
          <a:lstStyle/>
          <a:p>
            <a:fld id="{7217EAC4-7A1D-48FA-AF2B-5BB38E199CD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study cycle is something you do continually, from the beginning of the semester, rather than thinking of ‘studying’ as something you do only in the days before an exam. It should be a continual process of short, regular review sessions and a habit of keeping course materials, notes (including notes from reading the textbook/reading assignments) and using those as resources to help you study. This approach allows you to study SMARTER, not harder!</a:t>
            </a:r>
          </a:p>
          <a:p>
            <a:endParaRPr lang="en-US" baseline="0" dirty="0"/>
          </a:p>
          <a:p>
            <a:r>
              <a:rPr lang="en-US" b="1" baseline="0" dirty="0"/>
              <a:t>Preview: </a:t>
            </a:r>
            <a:r>
              <a:rPr lang="en-US" baseline="0" dirty="0"/>
              <a:t>identify relevant text &amp; notes </a:t>
            </a:r>
          </a:p>
          <a:p>
            <a:r>
              <a:rPr lang="en-US" i="1" baseline="0" dirty="0"/>
              <a:t>	Example: skimming/scanning your textbook before class</a:t>
            </a:r>
          </a:p>
          <a:p>
            <a:r>
              <a:rPr lang="en-US" b="1" baseline="0" dirty="0"/>
              <a:t>Attend: </a:t>
            </a:r>
            <a:r>
              <a:rPr lang="en-US" b="0" baseline="0" dirty="0"/>
              <a:t>Go to class! Listen </a:t>
            </a:r>
            <a:r>
              <a:rPr lang="en-US" baseline="0" dirty="0"/>
              <a:t>&amp; read actively; connect textbook &amp; lecture info</a:t>
            </a:r>
          </a:p>
          <a:p>
            <a:r>
              <a:rPr lang="en-US" baseline="0" dirty="0"/>
              <a:t>	</a:t>
            </a:r>
            <a:r>
              <a:rPr lang="en-US" i="1" baseline="0" dirty="0"/>
              <a:t>Example: Be an active listener, take notes</a:t>
            </a:r>
          </a:p>
          <a:p>
            <a:r>
              <a:rPr lang="en-US" b="1" baseline="0" dirty="0"/>
              <a:t>Review</a:t>
            </a:r>
            <a:r>
              <a:rPr lang="en-US" b="0" baseline="0" dirty="0"/>
              <a:t>: Fill in gaps! </a:t>
            </a:r>
            <a:r>
              <a:rPr lang="en-US" baseline="0" dirty="0"/>
              <a:t>A meet w/ teachers, other students, </a:t>
            </a:r>
            <a:r>
              <a:rPr lang="en-US" baseline="0" dirty="0" err="1"/>
              <a:t>etc</a:t>
            </a:r>
            <a:r>
              <a:rPr lang="en-US" baseline="0" dirty="0"/>
              <a:t>…, especially when items in your notes aren’t clear to you/don’t make sense, it is really important to reach out to others and review so that you can understand concepts. </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Study: </a:t>
            </a:r>
            <a:r>
              <a:rPr lang="en-US" baseline="0" dirty="0"/>
              <a:t>organize information; study when &amp; where you are most alert; plan your time w/ a schedule &amp; goals</a:t>
            </a:r>
          </a:p>
          <a:p>
            <a:r>
              <a:rPr lang="en-US" b="1" baseline="0" dirty="0"/>
              <a:t>Assess: Put yourself through </a:t>
            </a:r>
            <a:r>
              <a:rPr lang="en-US" baseline="0" dirty="0"/>
              <a:t>self-test; put ideas in your own words; work with a study partner or group or finish study guides. Assess your knowledge before you take the test so that you know what you need to polish up on. </a:t>
            </a:r>
          </a:p>
          <a:p>
            <a:endParaRPr lang="en-US" dirty="0"/>
          </a:p>
        </p:txBody>
      </p:sp>
      <p:sp>
        <p:nvSpPr>
          <p:cNvPr id="4" name="Slide Number Placeholder 3"/>
          <p:cNvSpPr>
            <a:spLocks noGrp="1"/>
          </p:cNvSpPr>
          <p:nvPr>
            <p:ph type="sldNum" sz="quarter" idx="10"/>
          </p:nvPr>
        </p:nvSpPr>
        <p:spPr/>
        <p:txBody>
          <a:bodyPr/>
          <a:lstStyle/>
          <a:p>
            <a:fld id="{FFF4E8E7-B46C-4484-B673-D2EDA104B6E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Intense Study Sessions are typically anywhere from 30-50 minutes. We recommend these 30-50 minute study sessions over the course of a semester because it allows you to learn over time, rather than try to cram it</a:t>
            </a:r>
            <a:r>
              <a:rPr lang="en-US" baseline="0" dirty="0"/>
              <a:t> all in before a test</a:t>
            </a:r>
          </a:p>
          <a:p>
            <a:pPr>
              <a:buFontTx/>
              <a:buNone/>
            </a:pPr>
            <a:r>
              <a:rPr lang="en-US" dirty="0"/>
              <a:t> </a:t>
            </a:r>
          </a:p>
          <a:p>
            <a:pPr>
              <a:buFontTx/>
              <a:buNone/>
            </a:pPr>
            <a:r>
              <a:rPr lang="en-US" dirty="0"/>
              <a:t>First, set a goal for yourself. What do you want to accomplish in your study session? </a:t>
            </a:r>
          </a:p>
          <a:p>
            <a:pPr>
              <a:buFontTx/>
              <a:buNone/>
            </a:pPr>
            <a:r>
              <a:rPr lang="en-US" i="1" dirty="0"/>
              <a:t>Example: I want to look over the phases of the cell cycle today. I want to be able to remember all of the phases by the time I am done studying. </a:t>
            </a:r>
          </a:p>
          <a:p>
            <a:pPr>
              <a:buFontTx/>
              <a:buNone/>
            </a:pPr>
            <a:endParaRPr lang="en-US" dirty="0"/>
          </a:p>
          <a:p>
            <a:pPr>
              <a:buFontTx/>
              <a:buNone/>
            </a:pPr>
            <a:r>
              <a:rPr lang="en-US" dirty="0"/>
              <a:t>Then, study with a focus for 30 to 50 minutes. You have the goal in mind so it is easier to focus on the material. Interact with the material, make a concept map, rewrite things, summarize. Basically engage in the material in any way that helps you remember it (everyone has a different learning style… what works for someone else, might not work for you or vice versa)</a:t>
            </a:r>
          </a:p>
          <a:p>
            <a:pPr>
              <a:buFontTx/>
              <a:buNone/>
            </a:pPr>
            <a:endParaRPr lang="en-US" baseline="0" dirty="0"/>
          </a:p>
          <a:p>
            <a:pPr>
              <a:buFontTx/>
              <a:buNone/>
            </a:pPr>
            <a:r>
              <a:rPr lang="en-US" baseline="0" dirty="0"/>
              <a:t>These intense study sessions help you learn content over the course of the semester (at this point, over the course of a couple weeks), make connections, enjoy learning &amp; your college experience more!</a:t>
            </a:r>
          </a:p>
        </p:txBody>
      </p:sp>
      <p:sp>
        <p:nvSpPr>
          <p:cNvPr id="4" name="Slide Number Placeholder 3"/>
          <p:cNvSpPr>
            <a:spLocks noGrp="1"/>
          </p:cNvSpPr>
          <p:nvPr>
            <p:ph type="sldNum" sz="quarter" idx="10"/>
          </p:nvPr>
        </p:nvSpPr>
        <p:spPr/>
        <p:txBody>
          <a:bodyPr/>
          <a:lstStyle/>
          <a:p>
            <a:fld id="{9845761A-24ED-433A-8048-C508DA0E114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baseline="0" dirty="0"/>
              <a:t>During these intense study sessions, it’s also important that you reward yourself when you’ve hit that 30 to 50 minute mark. You can do this by taking a break. </a:t>
            </a:r>
          </a:p>
          <a:p>
            <a:pPr>
              <a:buFontTx/>
              <a:buNone/>
            </a:pPr>
            <a:endParaRPr lang="en-US" baseline="0" dirty="0"/>
          </a:p>
          <a:p>
            <a:pPr>
              <a:buFontTx/>
              <a:buNone/>
            </a:pPr>
            <a:r>
              <a:rPr lang="en-US" i="1" baseline="0" dirty="0"/>
              <a:t>Example: call a friend, play a game or go make a snack.</a:t>
            </a:r>
          </a:p>
          <a:p>
            <a:pPr>
              <a:buFontTx/>
              <a:buNone/>
            </a:pPr>
            <a:endParaRPr lang="en-US" baseline="0" dirty="0"/>
          </a:p>
          <a:p>
            <a:pPr>
              <a:buFontTx/>
              <a:buNone/>
            </a:pPr>
            <a:r>
              <a:rPr lang="en-US" baseline="0" dirty="0"/>
              <a:t>Once you have rewarded yourself, go back and do a quick five minute review. Read back over what you just studied or be able to summarize things to yourself. Plan to work on anything that you still aren’t confident about and plan to meet with a tutor, classmate or professor. If you can’t quite grasp a concept, reach out and ask for help!</a:t>
            </a:r>
          </a:p>
        </p:txBody>
      </p:sp>
      <p:sp>
        <p:nvSpPr>
          <p:cNvPr id="4" name="Slide Number Placeholder 3"/>
          <p:cNvSpPr>
            <a:spLocks noGrp="1"/>
          </p:cNvSpPr>
          <p:nvPr>
            <p:ph type="sldNum" sz="quarter" idx="10"/>
          </p:nvPr>
        </p:nvSpPr>
        <p:spPr/>
        <p:txBody>
          <a:bodyPr/>
          <a:lstStyle/>
          <a:p>
            <a:fld id="{9845761A-24ED-433A-8048-C508DA0E114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*less</a:t>
            </a:r>
            <a:r>
              <a:rPr lang="en-US" baseline="0" dirty="0"/>
              <a:t> than 20 minutes of review each month can help keep info in the 80-100% range of recall! </a:t>
            </a:r>
          </a:p>
          <a:p>
            <a:endParaRPr lang="en-US" dirty="0"/>
          </a:p>
          <a:p>
            <a:r>
              <a:rPr lang="en-US" dirty="0"/>
              <a:t>We lose around</a:t>
            </a:r>
            <a:r>
              <a:rPr lang="en-US" baseline="0" dirty="0"/>
              <a:t> 80% of what we read unless we review it immediately and frequently. When we read our textbooks, review and organize lecture notes and frequently take 5-10 minute mini-study sessions we avoid having to essentially re-learn the material before an exam.</a:t>
            </a:r>
            <a:endParaRPr lang="en-US" dirty="0"/>
          </a:p>
          <a:p>
            <a:endParaRPr lang="en-US" dirty="0"/>
          </a:p>
          <a:p>
            <a:r>
              <a:rPr lang="en-US" dirty="0"/>
              <a:t>This</a:t>
            </a:r>
            <a:r>
              <a:rPr lang="en-US" baseline="0" dirty="0"/>
              <a:t> chart shows us our Short-Term Memory (Blue) vs. Long Term Memory (Green).</a:t>
            </a:r>
          </a:p>
          <a:p>
            <a:endParaRPr lang="en-US" baseline="0" dirty="0"/>
          </a:p>
          <a:p>
            <a:r>
              <a:rPr lang="en-US" baseline="0" dirty="0"/>
              <a:t>On Day 1, when we learn about something, we typically can remember abut 100% of what we learned. Then the next couple days, we don’t review the information, so we slowly forget what we learned. And there is no long term memory associated with it.</a:t>
            </a:r>
          </a:p>
          <a:p>
            <a:endParaRPr lang="en-US" baseline="0" dirty="0"/>
          </a:p>
          <a:p>
            <a:r>
              <a:rPr lang="en-US" baseline="0" dirty="0"/>
              <a:t>But, after the first day, if we review our notes for 10 minutes on the second day, 5 minutes on day 7 and 2-4 minutes after that.. Our long term memory kicks in and we are able to remember information. </a:t>
            </a:r>
          </a:p>
          <a:p>
            <a:endParaRPr lang="en-US" baseline="0" dirty="0"/>
          </a:p>
          <a:p>
            <a:r>
              <a:rPr lang="en-US" baseline="0" dirty="0"/>
              <a:t>So, this graph really shows you what a max of 10 minutes of review/studying can do for your long term memory, which ultimately help you from spending a day or week trying to cram and relearn information before a test.</a:t>
            </a:r>
          </a:p>
          <a:p>
            <a:endParaRPr lang="en-US" baseline="0" dirty="0"/>
          </a:p>
          <a:p>
            <a:r>
              <a:rPr lang="en-US" baseline="0" dirty="0"/>
              <a:t>If you approach studying and test prep with the study cycle in mind, you will naturally develop a pattern of regular, short review sessions that allows you to retain more, study smarter/not harder, and hopefully get more from your courses.</a:t>
            </a:r>
            <a:endParaRPr lang="en-US" dirty="0"/>
          </a:p>
          <a:p>
            <a:endParaRPr lang="en-US" dirty="0"/>
          </a:p>
        </p:txBody>
      </p:sp>
      <p:sp>
        <p:nvSpPr>
          <p:cNvPr id="4" name="Slide Number Placeholder 3"/>
          <p:cNvSpPr>
            <a:spLocks noGrp="1"/>
          </p:cNvSpPr>
          <p:nvPr>
            <p:ph type="sldNum" sz="quarter" idx="10"/>
          </p:nvPr>
        </p:nvSpPr>
        <p:spPr/>
        <p:txBody>
          <a:bodyPr/>
          <a:lstStyle/>
          <a:p>
            <a:fld id="{D1E4EE88-0EF5-4ABA-B853-57F617E681F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Know what you need to know… be smart and learn from tests that you took earlier on in the semester!</a:t>
            </a:r>
          </a:p>
          <a:p>
            <a:endParaRPr lang="en-US" dirty="0"/>
          </a:p>
          <a:p>
            <a:r>
              <a:rPr lang="en-US" baseline="0" dirty="0"/>
              <a:t>Use feedback from tests you’ve taken earlier on to help you plan for the format of upcoming tests. </a:t>
            </a:r>
          </a:p>
          <a:p>
            <a:endParaRPr lang="en-US" baseline="0" dirty="0"/>
          </a:p>
          <a:p>
            <a:r>
              <a:rPr lang="en-US" i="1" baseline="0" dirty="0"/>
              <a:t>Ask yourself these questions: “Does the teacher use multiple choice, essay, etc… questions? Does the teacher take questions from the textbook, lecture notes, study guides, other handouts/resources, etc..?”</a:t>
            </a:r>
          </a:p>
          <a:p>
            <a:endParaRPr lang="en-US" i="1" baseline="0" dirty="0"/>
          </a:p>
          <a:p>
            <a:r>
              <a:rPr lang="en-US" i="0" baseline="0" dirty="0"/>
              <a:t>Identify resources that can help you study for your final exam. Are there tutors, office hours, practice tests, study groups, etc., find a resource that works for you and use that resource as part of your study plan. </a:t>
            </a:r>
          </a:p>
          <a:p>
            <a:endParaRPr lang="en-US" i="0" baseline="0" dirty="0"/>
          </a:p>
          <a:p>
            <a:r>
              <a:rPr lang="en-US" i="0" baseline="0" dirty="0"/>
              <a:t>Lastly, your professor is your biggest resource! Meet with them to confirm information or concepts, ask them about your current grade and ask for feedback. Professors are willing to help if you take the time to talk with them. </a:t>
            </a:r>
            <a:endParaRPr lang="en-US" i="0" dirty="0"/>
          </a:p>
        </p:txBody>
      </p:sp>
      <p:sp>
        <p:nvSpPr>
          <p:cNvPr id="4" name="Slide Number Placeholder 3"/>
          <p:cNvSpPr>
            <a:spLocks noGrp="1"/>
          </p:cNvSpPr>
          <p:nvPr>
            <p:ph type="sldNum" sz="quarter" idx="10"/>
          </p:nvPr>
        </p:nvSpPr>
        <p:spPr/>
        <p:txBody>
          <a:bodyPr/>
          <a:lstStyle/>
          <a:p>
            <a:fld id="{7217EAC4-7A1D-48FA-AF2B-5BB38E199CD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You will need to the document, “Test Tips and Examining Returned Tests”. (There is a link on the Student Success Center Website, at the same location where you found this PowerPoint)</a:t>
            </a:r>
          </a:p>
          <a:p>
            <a:endParaRPr lang="en-US" baseline="0" dirty="0"/>
          </a:p>
          <a:p>
            <a:r>
              <a:rPr lang="en-US" baseline="0" dirty="0"/>
              <a:t>**This handout has general test tips on this worksheet, as well as a grid to help you better understand your performance on previous tests. Identifying why you missed what you missed on previous tests and can help you study smarter and it will also show you what resources you may need to look into (Student Health Center Counselor, etc.).</a:t>
            </a:r>
          </a:p>
          <a:p>
            <a:endParaRPr lang="en-US" baseline="0" dirty="0"/>
          </a:p>
          <a:p>
            <a:r>
              <a:rPr lang="en-US" baseline="0" dirty="0"/>
              <a:t>Within the few weeks before your final, be sure to gather information about your final exam! Look within the syllabus, canvas, lectures, or ask your professor these questions:</a:t>
            </a:r>
          </a:p>
          <a:p>
            <a:endParaRPr lang="en-US" baseline="0" dirty="0"/>
          </a:p>
          <a:p>
            <a:pPr marL="457200" lvl="0" indent="-457200">
              <a:buFont typeface="Arial" panose="020B0604020202020204" pitchFamily="34" charset="0"/>
              <a:buChar char="•"/>
            </a:pPr>
            <a:r>
              <a:rPr lang="en-US" sz="3200" dirty="0"/>
              <a:t>What will the test cover</a:t>
            </a:r>
          </a:p>
          <a:p>
            <a:pPr marL="457200" lvl="0" indent="-457200">
              <a:buFont typeface="Arial" panose="020B0604020202020204" pitchFamily="34" charset="0"/>
              <a:buChar char="•"/>
            </a:pPr>
            <a:r>
              <a:rPr lang="en-US" sz="3200" dirty="0"/>
              <a:t>Comprehensive or non-Comprehensive</a:t>
            </a:r>
          </a:p>
          <a:p>
            <a:pPr marL="457200" lvl="0" indent="-457200">
              <a:buFont typeface="Arial" panose="020B0604020202020204" pitchFamily="34" charset="0"/>
              <a:buChar char="•"/>
            </a:pPr>
            <a:r>
              <a:rPr lang="en-US" sz="3200" dirty="0"/>
              <a:t>What kinds of questions will be used &amp; how many</a:t>
            </a:r>
          </a:p>
          <a:p>
            <a:pPr marL="457200" lvl="0" indent="-457200">
              <a:buFont typeface="Arial" panose="020B0604020202020204" pitchFamily="34" charset="0"/>
              <a:buChar char="•"/>
            </a:pPr>
            <a:r>
              <a:rPr lang="en-US" sz="3200" dirty="0"/>
              <a:t>Where/when will the test be given</a:t>
            </a:r>
          </a:p>
          <a:p>
            <a:pPr marL="457200" lvl="0" indent="-457200">
              <a:buFont typeface="Arial" panose="020B0604020202020204" pitchFamily="34" charset="0"/>
              <a:buChar char="•"/>
            </a:pPr>
            <a:r>
              <a:rPr lang="en-US" sz="3200" dirty="0"/>
              <a:t>Special test materials</a:t>
            </a:r>
          </a:p>
          <a:p>
            <a:pPr marL="457200" lvl="0" indent="-457200">
              <a:buFont typeface="Arial" panose="020B0604020202020204" pitchFamily="34" charset="0"/>
              <a:buChar char="•"/>
            </a:pPr>
            <a:r>
              <a:rPr lang="en-US" sz="3200" dirty="0"/>
              <a:t>Are you responsible for formulas? Or will you be given formulas?</a:t>
            </a:r>
          </a:p>
          <a:p>
            <a:pPr marL="457200" lvl="0" indent="-457200">
              <a:buFont typeface="Arial" panose="020B0604020202020204" pitchFamily="34" charset="0"/>
              <a:buChar char="•"/>
            </a:pPr>
            <a:r>
              <a:rPr lang="en-US" sz="3200" dirty="0"/>
              <a:t>Can you bring a note card</a:t>
            </a:r>
          </a:p>
          <a:p>
            <a:pPr marL="457200" lvl="0" indent="-457200">
              <a:buFont typeface="Arial" panose="020B0604020202020204" pitchFamily="34" charset="0"/>
              <a:buChar char="•"/>
            </a:pPr>
            <a:endParaRPr lang="en-US" sz="3200" dirty="0"/>
          </a:p>
          <a:p>
            <a:pPr marL="0" lvl="0" indent="0">
              <a:buFont typeface="Arial" panose="020B0604020202020204" pitchFamily="34" charset="0"/>
              <a:buNone/>
            </a:pPr>
            <a:r>
              <a:rPr lang="en-US" sz="3200" b="1" dirty="0"/>
              <a:t>If it is an online test:</a:t>
            </a:r>
          </a:p>
          <a:p>
            <a:pPr marL="457200" lvl="0" indent="-457200">
              <a:buFont typeface="Arial" panose="020B0604020202020204" pitchFamily="34" charset="0"/>
              <a:buChar char="•"/>
            </a:pPr>
            <a:r>
              <a:rPr lang="en-US" sz="3200" dirty="0"/>
              <a:t>What time will the test open and close</a:t>
            </a:r>
          </a:p>
          <a:p>
            <a:pPr marL="457200" lvl="0" indent="-457200">
              <a:buFont typeface="Arial" panose="020B0604020202020204" pitchFamily="34" charset="0"/>
              <a:buChar char="•"/>
            </a:pPr>
            <a:r>
              <a:rPr lang="en-US" sz="3200" dirty="0"/>
              <a:t>Do I need to download the lockdown browser before the exam</a:t>
            </a:r>
          </a:p>
          <a:p>
            <a:pPr marL="457200" lvl="0" indent="-457200">
              <a:buFont typeface="Arial" panose="020B0604020202020204" pitchFamily="34" charset="0"/>
              <a:buChar char="•"/>
            </a:pPr>
            <a:r>
              <a:rPr lang="en-US" sz="3200" dirty="0"/>
              <a:t>Do I need a computer with a webcam for a lockdown browser</a:t>
            </a:r>
          </a:p>
          <a:p>
            <a:pPr marL="457200" lvl="0" indent="-457200">
              <a:buFont typeface="Arial" panose="020B0604020202020204" pitchFamily="34" charset="0"/>
              <a:buChar char="•"/>
            </a:pPr>
            <a:r>
              <a:rPr lang="en-US" sz="3200" dirty="0"/>
              <a:t>What resources </a:t>
            </a:r>
            <a:r>
              <a:rPr lang="en-US" sz="3200" dirty="0" err="1"/>
              <a:t>canyou</a:t>
            </a:r>
            <a:r>
              <a:rPr lang="en-US" sz="3200" dirty="0"/>
              <a:t> use on the online test</a:t>
            </a:r>
          </a:p>
          <a:p>
            <a:pPr marL="457200" lvl="0" indent="-457200">
              <a:buFont typeface="Arial" panose="020B0604020202020204" pitchFamily="34" charset="0"/>
              <a:buChar char="•"/>
            </a:pPr>
            <a:endParaRPr lang="en-US" sz="3200" dirty="0"/>
          </a:p>
          <a:p>
            <a:endParaRPr lang="en-US" dirty="0"/>
          </a:p>
        </p:txBody>
      </p:sp>
      <p:sp>
        <p:nvSpPr>
          <p:cNvPr id="4" name="Slide Number Placeholder 3"/>
          <p:cNvSpPr>
            <a:spLocks noGrp="1"/>
          </p:cNvSpPr>
          <p:nvPr>
            <p:ph type="sldNum" sz="quarter" idx="10"/>
          </p:nvPr>
        </p:nvSpPr>
        <p:spPr/>
        <p:txBody>
          <a:bodyPr/>
          <a:lstStyle/>
          <a:p>
            <a:fld id="{7217EAC4-7A1D-48FA-AF2B-5BB38E199CD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you do nothing</a:t>
            </a:r>
            <a:r>
              <a:rPr lang="en-US" baseline="0" dirty="0"/>
              <a:t> but study, you’ll lose focus and energy. Be sure to balance your study/academic work with some fun and relaxation! How you take care of your body and mind, is just as important as the study techniques that you implement. </a:t>
            </a:r>
          </a:p>
          <a:p>
            <a:endParaRPr lang="en-US" baseline="0" dirty="0"/>
          </a:p>
          <a:p>
            <a:r>
              <a:rPr lang="en-US" baseline="0" dirty="0"/>
              <a:t>Focus on eating nutritious foods that will provide you with energy. If you need guidance on what foods to eat, contact Bryant Student Health Center to make an appointment with a nutritionist at 620-235-4452.</a:t>
            </a:r>
          </a:p>
          <a:p>
            <a:endParaRPr lang="en-US" baseline="0" dirty="0"/>
          </a:p>
          <a:p>
            <a:r>
              <a:rPr lang="en-US" baseline="0" dirty="0"/>
              <a:t>Make sure that you are sleeping well and getting enough rest; staying up all night will not help you!</a:t>
            </a:r>
          </a:p>
          <a:p>
            <a:endParaRPr lang="en-US" baseline="0" dirty="0"/>
          </a:p>
          <a:p>
            <a:r>
              <a:rPr lang="en-US" baseline="0" dirty="0"/>
              <a:t>Take some time to do a workout, take a walk or enjoy any outdoor activities.</a:t>
            </a:r>
          </a:p>
          <a:p>
            <a:endParaRPr lang="en-US" baseline="0" dirty="0"/>
          </a:p>
          <a:p>
            <a:r>
              <a:rPr lang="en-US" baseline="0" dirty="0"/>
              <a:t>Lastly, visualize success!</a:t>
            </a:r>
          </a:p>
        </p:txBody>
      </p:sp>
      <p:sp>
        <p:nvSpPr>
          <p:cNvPr id="4" name="Slide Number Placeholder 3"/>
          <p:cNvSpPr>
            <a:spLocks noGrp="1"/>
          </p:cNvSpPr>
          <p:nvPr>
            <p:ph type="sldNum" sz="quarter" idx="10"/>
          </p:nvPr>
        </p:nvSpPr>
        <p:spPr/>
        <p:txBody>
          <a:bodyPr/>
          <a:lstStyle/>
          <a:p>
            <a:fld id="{7217EAC4-7A1D-48FA-AF2B-5BB38E199CD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 the day of the test be sure to follow these simple tips!</a:t>
            </a:r>
          </a:p>
          <a:p>
            <a:endParaRPr lang="en-US" dirty="0"/>
          </a:p>
          <a:p>
            <a:r>
              <a:rPr lang="en-US" dirty="0"/>
              <a:t>Bring all the materials needed for the exam (calculator, scantron, pen, pencil, notecard, etc.)</a:t>
            </a:r>
          </a:p>
          <a:p>
            <a:endParaRPr lang="en-US" dirty="0"/>
          </a:p>
          <a:p>
            <a:r>
              <a:rPr lang="en-US" dirty="0"/>
              <a:t>Arrive early! Give yourself some extra time in the morning so that you are not rushing into the test. </a:t>
            </a:r>
          </a:p>
          <a:p>
            <a:pPr marL="171450" indent="-171450">
              <a:buFont typeface="Arial" panose="020B0604020202020204" pitchFamily="34" charset="0"/>
              <a:buChar char="•"/>
            </a:pPr>
            <a:r>
              <a:rPr lang="en-US" dirty="0"/>
              <a:t>Double check the room number and the time of the test! </a:t>
            </a:r>
            <a:r>
              <a:rPr lang="en-US" baseline="0" dirty="0"/>
              <a:t>(usually 2 hour time slot and it may not be at the same time as your typical class is held).</a:t>
            </a:r>
          </a:p>
          <a:p>
            <a:pPr marL="171450" indent="-171450">
              <a:buFont typeface="Arial" panose="020B0604020202020204" pitchFamily="34" charset="0"/>
              <a:buChar char="•"/>
            </a:pPr>
            <a:r>
              <a:rPr lang="en-US" baseline="0" dirty="0"/>
              <a:t>If your exam is online, double check what time it opens and closes, so that you don’t miss it!</a:t>
            </a:r>
          </a:p>
          <a:p>
            <a:endParaRPr lang="en-US" dirty="0"/>
          </a:p>
          <a:p>
            <a:r>
              <a:rPr lang="en-US" dirty="0"/>
              <a:t>When you wake up or you are waiting in the classroom for your exam, practice deep breathing, stretches and relax your body (You prepared and studied hard for this, so be confident and relaxed!).</a:t>
            </a:r>
          </a:p>
          <a:p>
            <a:endParaRPr lang="en-US" dirty="0"/>
          </a:p>
        </p:txBody>
      </p:sp>
      <p:sp>
        <p:nvSpPr>
          <p:cNvPr id="4" name="Slide Number Placeholder 3"/>
          <p:cNvSpPr>
            <a:spLocks noGrp="1"/>
          </p:cNvSpPr>
          <p:nvPr>
            <p:ph type="sldNum" sz="quarter" idx="10"/>
          </p:nvPr>
        </p:nvSpPr>
        <p:spPr/>
        <p:txBody>
          <a:bodyPr/>
          <a:lstStyle/>
          <a:p>
            <a:fld id="{7217EAC4-7A1D-48FA-AF2B-5BB38E199CD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soon as the instructor hands out the test:</a:t>
            </a:r>
          </a:p>
          <a:p>
            <a:endParaRPr lang="en-US" dirty="0"/>
          </a:p>
          <a:p>
            <a:pPr marL="171450" indent="-171450">
              <a:buFont typeface="Arial" panose="020B0604020202020204" pitchFamily="34" charset="0"/>
              <a:buChar char="•"/>
            </a:pPr>
            <a:r>
              <a:rPr lang="en-US" dirty="0"/>
              <a:t>Write your name and Pitt State ID number! (You can not receive credit for all your hard work if you don’t write your name!)</a:t>
            </a:r>
          </a:p>
          <a:p>
            <a:pPr marL="171450" indent="-171450">
              <a:buFont typeface="Arial" panose="020B0604020202020204" pitchFamily="34" charset="0"/>
              <a:buChar char="•"/>
            </a:pPr>
            <a:r>
              <a:rPr lang="en-US" dirty="0"/>
              <a:t>Write any formulas, processes, maps, anything that you specifically need to remember, go ahead and write it  onto your paper so that you don’t forget them and you can use them as an easy reference.</a:t>
            </a:r>
          </a:p>
          <a:p>
            <a:pPr marL="171450" indent="-171450">
              <a:buFont typeface="Arial" panose="020B0604020202020204" pitchFamily="34" charset="0"/>
              <a:buChar char="•"/>
            </a:pPr>
            <a:r>
              <a:rPr lang="en-US" dirty="0"/>
              <a:t>Preview the test: budget time on each section. If there is a short answer section, be sure to leave yourself adequate time to write.</a:t>
            </a:r>
          </a:p>
          <a:p>
            <a:pPr marL="171450" indent="-171450">
              <a:buFont typeface="Arial" panose="020B0604020202020204" pitchFamily="34" charset="0"/>
              <a:buChar char="•"/>
            </a:pPr>
            <a:r>
              <a:rPr lang="en-US" dirty="0"/>
              <a:t>Read the directions carefully and slowly. Make sure that you are answering all parts of the question! (Questions can have two, three or even four parts)</a:t>
            </a:r>
          </a:p>
          <a:p>
            <a:pPr marL="171450" indent="-171450">
              <a:buFont typeface="Arial" panose="020B0604020202020204" pitchFamily="34" charset="0"/>
              <a:buChar char="•"/>
            </a:pPr>
            <a:r>
              <a:rPr lang="en-US" dirty="0"/>
              <a:t>In order to follow directions, underline key terms and steps in the directions of each question. When you underline the steps, you are able to easily focus on answering the different parts that the question has.</a:t>
            </a:r>
          </a:p>
        </p:txBody>
      </p:sp>
      <p:sp>
        <p:nvSpPr>
          <p:cNvPr id="4" name="Slide Number Placeholder 3"/>
          <p:cNvSpPr>
            <a:spLocks noGrp="1"/>
          </p:cNvSpPr>
          <p:nvPr>
            <p:ph type="sldNum" sz="quarter" idx="10"/>
          </p:nvPr>
        </p:nvSpPr>
        <p:spPr/>
        <p:txBody>
          <a:bodyPr/>
          <a:lstStyle/>
          <a:p>
            <a:fld id="{7217EAC4-7A1D-48FA-AF2B-5BB38E199CD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presentation, we will be covering three main topics.</a:t>
            </a:r>
          </a:p>
          <a:p>
            <a:endParaRPr lang="en-US" dirty="0"/>
          </a:p>
          <a:p>
            <a:pPr marL="171450" indent="-171450">
              <a:buFont typeface="Arial" panose="020B0604020202020204" pitchFamily="34" charset="0"/>
              <a:buChar char="•"/>
            </a:pPr>
            <a:r>
              <a:rPr lang="en-US" dirty="0"/>
              <a:t>How to Plan and Prepare</a:t>
            </a:r>
          </a:p>
          <a:p>
            <a:pPr marL="171450" indent="-171450">
              <a:buFont typeface="Arial" panose="020B0604020202020204" pitchFamily="34" charset="0"/>
              <a:buChar char="•"/>
            </a:pPr>
            <a:r>
              <a:rPr lang="en-US" dirty="0"/>
              <a:t>Get to Work On Time</a:t>
            </a:r>
          </a:p>
          <a:p>
            <a:pPr marL="171450" indent="-171450">
              <a:buFont typeface="Arial" panose="020B0604020202020204" pitchFamily="34" charset="0"/>
              <a:buChar char="•"/>
            </a:pPr>
            <a:r>
              <a:rPr lang="en-US" dirty="0"/>
              <a:t>How to Study Smart</a:t>
            </a:r>
          </a:p>
        </p:txBody>
      </p:sp>
      <p:sp>
        <p:nvSpPr>
          <p:cNvPr id="4" name="Slide Number Placeholder 3"/>
          <p:cNvSpPr>
            <a:spLocks noGrp="1"/>
          </p:cNvSpPr>
          <p:nvPr>
            <p:ph type="sldNum" sz="quarter" idx="5"/>
          </p:nvPr>
        </p:nvSpPr>
        <p:spPr/>
        <p:txBody>
          <a:bodyPr/>
          <a:lstStyle/>
          <a:p>
            <a:fld id="{7217EAC4-7A1D-48FA-AF2B-5BB38E199CD3}" type="slidenum">
              <a:rPr lang="en-US" smtClean="0"/>
              <a:pPr/>
              <a:t>2</a:t>
            </a:fld>
            <a:endParaRPr lang="en-US"/>
          </a:p>
        </p:txBody>
      </p:sp>
    </p:spTree>
    <p:extLst>
      <p:ext uri="{BB962C8B-B14F-4D97-AF65-F5344CB8AC3E}">
        <p14:creationId xmlns:p14="http://schemas.microsoft.com/office/powerpoint/2010/main" val="3196353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you start the exam:</a:t>
            </a:r>
          </a:p>
          <a:p>
            <a:endParaRPr lang="en-US" dirty="0"/>
          </a:p>
          <a:p>
            <a:pPr marL="171450" indent="-171450">
              <a:buFont typeface="Arial" panose="020B0604020202020204" pitchFamily="34" charset="0"/>
              <a:buChar char="•"/>
            </a:pPr>
            <a:r>
              <a:rPr lang="en-US" dirty="0"/>
              <a:t>Answer some of the easiest questions first! (Give yourself some confidence because you prepared!)</a:t>
            </a:r>
          </a:p>
          <a:p>
            <a:pPr marL="171450" indent="-171450">
              <a:buFont typeface="Arial" panose="020B0604020202020204" pitchFamily="34" charset="0"/>
              <a:buChar char="•"/>
            </a:pPr>
            <a:r>
              <a:rPr lang="en-US" dirty="0"/>
              <a:t>Expect memory blocks as you take the test. This is normal… Don’t beat yourself up over it! If you can’t remember the answer, come back to it at a later time or use context clues from that question (or others on the test) to help you answer.</a:t>
            </a:r>
          </a:p>
          <a:p>
            <a:pPr marL="171450" indent="-171450">
              <a:buFont typeface="Arial" panose="020B0604020202020204" pitchFamily="34" charset="0"/>
              <a:buChar char="•"/>
            </a:pPr>
            <a:r>
              <a:rPr lang="en-US" dirty="0"/>
              <a:t>Answer every question. Give yourself a chance! If it’s a short answer question, try your best to come up with an answer. Instructors may give you partial credit, just for giving it your best shot!</a:t>
            </a:r>
          </a:p>
          <a:p>
            <a:pPr marL="171450" indent="-171450">
              <a:buFont typeface="Arial" panose="020B0604020202020204" pitchFamily="34" charset="0"/>
              <a:buChar char="•"/>
            </a:pPr>
            <a:r>
              <a:rPr lang="en-US" dirty="0"/>
              <a:t>Write neat and legible. If you have to write, to any extent, make sure your writing is legible so that you are not docked points.</a:t>
            </a:r>
          </a:p>
          <a:p>
            <a:pPr marL="171450" indent="-171450">
              <a:buFont typeface="Arial" panose="020B0604020202020204" pitchFamily="34" charset="0"/>
              <a:buChar char="•"/>
            </a:pPr>
            <a:r>
              <a:rPr lang="en-US" dirty="0"/>
              <a:t>If you start to feel overwhelmed, stop and take a deep breath. Close your eyes and visualize yourself succeeding.</a:t>
            </a:r>
          </a:p>
        </p:txBody>
      </p:sp>
      <p:sp>
        <p:nvSpPr>
          <p:cNvPr id="4" name="Slide Number Placeholder 3"/>
          <p:cNvSpPr>
            <a:spLocks noGrp="1"/>
          </p:cNvSpPr>
          <p:nvPr>
            <p:ph type="sldNum" sz="quarter" idx="10"/>
          </p:nvPr>
        </p:nvSpPr>
        <p:spPr/>
        <p:txBody>
          <a:bodyPr/>
          <a:lstStyle/>
          <a:p>
            <a:fld id="{7217EAC4-7A1D-48FA-AF2B-5BB38E199CD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During Science and Math Tests, here are some study tips:</a:t>
            </a:r>
          </a:p>
          <a:p>
            <a:endParaRPr lang="en-US" dirty="0"/>
          </a:p>
          <a:p>
            <a:pPr marL="171450" indent="-171450">
              <a:buFont typeface="Arial" panose="020B0604020202020204" pitchFamily="34" charset="0"/>
              <a:buChar char="•"/>
            </a:pPr>
            <a:r>
              <a:rPr lang="en-US" dirty="0"/>
              <a:t>Develop a list of types of problems: use a study guide or your notes to identify possible problems or concepts that could be on the test. </a:t>
            </a:r>
          </a:p>
          <a:p>
            <a:pPr marL="171450" indent="-171450">
              <a:buFont typeface="Arial" panose="020B0604020202020204" pitchFamily="34" charset="0"/>
              <a:buChar char="•"/>
            </a:pPr>
            <a:r>
              <a:rPr lang="en-US" dirty="0"/>
              <a:t>Develop problem-solving steps: rewrite steps for specific problems so that you know the steps to take during the exam, it might not be the same numbers or data, but they will typically have the same problems. </a:t>
            </a:r>
          </a:p>
          <a:p>
            <a:pPr marL="171450" indent="-171450">
              <a:buFont typeface="Arial" panose="020B0604020202020204" pitchFamily="34" charset="0"/>
              <a:buChar char="•"/>
            </a:pPr>
            <a:r>
              <a:rPr lang="en-US" dirty="0"/>
              <a:t>Develop a practice test: use problems within the book, old tests, study guides, etc. to create a practice test.</a:t>
            </a:r>
          </a:p>
          <a:p>
            <a:pPr marL="628650" lvl="1" indent="-171450">
              <a:buFont typeface="Arial" panose="020B0604020202020204" pitchFamily="34" charset="0"/>
              <a:buChar char="•"/>
            </a:pPr>
            <a:r>
              <a:rPr lang="en-US" dirty="0"/>
              <a:t>Randomly arrange problems</a:t>
            </a:r>
          </a:p>
          <a:p>
            <a:pPr marL="171450" indent="-171450">
              <a:buFont typeface="Arial" panose="020B0604020202020204" pitchFamily="34" charset="0"/>
              <a:buChar char="•"/>
            </a:pPr>
            <a:r>
              <a:rPr lang="en-US" dirty="0"/>
              <a:t>Practice solving problems quickly: use your practice test to help yourself memorize the steps for each type of problem/</a:t>
            </a:r>
          </a:p>
        </p:txBody>
      </p:sp>
      <p:sp>
        <p:nvSpPr>
          <p:cNvPr id="4" name="Slide Number Placeholder 3"/>
          <p:cNvSpPr>
            <a:spLocks noGrp="1"/>
          </p:cNvSpPr>
          <p:nvPr>
            <p:ph type="sldNum" sz="quarter" idx="10"/>
          </p:nvPr>
        </p:nvSpPr>
        <p:spPr/>
        <p:txBody>
          <a:bodyPr/>
          <a:lstStyle/>
          <a:p>
            <a:fld id="{7217EAC4-7A1D-48FA-AF2B-5BB38E199CD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you are taking a multiple choice exam:</a:t>
            </a:r>
          </a:p>
          <a:p>
            <a:endParaRPr lang="en-US" dirty="0"/>
          </a:p>
          <a:p>
            <a:pPr marL="171450" indent="-171450">
              <a:buFont typeface="Arial" panose="020B0604020202020204" pitchFamily="34" charset="0"/>
              <a:buChar char="•"/>
            </a:pPr>
            <a:r>
              <a:rPr lang="en-US" dirty="0"/>
              <a:t>Try to answer the question without looking at the choices. Rely off of your studying first!</a:t>
            </a:r>
          </a:p>
          <a:p>
            <a:pPr marL="171450" indent="-171450">
              <a:buFont typeface="Arial" panose="020B0604020202020204" pitchFamily="34" charset="0"/>
              <a:buChar char="•"/>
            </a:pPr>
            <a:r>
              <a:rPr lang="en-US" dirty="0"/>
              <a:t>Look at one option at a time and treat each answer as a true or false question. Cross off options that you know are not true.</a:t>
            </a:r>
          </a:p>
          <a:p>
            <a:endParaRPr lang="en-US" dirty="0"/>
          </a:p>
        </p:txBody>
      </p:sp>
      <p:sp>
        <p:nvSpPr>
          <p:cNvPr id="4" name="Slide Number Placeholder 3"/>
          <p:cNvSpPr>
            <a:spLocks noGrp="1"/>
          </p:cNvSpPr>
          <p:nvPr>
            <p:ph type="sldNum" sz="quarter" idx="10"/>
          </p:nvPr>
        </p:nvSpPr>
        <p:spPr/>
        <p:txBody>
          <a:bodyPr/>
          <a:lstStyle/>
          <a:p>
            <a:fld id="{7217EAC4-7A1D-48FA-AF2B-5BB38E199CD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are taking a multiple choice exam:</a:t>
            </a:r>
          </a:p>
          <a:p>
            <a:endParaRPr lang="en-US" dirty="0"/>
          </a:p>
          <a:p>
            <a:pPr marL="171450" indent="-171450">
              <a:buFont typeface="Arial" panose="020B0604020202020204" pitchFamily="34" charset="0"/>
              <a:buChar char="•"/>
            </a:pPr>
            <a:r>
              <a:rPr lang="en-US" dirty="0"/>
              <a:t>Typically the longest choice is often correct.</a:t>
            </a:r>
          </a:p>
          <a:p>
            <a:pPr marL="171450" indent="-171450">
              <a:buFont typeface="Arial" panose="020B0604020202020204" pitchFamily="34" charset="0"/>
              <a:buChar char="•"/>
            </a:pPr>
            <a:r>
              <a:rPr lang="en-US" dirty="0"/>
              <a:t>Make sure the answer is grammatically correct… if it’s not grammatically correct, chances are that it is not the right answer.</a:t>
            </a:r>
          </a:p>
          <a:p>
            <a:pPr marL="171450" indent="-171450">
              <a:buFont typeface="Arial" panose="020B0604020202020204" pitchFamily="34" charset="0"/>
              <a:buChar char="•"/>
            </a:pPr>
            <a:r>
              <a:rPr lang="en-US" dirty="0"/>
              <a:t>Read all the choices before choosing one.</a:t>
            </a:r>
          </a:p>
          <a:p>
            <a:pPr marL="171450" indent="-171450">
              <a:buFont typeface="Arial" panose="020B0604020202020204" pitchFamily="34" charset="0"/>
              <a:buChar char="•"/>
            </a:pPr>
            <a:r>
              <a:rPr lang="en-US" dirty="0"/>
              <a:t>Note answer with ”all/none of the above”. Use the crossing out method here so that you know if “all/none of the above” applies. </a:t>
            </a:r>
          </a:p>
        </p:txBody>
      </p:sp>
      <p:sp>
        <p:nvSpPr>
          <p:cNvPr id="4" name="Slide Number Placeholder 3"/>
          <p:cNvSpPr>
            <a:spLocks noGrp="1"/>
          </p:cNvSpPr>
          <p:nvPr>
            <p:ph type="sldNum" sz="quarter" idx="10"/>
          </p:nvPr>
        </p:nvSpPr>
        <p:spPr/>
        <p:txBody>
          <a:bodyPr/>
          <a:lstStyle/>
          <a:p>
            <a:fld id="{7217EAC4-7A1D-48FA-AF2B-5BB38E199CD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you have true or false questions:</a:t>
            </a:r>
          </a:p>
          <a:p>
            <a:endParaRPr lang="en-US" dirty="0"/>
          </a:p>
          <a:p>
            <a:pPr marL="171450" indent="-171450">
              <a:buFont typeface="Arial" panose="020B0604020202020204" pitchFamily="34" charset="0"/>
              <a:buChar char="•"/>
            </a:pPr>
            <a:r>
              <a:rPr lang="en-US" dirty="0"/>
              <a:t>Watch for absolutes such as always and never</a:t>
            </a:r>
          </a:p>
          <a:p>
            <a:pPr marL="628650" lvl="1" indent="-171450">
              <a:buFont typeface="Arial" panose="020B0604020202020204" pitchFamily="34" charset="0"/>
              <a:buChar char="•"/>
            </a:pPr>
            <a:r>
              <a:rPr lang="en-US" dirty="0"/>
              <a:t>These are usually false, but not always!</a:t>
            </a:r>
          </a:p>
          <a:p>
            <a:pPr marL="171450" indent="-171450">
              <a:buFont typeface="Arial" panose="020B0604020202020204" pitchFamily="34" charset="0"/>
              <a:buChar char="•"/>
            </a:pPr>
            <a:r>
              <a:rPr lang="en-US" dirty="0"/>
              <a:t>Watch for seldom or usually</a:t>
            </a:r>
          </a:p>
          <a:p>
            <a:pPr marL="628650" lvl="1" indent="-171450">
              <a:buFont typeface="Arial" panose="020B0604020202020204" pitchFamily="34" charset="0"/>
              <a:buChar char="•"/>
            </a:pPr>
            <a:r>
              <a:rPr lang="en-US" dirty="0"/>
              <a:t>These are usually true, but not always!</a:t>
            </a:r>
          </a:p>
          <a:p>
            <a:pPr marL="628650" lvl="1" indent="-171450">
              <a:buFont typeface="Arial" panose="020B0604020202020204" pitchFamily="34" charset="0"/>
              <a:buChar char="•"/>
            </a:pPr>
            <a:endParaRPr lang="en-US" dirty="0"/>
          </a:p>
          <a:p>
            <a:pPr marL="0" lvl="0" indent="0">
              <a:buFontTx/>
              <a:buNone/>
            </a:pPr>
            <a:r>
              <a:rPr lang="en-US" dirty="0"/>
              <a:t>These are just taking test taking tips if you need to make an educated guess!</a:t>
            </a:r>
          </a:p>
        </p:txBody>
      </p:sp>
      <p:sp>
        <p:nvSpPr>
          <p:cNvPr id="4" name="Slide Number Placeholder 3"/>
          <p:cNvSpPr>
            <a:spLocks noGrp="1"/>
          </p:cNvSpPr>
          <p:nvPr>
            <p:ph type="sldNum" sz="quarter" idx="10"/>
          </p:nvPr>
        </p:nvSpPr>
        <p:spPr/>
        <p:txBody>
          <a:bodyPr/>
          <a:lstStyle/>
          <a:p>
            <a:fld id="{7217EAC4-7A1D-48FA-AF2B-5BB38E199CD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you have true or false questions:</a:t>
            </a:r>
          </a:p>
          <a:p>
            <a:endParaRPr lang="en-US" dirty="0"/>
          </a:p>
          <a:p>
            <a:pPr marL="171450" lvl="0" indent="-171450">
              <a:buFont typeface="Arial" panose="020B0604020202020204" pitchFamily="34" charset="0"/>
              <a:buChar char="•"/>
            </a:pPr>
            <a:r>
              <a:rPr lang="en-US" dirty="0"/>
              <a:t>Use the rest of the test for </a:t>
            </a:r>
            <a:r>
              <a:rPr lang="en-US" sz="4000" dirty="0"/>
              <a:t>information: some test questions will help to answer others!</a:t>
            </a:r>
          </a:p>
          <a:p>
            <a:pPr marL="628650" lvl="1" indent="-171450">
              <a:buFont typeface="Arial" panose="020B0604020202020204" pitchFamily="34" charset="0"/>
              <a:buChar char="•"/>
            </a:pPr>
            <a:r>
              <a:rPr lang="en-US" sz="4000" dirty="0"/>
              <a:t>You may skip a question and later on in the exam, a question will address the topic/answer. Be sure to use context clues!</a:t>
            </a:r>
          </a:p>
          <a:p>
            <a:pPr marL="171450" lvl="0" indent="-171450">
              <a:buFont typeface="Arial" panose="020B0604020202020204" pitchFamily="34" charset="0"/>
              <a:buChar char="•"/>
            </a:pPr>
            <a:r>
              <a:rPr lang="en-US" sz="4000" dirty="0"/>
              <a:t>If you are in doubt, go with your instincts.</a:t>
            </a:r>
            <a:endParaRPr lang="en-US" sz="2000" dirty="0"/>
          </a:p>
          <a:p>
            <a:pPr marL="171450" lvl="0" indent="-171450">
              <a:buFont typeface="Arial" panose="020B0604020202020204" pitchFamily="34" charset="0"/>
              <a:buChar char="•"/>
            </a:pPr>
            <a:r>
              <a:rPr lang="en-US" sz="4000" dirty="0"/>
              <a:t>Don’t change an answer unless you’re absolutely sure you should!</a:t>
            </a:r>
          </a:p>
          <a:p>
            <a:pPr marL="628650" lvl="1" indent="-171450">
              <a:buFont typeface="Arial" panose="020B0604020202020204" pitchFamily="34" charset="0"/>
              <a:buChar char="•"/>
            </a:pPr>
            <a:r>
              <a:rPr lang="en-US" sz="4000" dirty="0"/>
              <a:t>Normally your first answer, your first instinct, is right!</a:t>
            </a:r>
            <a:endParaRPr lang="en-US" sz="3200" dirty="0"/>
          </a:p>
          <a:p>
            <a:endParaRPr lang="en-US" dirty="0"/>
          </a:p>
        </p:txBody>
      </p:sp>
      <p:sp>
        <p:nvSpPr>
          <p:cNvPr id="4" name="Slide Number Placeholder 3"/>
          <p:cNvSpPr>
            <a:spLocks noGrp="1"/>
          </p:cNvSpPr>
          <p:nvPr>
            <p:ph type="sldNum" sz="quarter" idx="10"/>
          </p:nvPr>
        </p:nvSpPr>
        <p:spPr/>
        <p:txBody>
          <a:bodyPr/>
          <a:lstStyle/>
          <a:p>
            <a:fld id="{7217EAC4-7A1D-48FA-AF2B-5BB38E199CD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You will need to the handout, “Create an Action Plan” and “Keyword Bookmark” (There is a link on the Student Success Center Website, at the same location where you found this PowerPoint).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Sometimes the essay question asks you to discuss a topic, give examples, compare/contrast, </a:t>
            </a:r>
            <a:r>
              <a:rPr lang="en-US" baseline="0" dirty="0" err="1"/>
              <a:t>etc</a:t>
            </a:r>
            <a:r>
              <a:rPr lang="en-US" baseline="0" dirty="0"/>
              <a:t>…and we each have a different idea of what that means. This bookmark will help define a few of these common essay question terms to help you better answer specifically the question the teacher is asking.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keyword bookmark is </a:t>
            </a:r>
            <a:r>
              <a:rPr lang="en-US" sz="1200" kern="1200" dirty="0">
                <a:solidFill>
                  <a:schemeClr val="tx1"/>
                </a:solidFill>
                <a:effectLst/>
                <a:latin typeface="+mn-lt"/>
                <a:ea typeface="+mn-ea"/>
                <a:cs typeface="+mn-cs"/>
              </a:rPr>
              <a:t>especially useful for short answer and essay questions. It helps break down essay questions and guide development of an outline for essays that is more targeted to the specific question(s) the teacher is asking. This keeps the essay writing and thought process on-task. It can be used during a test or just as students are working to complete essay/writing assignments. Just use it as an aid for yourself!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During essay questions be sure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Examine the question and organize your thoughts before you start to write. It’s okay to create a small outline in order to organize your thoughts. Go ahead and map it out before you start writing all the small details. </a:t>
            </a:r>
          </a:p>
          <a:p>
            <a:endParaRPr lang="en-US" dirty="0"/>
          </a:p>
        </p:txBody>
      </p:sp>
      <p:sp>
        <p:nvSpPr>
          <p:cNvPr id="4" name="Slide Number Placeholder 3"/>
          <p:cNvSpPr>
            <a:spLocks noGrp="1"/>
          </p:cNvSpPr>
          <p:nvPr>
            <p:ph type="sldNum" sz="quarter" idx="10"/>
          </p:nvPr>
        </p:nvSpPr>
        <p:spPr/>
        <p:txBody>
          <a:bodyPr/>
          <a:lstStyle/>
          <a:p>
            <a:fld id="{7217EAC4-7A1D-48FA-AF2B-5BB38E199CD3}"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are taking a test with short answers or essay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571500" lvl="0" indent="-571500">
              <a:buFont typeface="Arial" panose="020B0604020202020204" pitchFamily="34" charset="0"/>
              <a:buChar char="•"/>
            </a:pPr>
            <a:r>
              <a:rPr lang="en-US" sz="4400" dirty="0"/>
              <a:t>Have a beginning, middle and end</a:t>
            </a:r>
          </a:p>
          <a:p>
            <a:pPr marL="1028700" lvl="1" indent="-571500">
              <a:buFont typeface="Arial" panose="020B0604020202020204" pitchFamily="34" charset="0"/>
              <a:buChar char="•"/>
            </a:pPr>
            <a:r>
              <a:rPr lang="en-US" sz="4400" dirty="0"/>
              <a:t>(Introduction, Body and Conclusion)</a:t>
            </a:r>
            <a:endParaRPr lang="en-US" sz="2000" dirty="0"/>
          </a:p>
          <a:p>
            <a:pPr marL="571500" lvl="0" indent="-571500">
              <a:buFont typeface="Arial" panose="020B0604020202020204" pitchFamily="34" charset="0"/>
              <a:buChar char="•"/>
            </a:pPr>
            <a:r>
              <a:rPr lang="en-US" sz="4400" dirty="0"/>
              <a:t>Run out of time: outline remaining questions for possible partial credit</a:t>
            </a:r>
            <a:endParaRPr lang="en-US" sz="2200" dirty="0"/>
          </a:p>
          <a:p>
            <a:pPr marL="571500" lvl="0" indent="-571500">
              <a:buFont typeface="Arial" panose="020B0604020202020204" pitchFamily="34" charset="0"/>
              <a:buChar char="•"/>
            </a:pPr>
            <a:r>
              <a:rPr lang="en-US" sz="4400" dirty="0"/>
              <a:t>Proofread your answers! Make sure words are spelt correctly and sentences are grammatically correct.</a:t>
            </a:r>
          </a:p>
          <a:p>
            <a:pPr marL="1028700" lvl="1" indent="-571500">
              <a:buFont typeface="Arial" panose="020B0604020202020204" pitchFamily="34" charset="0"/>
              <a:buChar char="•"/>
            </a:pPr>
            <a:r>
              <a:rPr lang="en-US" sz="4400" dirty="0"/>
              <a:t>Read back through your answers to double check for errors if you still have time at the end of your test. </a:t>
            </a:r>
            <a:endParaRPr lang="en-US" sz="3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7217EAC4-7A1D-48FA-AF2B-5BB38E199CD3}"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After the exam has finished:</a:t>
            </a:r>
          </a:p>
          <a:p>
            <a:endParaRPr lang="en-US" dirty="0"/>
          </a:p>
          <a:p>
            <a:pPr marL="171450" indent="-171450">
              <a:buFont typeface="Arial" panose="020B0604020202020204" pitchFamily="34" charset="0"/>
              <a:buChar char="•"/>
            </a:pPr>
            <a:r>
              <a:rPr lang="en-US" dirty="0"/>
              <a:t>Leave promptly and don’t talk about the test. Do not drain yourself on the what if’s!</a:t>
            </a:r>
          </a:p>
          <a:p>
            <a:pPr marL="171450" indent="-171450">
              <a:buFont typeface="Arial" panose="020B0604020202020204" pitchFamily="34" charset="0"/>
              <a:buChar char="•"/>
            </a:pPr>
            <a:r>
              <a:rPr lang="en-US" dirty="0"/>
              <a:t>Let it go and reward yourself for the hard work that you have put in.</a:t>
            </a:r>
          </a:p>
          <a:p>
            <a:pPr marL="171450" indent="-171450">
              <a:buFont typeface="Arial" panose="020B0604020202020204" pitchFamily="34" charset="0"/>
              <a:buChar char="•"/>
            </a:pPr>
            <a:r>
              <a:rPr lang="en-US" dirty="0"/>
              <a:t>Once you see your final grade, if it’s lower than expected, ask to see your final exam. Ask your professor if you can discuss the test, privately, so that you can learn from your mistakes!</a:t>
            </a:r>
          </a:p>
        </p:txBody>
      </p:sp>
      <p:sp>
        <p:nvSpPr>
          <p:cNvPr id="4" name="Slide Number Placeholder 3"/>
          <p:cNvSpPr>
            <a:spLocks noGrp="1"/>
          </p:cNvSpPr>
          <p:nvPr>
            <p:ph type="sldNum" sz="quarter" idx="10"/>
          </p:nvPr>
        </p:nvSpPr>
        <p:spPr/>
        <p:txBody>
          <a:bodyPr/>
          <a:lstStyle/>
          <a:p>
            <a:fld id="{7217EAC4-7A1D-48FA-AF2B-5BB38E199CD3}"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When you are studying for a final, try to avoid:</a:t>
            </a:r>
          </a:p>
          <a:p>
            <a:endParaRPr lang="en-US" sz="4000" dirty="0"/>
          </a:p>
          <a:p>
            <a:pPr marL="571500" indent="-571500">
              <a:buFont typeface="Arial" panose="020B0604020202020204" pitchFamily="34" charset="0"/>
              <a:buChar char="•"/>
            </a:pPr>
            <a:r>
              <a:rPr lang="en-US" sz="4000" dirty="0"/>
              <a:t>Letting time get away from you</a:t>
            </a:r>
          </a:p>
          <a:p>
            <a:pPr marL="571500" lvl="0" indent="-571500">
              <a:buFont typeface="Arial" panose="020B0604020202020204" pitchFamily="34" charset="0"/>
              <a:buChar char="•"/>
            </a:pPr>
            <a:r>
              <a:rPr lang="en-US" sz="4000" dirty="0"/>
              <a:t>Relying solely on short-term memory</a:t>
            </a:r>
          </a:p>
          <a:p>
            <a:pPr marL="571500" lvl="0" indent="-571500">
              <a:buFont typeface="Arial" panose="020B0604020202020204" pitchFamily="34" charset="0"/>
              <a:buChar char="•"/>
            </a:pPr>
            <a:r>
              <a:rPr lang="en-US" sz="4000" dirty="0"/>
              <a:t>Letting others derail your study plans</a:t>
            </a:r>
          </a:p>
          <a:p>
            <a:pPr marL="571500" lvl="0" indent="-571500">
              <a:buFont typeface="Arial" panose="020B0604020202020204" pitchFamily="34" charset="0"/>
              <a:buChar char="•"/>
            </a:pPr>
            <a:r>
              <a:rPr lang="en-US" sz="4000" dirty="0"/>
              <a:t>Aiming for less than 100% mastery</a:t>
            </a:r>
          </a:p>
          <a:p>
            <a:pPr marL="571500" lvl="0" indent="-571500">
              <a:buFont typeface="Arial" panose="020B0604020202020204" pitchFamily="34" charset="0"/>
              <a:buChar char="•"/>
            </a:pPr>
            <a:r>
              <a:rPr lang="en-US" sz="4000" dirty="0"/>
              <a:t>Failing to believe in yourself!</a:t>
            </a:r>
          </a:p>
          <a:p>
            <a:endParaRPr lang="en-US" dirty="0"/>
          </a:p>
          <a:p>
            <a:r>
              <a:rPr lang="en-US" dirty="0"/>
              <a:t>Lastly, if you find yourself in a class with a lower grade and you feel lost in the content… seek help from a tutor, classmate or professor! We encourage you to make a meeting with one of your resources (tutor, classmate or professor) as part of your finals study strategies. You can contact Student Success Programs and we will give you a full list of the tutors available on campus.</a:t>
            </a:r>
          </a:p>
          <a:p>
            <a:endParaRPr lang="en-US" dirty="0"/>
          </a:p>
          <a:p>
            <a:r>
              <a:rPr lang="en-US" dirty="0"/>
              <a:t>Here is a link to our tutoring website: </a:t>
            </a:r>
            <a:r>
              <a:rPr lang="en-US" dirty="0">
                <a:hlinkClick r:id="rId3"/>
              </a:rPr>
              <a:t>https://www.pittstate.edu/office/student-success-programs/tutoring.html</a:t>
            </a:r>
            <a:endParaRPr lang="en-US" dirty="0"/>
          </a:p>
        </p:txBody>
      </p:sp>
      <p:sp>
        <p:nvSpPr>
          <p:cNvPr id="4" name="Slide Number Placeholder 3"/>
          <p:cNvSpPr>
            <a:spLocks noGrp="1"/>
          </p:cNvSpPr>
          <p:nvPr>
            <p:ph type="sldNum" sz="quarter" idx="10"/>
          </p:nvPr>
        </p:nvSpPr>
        <p:spPr/>
        <p:txBody>
          <a:bodyPr/>
          <a:lstStyle/>
          <a:p>
            <a:fld id="{7217EAC4-7A1D-48FA-AF2B-5BB38E199CD3}"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end of the semester has proven to be a busy time for students. You have priorities with your academic success such as, quizzes, exams, papers and projects. Then you also have professional opportunities that start to arise such as, job searches, internship and summer plans.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recommend sitting down and distributing your study time into a planner.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If you do not currently use a planner, you can use the document, “Semester Plan – Last 8 weeks”. (There is a link on the Student Success Center Website, at the same location where you found this PowerPoint)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Schedule your study time now, so that you are not overwhelmed at the tail end of the semester. On your planner, schedule major projects </a:t>
            </a:r>
            <a:r>
              <a:rPr lang="en-US" i="0" baseline="0" dirty="0"/>
              <a:t>papers and exams. Once it’s on paper, you can see how you will need to plan ahead so that you can accomplish these tasks. </a:t>
            </a:r>
          </a:p>
        </p:txBody>
      </p:sp>
      <p:sp>
        <p:nvSpPr>
          <p:cNvPr id="4" name="Slide Number Placeholder 3"/>
          <p:cNvSpPr>
            <a:spLocks noGrp="1"/>
          </p:cNvSpPr>
          <p:nvPr>
            <p:ph type="sldNum" sz="quarter" idx="10"/>
          </p:nvPr>
        </p:nvSpPr>
        <p:spPr/>
        <p:txBody>
          <a:bodyPr/>
          <a:lstStyle/>
          <a:p>
            <a:fld id="{7217EAC4-7A1D-48FA-AF2B-5BB38E199CD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 “Setting Priorities” worksheet is also available as a resource, as you prepare for upcoming tests (There is a link on the Student Success Center Website, at the same location where you found this PowerPoint)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sym typeface="Wingdings" pitchFamily="2" charset="2"/>
              </a:rPr>
              <a:t>We hope that you enjoyed the presentation and found some resources to be successful as we enter finals!</a:t>
            </a:r>
          </a:p>
        </p:txBody>
      </p:sp>
      <p:sp>
        <p:nvSpPr>
          <p:cNvPr id="4" name="Slide Number Placeholder 3"/>
          <p:cNvSpPr>
            <a:spLocks noGrp="1"/>
          </p:cNvSpPr>
          <p:nvPr>
            <p:ph type="sldNum" sz="quarter" idx="10"/>
          </p:nvPr>
        </p:nvSpPr>
        <p:spPr/>
        <p:txBody>
          <a:bodyPr/>
          <a:lstStyle/>
          <a:p>
            <a:fld id="{7217EAC4-7A1D-48FA-AF2B-5BB38E199CD3}"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Be sure to give us a follow on our social media accounts to keep you updated on Academic Success Workshops, study tips and more!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Facebook: PSU Student Success Center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Instagram: @</a:t>
            </a:r>
            <a:r>
              <a:rPr lang="en-US" sz="1200" kern="1200" dirty="0" err="1">
                <a:solidFill>
                  <a:schemeClr val="tx1"/>
                </a:solidFill>
                <a:latin typeface="+mn-lt"/>
                <a:ea typeface="+mn-ea"/>
                <a:cs typeface="+mn-cs"/>
              </a:rPr>
              <a:t>psusuccess</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Twitter: @</a:t>
            </a:r>
            <a:r>
              <a:rPr lang="en-US" sz="1200" kern="1200" dirty="0" err="1">
                <a:solidFill>
                  <a:schemeClr val="tx1"/>
                </a:solidFill>
                <a:latin typeface="+mn-lt"/>
                <a:ea typeface="+mn-ea"/>
                <a:cs typeface="+mn-cs"/>
              </a:rPr>
              <a:t>psusuccess</a:t>
            </a:r>
            <a:endParaRPr lang="en-US" sz="1200" kern="1200" dirty="0">
              <a:solidFill>
                <a:schemeClr val="tx1"/>
              </a:solidFill>
              <a:latin typeface="+mn-lt"/>
              <a:ea typeface="+mn-ea"/>
              <a:cs typeface="+mn-cs"/>
            </a:endParaRPr>
          </a:p>
          <a:p>
            <a:endParaRPr lang="en-US" dirty="0"/>
          </a:p>
          <a:p>
            <a:r>
              <a:rPr lang="en-US" dirty="0"/>
              <a:t>If you have any questions or need clarification please contact Student Success Programs. </a:t>
            </a:r>
          </a:p>
          <a:p>
            <a:endParaRPr lang="en-US" dirty="0"/>
          </a:p>
          <a:p>
            <a:r>
              <a:rPr lang="en-US" dirty="0"/>
              <a:t>Student Success Programs</a:t>
            </a:r>
          </a:p>
          <a:p>
            <a:r>
              <a:rPr lang="en-US" dirty="0"/>
              <a:t>Axe Library 113</a:t>
            </a:r>
          </a:p>
          <a:p>
            <a:r>
              <a:rPr lang="en-US" dirty="0" err="1"/>
              <a:t>studentsuccess@pittstate.edu</a:t>
            </a:r>
            <a:endParaRPr lang="en-US" dirty="0"/>
          </a:p>
          <a:p>
            <a:r>
              <a:rPr lang="en-US" dirty="0"/>
              <a:t>620-235-6578</a:t>
            </a:r>
          </a:p>
          <a:p>
            <a:endParaRPr lang="en-US" dirty="0"/>
          </a:p>
        </p:txBody>
      </p:sp>
      <p:sp>
        <p:nvSpPr>
          <p:cNvPr id="4" name="Slide Number Placeholder 3"/>
          <p:cNvSpPr>
            <a:spLocks noGrp="1"/>
          </p:cNvSpPr>
          <p:nvPr>
            <p:ph type="sldNum" sz="quarter" idx="5"/>
          </p:nvPr>
        </p:nvSpPr>
        <p:spPr/>
        <p:txBody>
          <a:bodyPr/>
          <a:lstStyle/>
          <a:p>
            <a:fld id="{7217EAC4-7A1D-48FA-AF2B-5BB38E199CD3}" type="slidenum">
              <a:rPr lang="en-US" smtClean="0"/>
              <a:pPr/>
              <a:t>31</a:t>
            </a:fld>
            <a:endParaRPr lang="en-US"/>
          </a:p>
        </p:txBody>
      </p:sp>
    </p:spTree>
    <p:extLst>
      <p:ext uri="{BB962C8B-B14F-4D97-AF65-F5344CB8AC3E}">
        <p14:creationId xmlns:p14="http://schemas.microsoft.com/office/powerpoint/2010/main" val="89387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Time management</a:t>
            </a:r>
            <a:r>
              <a:rPr lang="en-US" baseline="0" dirty="0"/>
              <a:t> is a large part of academic success! You can have great ideas and strategies for success, but you have to make time to actually implement them!</a:t>
            </a:r>
            <a:endParaRPr lang="en-US" dirty="0"/>
          </a:p>
        </p:txBody>
      </p:sp>
      <p:sp>
        <p:nvSpPr>
          <p:cNvPr id="4" name="Slide Number Placeholder 3"/>
          <p:cNvSpPr>
            <a:spLocks noGrp="1"/>
          </p:cNvSpPr>
          <p:nvPr>
            <p:ph type="sldNum" sz="quarter" idx="10"/>
          </p:nvPr>
        </p:nvSpPr>
        <p:spPr/>
        <p:txBody>
          <a:bodyPr/>
          <a:lstStyle/>
          <a:p>
            <a:fld id="{7217EAC4-7A1D-48FA-AF2B-5BB38E199CD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How can we spend time studying that is intentional and useful?</a:t>
            </a:r>
          </a:p>
          <a:p>
            <a:endParaRPr lang="en-US" dirty="0"/>
          </a:p>
          <a:p>
            <a:r>
              <a:rPr lang="en-US" dirty="0"/>
              <a:t>Try building a schedule that includes time for studying, relaxation, social life, work and class times. Within the last few weeks of the semester, you may have to pull time from lower priority activities so that you can focus on the high priority needs of the next few weeks. </a:t>
            </a:r>
          </a:p>
          <a:p>
            <a:endParaRPr lang="en-US" dirty="0"/>
          </a:p>
          <a:p>
            <a:r>
              <a:rPr lang="en-US" i="1" dirty="0"/>
              <a:t>Example: You may have to lower your time watching tv, so that you can spend enough time studying for your Anatomy test. </a:t>
            </a:r>
          </a:p>
          <a:p>
            <a:endParaRPr lang="en-US" dirty="0"/>
          </a:p>
          <a:p>
            <a:r>
              <a:rPr lang="en-US" dirty="0"/>
              <a:t>Try and create spaced study</a:t>
            </a:r>
            <a:r>
              <a:rPr lang="en-US" baseline="0" dirty="0"/>
              <a:t> sessions within your planner/schedule. Spaced study sessions are a 30-50 minutes, four times a week, leading up to the test, rather than a 5-hour marathon cram session the evening before.</a:t>
            </a:r>
          </a:p>
          <a:p>
            <a:endParaRPr lang="en-US" baseline="0" dirty="0"/>
          </a:p>
          <a:p>
            <a:r>
              <a:rPr lang="en-US" baseline="0" dirty="0"/>
              <a:t>Implement your own Study Cycle into your planner/schedule. A study cycle includes mini study and review sessions before and after class, weekly reviews, and use of resources. These resources could include tutoring, study groups, etc.. Engage in these mini study cycles in the weeks before your final exam, rather than only at the time of the test.</a:t>
            </a:r>
            <a:endParaRPr lang="en-US" dirty="0"/>
          </a:p>
        </p:txBody>
      </p:sp>
      <p:sp>
        <p:nvSpPr>
          <p:cNvPr id="4" name="Slide Number Placeholder 3"/>
          <p:cNvSpPr>
            <a:spLocks noGrp="1"/>
          </p:cNvSpPr>
          <p:nvPr>
            <p:ph type="sldNum" sz="quarter" idx="10"/>
          </p:nvPr>
        </p:nvSpPr>
        <p:spPr/>
        <p:txBody>
          <a:bodyPr/>
          <a:lstStyle/>
          <a:p>
            <a:fld id="{7217EAC4-7A1D-48FA-AF2B-5BB38E199CD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0" dirty="0"/>
              <a:t>How many of you guys have said, “I don’t have enough time in my day to do everything?” Everyone has! But, this clock shows us how things are typically separated out for a college student.</a:t>
            </a:r>
          </a:p>
          <a:p>
            <a:pPr lvl="0"/>
            <a:endParaRPr lang="en-US" b="1" dirty="0"/>
          </a:p>
          <a:p>
            <a:pPr lvl="0"/>
            <a:r>
              <a:rPr lang="en-US" b="0" dirty="0"/>
              <a:t>So, there are eating, classes, sleeping that are in color on the clock. These all add up to 97 hours in a week. Out of an entire week, we have 168 hours to work with. So, 168-97 = 71 hours. You have 71 hours left to manage for the week. And if you have a full or part time job or you’re a student athlete, you would need to take out time for shifts, meetings, practice, etc. So, you have even less time!</a:t>
            </a:r>
          </a:p>
          <a:p>
            <a:pPr lvl="0"/>
            <a:endParaRPr lang="en-US" b="0" dirty="0"/>
          </a:p>
          <a:p>
            <a:pPr lvl="0"/>
            <a:r>
              <a:rPr lang="en-US" b="0" dirty="0"/>
              <a:t>This graphic shows you that there is time to accomplish things, but we need to make sure that time is managed wisely, or else it slips right through your fingers. </a:t>
            </a:r>
          </a:p>
          <a:p>
            <a:pPr lvl="0"/>
            <a:endParaRPr lang="en-US" b="1" dirty="0"/>
          </a:p>
          <a:p>
            <a:pPr lvl="0"/>
            <a:endParaRPr lang="en-US" dirty="0"/>
          </a:p>
        </p:txBody>
      </p:sp>
      <p:sp>
        <p:nvSpPr>
          <p:cNvPr id="4" name="Slide Number Placeholder 3"/>
          <p:cNvSpPr>
            <a:spLocks noGrp="1"/>
          </p:cNvSpPr>
          <p:nvPr>
            <p:ph type="sldNum" sz="quarter" idx="10"/>
          </p:nvPr>
        </p:nvSpPr>
        <p:spPr/>
        <p:txBody>
          <a:bodyPr/>
          <a:lstStyle/>
          <a:p>
            <a:fld id="{26A9ECD2-FFD9-4F92-9C87-67203FE9572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You will need to the document, “Am I preparing well for my tests?”. (There is a link on the Student Success Center Website, at the same location where you found this PowerPoint)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Take a minute or two to fill out the questionnaire and reflect on your answers.</a:t>
            </a:r>
          </a:p>
          <a:p>
            <a:endParaRPr lang="en-US" dirty="0"/>
          </a:p>
          <a:p>
            <a:r>
              <a:rPr lang="en-US" dirty="0"/>
              <a:t>Directions:</a:t>
            </a:r>
          </a:p>
          <a:p>
            <a:endParaRPr lang="en-US" dirty="0"/>
          </a:p>
          <a:p>
            <a:r>
              <a:rPr lang="en-US" dirty="0"/>
              <a:t>On a piece of paper, I want you to answer these questions with a 5,4,3,2,1.</a:t>
            </a:r>
          </a:p>
          <a:p>
            <a:endParaRPr lang="en-US" dirty="0"/>
          </a:p>
          <a:p>
            <a:r>
              <a:rPr lang="en-US" dirty="0"/>
              <a:t>Read off each question.</a:t>
            </a:r>
          </a:p>
          <a:p>
            <a:endParaRPr lang="en-US" dirty="0"/>
          </a:p>
          <a:p>
            <a:r>
              <a:rPr lang="en-US" dirty="0"/>
              <a:t>Add up your scores…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If your score is: </a:t>
            </a:r>
          </a:p>
          <a:p>
            <a:r>
              <a:rPr lang="en-US" sz="1200" b="0" i="0" u="none" strike="noStrike" kern="1200" baseline="0" dirty="0">
                <a:solidFill>
                  <a:schemeClr val="tx1"/>
                </a:solidFill>
                <a:latin typeface="+mn-lt"/>
                <a:ea typeface="+mn-ea"/>
                <a:cs typeface="+mn-cs"/>
              </a:rPr>
              <a:t>40-55: you are preparing well for your tests </a:t>
            </a:r>
          </a:p>
          <a:p>
            <a:r>
              <a:rPr lang="en-US" sz="1200" b="0" i="0" u="none" strike="noStrike" kern="1200" baseline="0" dirty="0">
                <a:solidFill>
                  <a:schemeClr val="tx1"/>
                </a:solidFill>
                <a:latin typeface="+mn-lt"/>
                <a:ea typeface="+mn-ea"/>
                <a:cs typeface="+mn-cs"/>
              </a:rPr>
              <a:t>15-39: you need a little tune up </a:t>
            </a:r>
          </a:p>
          <a:p>
            <a:r>
              <a:rPr lang="en-US" sz="1200" b="0" i="0" u="none" strike="noStrike" kern="1200" baseline="0" dirty="0">
                <a:solidFill>
                  <a:schemeClr val="tx1"/>
                </a:solidFill>
                <a:latin typeface="+mn-lt"/>
                <a:ea typeface="+mn-ea"/>
                <a:cs typeface="+mn-cs"/>
              </a:rPr>
              <a:t>11-14: your test preparation needs some major adjustments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Everyone can focus on the areas where you scored 1s &amp; 2s to improve your test preparation.</a:t>
            </a:r>
            <a:endParaRPr lang="en-US" dirty="0"/>
          </a:p>
          <a:p>
            <a:endParaRPr lang="en-US" dirty="0"/>
          </a:p>
          <a:p>
            <a:r>
              <a:rPr lang="en-US" dirty="0"/>
              <a:t>From this self reflection, try to take away a few items that you can work on improving or adding to your approach to academic success. </a:t>
            </a:r>
          </a:p>
        </p:txBody>
      </p:sp>
      <p:sp>
        <p:nvSpPr>
          <p:cNvPr id="4" name="Slide Number Placeholder 3"/>
          <p:cNvSpPr>
            <a:spLocks noGrp="1"/>
          </p:cNvSpPr>
          <p:nvPr>
            <p:ph type="sldNum" sz="quarter" idx="10"/>
          </p:nvPr>
        </p:nvSpPr>
        <p:spPr/>
        <p:txBody>
          <a:bodyPr/>
          <a:lstStyle/>
          <a:p>
            <a:fld id="{7217EAC4-7A1D-48FA-AF2B-5BB38E199CD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Sometimes during finals week, our brain starts to freak out and we develop test anxiety. Well the definition of anxiety is a response to a perceived danger. If you start to feel yourself getting anxious, re-think about the way you are talking to yourself. Your self talk or internal dialogue should be encouraging, empowering, motivating and honest. If you have prepared for the test, to the best of your ability, then you should give yourself positive affirmation.</a:t>
            </a:r>
          </a:p>
          <a:p>
            <a:endParaRPr lang="en-US" dirty="0"/>
          </a:p>
          <a:p>
            <a:r>
              <a:rPr lang="en-US" dirty="0"/>
              <a:t>I’ll leave you with this question… “If you’re friend was having test anxiety, how would you encourage them?” (I don’t believe that you would talk to them negatively. So, why would you treat yourself any differently?)</a:t>
            </a:r>
          </a:p>
        </p:txBody>
      </p:sp>
      <p:sp>
        <p:nvSpPr>
          <p:cNvPr id="4" name="Slide Number Placeholder 3"/>
          <p:cNvSpPr>
            <a:spLocks noGrp="1"/>
          </p:cNvSpPr>
          <p:nvPr>
            <p:ph type="sldNum" sz="quarter" idx="10"/>
          </p:nvPr>
        </p:nvSpPr>
        <p:spPr/>
        <p:txBody>
          <a:bodyPr/>
          <a:lstStyle/>
          <a:p>
            <a:fld id="{7217EAC4-7A1D-48FA-AF2B-5BB38E199CD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Before finals week, conduct a self check about test anxiety. If you start to have anxious thoughts, consider your thought patterns. Then, acknowledge that you could live through the worst case scenario. Finally, move forward. Have a vision and purpose in mind as you start to study. Clarify your goals and what you want to accomplish and re-affirm and put in proper study strategies to achieve those goals!</a:t>
            </a:r>
          </a:p>
          <a:p>
            <a:endParaRPr lang="en-US" dirty="0"/>
          </a:p>
        </p:txBody>
      </p:sp>
      <p:sp>
        <p:nvSpPr>
          <p:cNvPr id="4" name="Slide Number Placeholder 3"/>
          <p:cNvSpPr>
            <a:spLocks noGrp="1"/>
          </p:cNvSpPr>
          <p:nvPr>
            <p:ph type="sldNum" sz="quarter" idx="10"/>
          </p:nvPr>
        </p:nvSpPr>
        <p:spPr/>
        <p:txBody>
          <a:bodyPr/>
          <a:lstStyle/>
          <a:p>
            <a:fld id="{7217EAC4-7A1D-48FA-AF2B-5BB38E199CD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08346AB-A8CC-4229-B5CB-19102A214355}" type="datetimeFigureOut">
              <a:rPr lang="en-US" smtClean="0"/>
              <a:pPr/>
              <a:t>4/16/20</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E77E387-9303-41C2-BB37-6ED4DE848F7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08346AB-A8CC-4229-B5CB-19102A214355}" type="datetimeFigureOut">
              <a:rPr lang="en-US" smtClean="0"/>
              <a:pPr/>
              <a:t>4/16/20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7E387-9303-41C2-BB37-6ED4DE848F7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C08346AB-A8CC-4229-B5CB-19102A214355}" type="datetimeFigureOut">
              <a:rPr lang="en-US" smtClean="0"/>
              <a:pPr/>
              <a:t>4/16/20</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1E77E387-9303-41C2-BB37-6ED4DE848F7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08346AB-A8CC-4229-B5CB-19102A214355}" type="datetimeFigureOut">
              <a:rPr lang="en-US" smtClean="0"/>
              <a:pPr/>
              <a:t>4/16/20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E77E387-9303-41C2-BB37-6ED4DE848F76}"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C08346AB-A8CC-4229-B5CB-19102A214355}" type="datetimeFigureOut">
              <a:rPr lang="en-US" smtClean="0"/>
              <a:pPr/>
              <a:t>4/16/20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E77E387-9303-41C2-BB37-6ED4DE848F76}"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C08346AB-A8CC-4229-B5CB-19102A214355}" type="datetimeFigureOut">
              <a:rPr lang="en-US" smtClean="0"/>
              <a:pPr/>
              <a:t>4/16/20</a:t>
            </a:fld>
            <a:endParaRPr lang="en-US"/>
          </a:p>
        </p:txBody>
      </p:sp>
      <p:sp>
        <p:nvSpPr>
          <p:cNvPr id="10" name="Slide Number Placeholder 9"/>
          <p:cNvSpPr>
            <a:spLocks noGrp="1"/>
          </p:cNvSpPr>
          <p:nvPr>
            <p:ph type="sldNum" sz="quarter" idx="16"/>
          </p:nvPr>
        </p:nvSpPr>
        <p:spPr/>
        <p:txBody>
          <a:bodyPr rtlCol="0"/>
          <a:lstStyle/>
          <a:p>
            <a:fld id="{1E77E387-9303-41C2-BB37-6ED4DE848F76}"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C08346AB-A8CC-4229-B5CB-19102A214355}" type="datetimeFigureOut">
              <a:rPr lang="en-US" smtClean="0"/>
              <a:pPr/>
              <a:t>4/16/20</a:t>
            </a:fld>
            <a:endParaRPr lang="en-US"/>
          </a:p>
        </p:txBody>
      </p:sp>
      <p:sp>
        <p:nvSpPr>
          <p:cNvPr id="12" name="Slide Number Placeholder 11"/>
          <p:cNvSpPr>
            <a:spLocks noGrp="1"/>
          </p:cNvSpPr>
          <p:nvPr>
            <p:ph type="sldNum" sz="quarter" idx="16"/>
          </p:nvPr>
        </p:nvSpPr>
        <p:spPr/>
        <p:txBody>
          <a:bodyPr rtlCol="0"/>
          <a:lstStyle/>
          <a:p>
            <a:fld id="{1E77E387-9303-41C2-BB37-6ED4DE848F76}"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08346AB-A8CC-4229-B5CB-19102A214355}" type="datetimeFigureOut">
              <a:rPr lang="en-US" smtClean="0"/>
              <a:pPr/>
              <a:t>4/16/20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E77E387-9303-41C2-BB37-6ED4DE848F7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8346AB-A8CC-4229-B5CB-19102A214355}" type="datetimeFigureOut">
              <a:rPr lang="en-US" smtClean="0"/>
              <a:pPr/>
              <a:t>4/16/20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E77E387-9303-41C2-BB37-6ED4DE848F7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C08346AB-A8CC-4229-B5CB-19102A214355}" type="datetimeFigureOut">
              <a:rPr lang="en-US" smtClean="0"/>
              <a:pPr/>
              <a:t>4/16/20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E77E387-9303-41C2-BB37-6ED4DE848F76}"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C08346AB-A8CC-4229-B5CB-19102A214355}" type="datetimeFigureOut">
              <a:rPr lang="en-US" smtClean="0"/>
              <a:pPr/>
              <a:t>4/16/20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E77E387-9303-41C2-BB37-6ED4DE848F76}"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08346AB-A8CC-4229-B5CB-19102A214355}" type="datetimeFigureOut">
              <a:rPr lang="en-US" smtClean="0"/>
              <a:pPr/>
              <a:t>4/16/20</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E77E387-9303-41C2-BB37-6ED4DE848F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ffectLst>
                  <a:outerShdw blurRad="38100" dist="38100" dir="2700000" algn="tl">
                    <a:srgbClr val="000000">
                      <a:alpha val="43137"/>
                    </a:srgbClr>
                  </a:outerShdw>
                </a:effectLst>
              </a:rPr>
              <a:t>Countdown to Finals</a:t>
            </a:r>
          </a:p>
        </p:txBody>
      </p:sp>
      <p:sp>
        <p:nvSpPr>
          <p:cNvPr id="3" name="Subtitle 2"/>
          <p:cNvSpPr>
            <a:spLocks noGrp="1"/>
          </p:cNvSpPr>
          <p:nvPr>
            <p:ph type="subTitle" idx="1"/>
          </p:nvPr>
        </p:nvSpPr>
        <p:spPr/>
        <p:txBody>
          <a:bodyPr/>
          <a:lstStyle/>
          <a:p>
            <a:r>
              <a:rPr lang="en-US" dirty="0"/>
              <a:t>Develop A Plan To Finish The Semester Strong</a:t>
            </a:r>
          </a:p>
        </p:txBody>
      </p:sp>
      <p:pic>
        <p:nvPicPr>
          <p:cNvPr id="4" name="Picture 3" descr="186&amp;116 gorilla.eps"/>
          <p:cNvPicPr>
            <a:picLocks noChangeAspect="1"/>
          </p:cNvPicPr>
          <p:nvPr/>
        </p:nvPicPr>
        <p:blipFill>
          <a:blip r:embed="rId3" cstate="print">
            <a:grayscl/>
          </a:blip>
          <a:stretch>
            <a:fillRect/>
          </a:stretch>
        </p:blipFill>
        <p:spPr>
          <a:xfrm>
            <a:off x="80490" y="76200"/>
            <a:ext cx="1138710" cy="1371600"/>
          </a:xfrm>
          <a:prstGeom prst="rect">
            <a:avLst/>
          </a:prstGeom>
          <a:ln>
            <a:noFill/>
          </a:ln>
          <a:effectLst>
            <a:outerShdw blurRad="190500" algn="tl" rotWithShape="0">
              <a:srgbClr val="000000">
                <a:alpha val="70000"/>
              </a:srgbClr>
            </a:outerShdw>
          </a:effectLst>
        </p:spPr>
      </p:pic>
      <p:sp>
        <p:nvSpPr>
          <p:cNvPr id="5" name="Subtitle 2"/>
          <p:cNvSpPr txBox="1">
            <a:spLocks/>
          </p:cNvSpPr>
          <p:nvPr/>
        </p:nvSpPr>
        <p:spPr>
          <a:xfrm>
            <a:off x="5791200" y="76200"/>
            <a:ext cx="3352800" cy="914400"/>
          </a:xfrm>
          <a:prstGeom prst="rect">
            <a:avLst/>
          </a:prstGeom>
        </p:spPr>
        <p:txBody>
          <a:bodyPr vert="horz" anchor="ctr">
            <a:noAutofit/>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1400" b="0" i="0" u="none" strike="noStrike" kern="1200" cap="none" spc="0" normalizeH="0" baseline="0" noProof="0" dirty="0">
                <a:ln>
                  <a:noFill/>
                </a:ln>
                <a:solidFill>
                  <a:srgbClr val="FFFFFF"/>
                </a:solidFill>
                <a:effectLst/>
                <a:uLnTx/>
                <a:uFillTx/>
                <a:latin typeface="+mn-lt"/>
                <a:ea typeface="+mn-ea"/>
                <a:cs typeface="+mn-cs"/>
              </a:rPr>
              <a:t>Academic Success Skills Workshop Series</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1400" dirty="0">
                <a:solidFill>
                  <a:srgbClr val="FFFFFF"/>
                </a:solidFill>
              </a:rPr>
              <a:t>Student Success Programs</a:t>
            </a:r>
            <a:endParaRPr kumimoji="0" lang="en-US" sz="14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effectLst>
                  <a:outerShdw blurRad="38100" dist="38100" dir="2700000" algn="tl">
                    <a:srgbClr val="000000">
                      <a:alpha val="43137"/>
                    </a:srgbClr>
                  </a:outerShdw>
                </a:effectLst>
              </a:rPr>
              <a:t>Study Smart</a:t>
            </a:r>
          </a:p>
        </p:txBody>
      </p:sp>
      <p:sp>
        <p:nvSpPr>
          <p:cNvPr id="3" name="Content Placeholder 2"/>
          <p:cNvSpPr>
            <a:spLocks noGrp="1"/>
          </p:cNvSpPr>
          <p:nvPr>
            <p:ph sz="quarter" idx="1"/>
          </p:nvPr>
        </p:nvSpPr>
        <p:spPr>
          <a:xfrm>
            <a:off x="612648" y="1600200"/>
            <a:ext cx="8378952" cy="5029200"/>
          </a:xfrm>
        </p:spPr>
        <p:txBody>
          <a:bodyPr>
            <a:normAutofit fontScale="92500" lnSpcReduction="20000"/>
          </a:bodyPr>
          <a:lstStyle/>
          <a:p>
            <a:r>
              <a:rPr lang="en-US" sz="4000" dirty="0"/>
              <a:t>A note on Test Anxiety…</a:t>
            </a:r>
          </a:p>
          <a:p>
            <a:endParaRPr lang="en-US" sz="1200" dirty="0">
              <a:effectLst>
                <a:outerShdw blurRad="38100" dist="38100" dir="2700000" algn="tl">
                  <a:srgbClr val="000000">
                    <a:alpha val="43137"/>
                  </a:srgbClr>
                </a:outerShdw>
              </a:effectLst>
            </a:endParaRPr>
          </a:p>
          <a:p>
            <a:r>
              <a:rPr lang="en-US" sz="4000" dirty="0">
                <a:effectLst>
                  <a:outerShdw blurRad="38100" dist="38100" dir="2700000" algn="tl">
                    <a:srgbClr val="000000">
                      <a:alpha val="43137"/>
                    </a:srgbClr>
                  </a:outerShdw>
                </a:effectLst>
              </a:rPr>
              <a:t>Create new thought patterns:</a:t>
            </a:r>
          </a:p>
          <a:p>
            <a:pPr lvl="1"/>
            <a:r>
              <a:rPr lang="en-US" sz="3600" b="1" dirty="0"/>
              <a:t>True:</a:t>
            </a:r>
            <a:r>
              <a:rPr lang="en-US" sz="3600" dirty="0"/>
              <a:t> </a:t>
            </a:r>
            <a:r>
              <a:rPr lang="en-US" sz="3000" dirty="0"/>
              <a:t>“I know this is going to be difficult, but…”</a:t>
            </a:r>
            <a:br>
              <a:rPr lang="en-US" sz="3000" dirty="0"/>
            </a:br>
            <a:endParaRPr lang="en-US" sz="1400" dirty="0"/>
          </a:p>
          <a:p>
            <a:pPr lvl="1"/>
            <a:r>
              <a:rPr lang="en-US" sz="3600" b="1" dirty="0"/>
              <a:t>Empowering: </a:t>
            </a:r>
            <a:r>
              <a:rPr lang="en-US" sz="3000" dirty="0"/>
              <a:t>“I will not give in to fear, I will 			focus on my purpose/vision/goals.”</a:t>
            </a:r>
            <a:br>
              <a:rPr lang="en-US" sz="3000" dirty="0"/>
            </a:br>
            <a:endParaRPr lang="en-US" sz="1400" dirty="0"/>
          </a:p>
          <a:p>
            <a:pPr lvl="1"/>
            <a:r>
              <a:rPr lang="en-US" sz="3600" b="1" dirty="0"/>
              <a:t>Responsible: </a:t>
            </a:r>
            <a:r>
              <a:rPr lang="en-US" sz="3000" dirty="0"/>
              <a:t>“I take full responsibility for my 				performance on this test.”</a:t>
            </a:r>
            <a:br>
              <a:rPr lang="en-US" sz="3000" dirty="0"/>
            </a:br>
            <a:endParaRPr lang="en-US" sz="1400" dirty="0"/>
          </a:p>
          <a:p>
            <a:pPr lvl="1"/>
            <a:r>
              <a:rPr lang="en-US" sz="3600" b="1" dirty="0"/>
              <a:t>Affirming/Kind: </a:t>
            </a:r>
            <a:r>
              <a:rPr lang="en-US" sz="3000" dirty="0"/>
              <a:t>“I am going in to share what 				   I know.”</a:t>
            </a:r>
          </a:p>
        </p:txBody>
      </p:sp>
      <p:pic>
        <p:nvPicPr>
          <p:cNvPr id="4" name="Picture 3" descr="186&amp;116 gorilla.eps"/>
          <p:cNvPicPr>
            <a:picLocks noChangeAspect="1"/>
          </p:cNvPicPr>
          <p:nvPr/>
        </p:nvPicPr>
        <p:blipFill>
          <a:blip r:embed="rId3" cstate="print">
            <a:grayscl/>
          </a:blip>
          <a:stretch>
            <a:fillRect/>
          </a:stretch>
        </p:blipFill>
        <p:spPr>
          <a:xfrm>
            <a:off x="8458200" y="0"/>
            <a:ext cx="683226" cy="822960"/>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28600" y="381000"/>
          <a:ext cx="8534400" cy="627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3657600" y="2971800"/>
            <a:ext cx="2133600" cy="14478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dirty="0">
                <a:solidFill>
                  <a:srgbClr val="C00000"/>
                </a:solidFill>
                <a:effectLst>
                  <a:outerShdw blurRad="38100" dist="38100" dir="2700000" algn="tl">
                    <a:srgbClr val="000000">
                      <a:alpha val="43137"/>
                    </a:srgbClr>
                  </a:outerShdw>
                </a:effectLst>
                <a:latin typeface="+mj-lt"/>
                <a:ea typeface="+mj-ea"/>
                <a:cs typeface="+mj-cs"/>
              </a:rPr>
              <a:t>Study Cycle</a:t>
            </a:r>
            <a:endParaRPr kumimoji="0" lang="en-US" sz="4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mj-ea"/>
              <a:cs typeface="+mj-cs"/>
            </a:endParaRPr>
          </a:p>
        </p:txBody>
      </p:sp>
      <p:pic>
        <p:nvPicPr>
          <p:cNvPr id="6" name="Picture 5" descr="186&amp;116 gorilla.eps"/>
          <p:cNvPicPr>
            <a:picLocks noChangeAspect="1"/>
          </p:cNvPicPr>
          <p:nvPr/>
        </p:nvPicPr>
        <p:blipFill>
          <a:blip r:embed="rId8" cstate="print">
            <a:grayscl/>
          </a:blip>
          <a:stretch>
            <a:fillRect/>
          </a:stretch>
        </p:blipFill>
        <p:spPr>
          <a:xfrm>
            <a:off x="8458200" y="0"/>
            <a:ext cx="683226" cy="822960"/>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cus.jpg"/>
          <p:cNvPicPr>
            <a:picLocks noChangeAspect="1"/>
          </p:cNvPicPr>
          <p:nvPr/>
        </p:nvPicPr>
        <p:blipFill>
          <a:blip r:embed="rId3" cstate="print"/>
          <a:stretch>
            <a:fillRect/>
          </a:stretch>
        </p:blipFill>
        <p:spPr>
          <a:xfrm>
            <a:off x="0" y="1072896"/>
            <a:ext cx="9144000" cy="6089904"/>
          </a:xfrm>
          <a:prstGeom prst="rect">
            <a:avLst/>
          </a:prstGeom>
        </p:spPr>
      </p:pic>
      <p:sp>
        <p:nvSpPr>
          <p:cNvPr id="3" name="Content Placeholder 2"/>
          <p:cNvSpPr>
            <a:spLocks noGrp="1"/>
          </p:cNvSpPr>
          <p:nvPr>
            <p:ph sz="quarter" idx="1"/>
          </p:nvPr>
        </p:nvSpPr>
        <p:spPr>
          <a:xfrm>
            <a:off x="381000" y="1676400"/>
            <a:ext cx="8385048" cy="5181600"/>
          </a:xfrm>
        </p:spPr>
        <p:txBody>
          <a:bodyPr>
            <a:normAutofit lnSpcReduction="10000"/>
          </a:bodyPr>
          <a:lstStyle/>
          <a:p>
            <a:pPr lvl="1"/>
            <a:r>
              <a:rPr lang="en-US" sz="2800" dirty="0">
                <a:solidFill>
                  <a:schemeClr val="bg1"/>
                </a:solidFill>
                <a:effectLst>
                  <a:outerShdw blurRad="38100" dist="38100" dir="2700000" algn="tl">
                    <a:srgbClr val="000000">
                      <a:alpha val="43137"/>
                    </a:srgbClr>
                  </a:outerShdw>
                </a:effectLst>
              </a:rPr>
              <a:t>Set a Goal </a:t>
            </a:r>
            <a:r>
              <a:rPr lang="en-US" sz="2800" dirty="0">
                <a:solidFill>
                  <a:schemeClr val="bg1"/>
                </a:solidFill>
              </a:rPr>
              <a:t>(1‐2 min) </a:t>
            </a:r>
          </a:p>
          <a:p>
            <a:pPr lvl="2"/>
            <a:r>
              <a:rPr lang="en-US" sz="2400" dirty="0">
                <a:solidFill>
                  <a:schemeClr val="bg1"/>
                </a:solidFill>
              </a:rPr>
              <a:t>Decide what you want to accomplish in your study session</a:t>
            </a:r>
          </a:p>
          <a:p>
            <a:pPr lvl="2"/>
            <a:endParaRPr lang="en-US" sz="2400" dirty="0">
              <a:solidFill>
                <a:schemeClr val="bg1"/>
              </a:solidFill>
            </a:endParaRPr>
          </a:p>
          <a:p>
            <a:pPr lvl="2"/>
            <a:endParaRPr lang="en-US" sz="2400" dirty="0">
              <a:solidFill>
                <a:schemeClr val="bg1"/>
              </a:solidFill>
            </a:endParaRPr>
          </a:p>
          <a:p>
            <a:pPr lvl="2"/>
            <a:endParaRPr lang="en-US" sz="2400" dirty="0">
              <a:solidFill>
                <a:schemeClr val="bg1"/>
              </a:solidFill>
            </a:endParaRPr>
          </a:p>
          <a:p>
            <a:pPr lvl="2"/>
            <a:endParaRPr lang="en-US" sz="2400" dirty="0">
              <a:solidFill>
                <a:schemeClr val="bg1"/>
              </a:solidFill>
            </a:endParaRPr>
          </a:p>
          <a:p>
            <a:pPr lvl="2"/>
            <a:endParaRPr lang="en-US" sz="2400" dirty="0">
              <a:solidFill>
                <a:schemeClr val="bg1"/>
              </a:solidFill>
            </a:endParaRPr>
          </a:p>
          <a:p>
            <a:pPr lvl="2"/>
            <a:endParaRPr lang="en-US" sz="2400" dirty="0">
              <a:solidFill>
                <a:schemeClr val="bg1"/>
              </a:solidFill>
            </a:endParaRPr>
          </a:p>
          <a:p>
            <a:pPr lvl="1" algn="r"/>
            <a:r>
              <a:rPr lang="en-US" sz="2800" dirty="0">
                <a:solidFill>
                  <a:schemeClr val="bg1"/>
                </a:solidFill>
                <a:effectLst>
                  <a:outerShdw blurRad="38100" dist="38100" dir="2700000" algn="tl">
                    <a:srgbClr val="000000">
                      <a:alpha val="43137"/>
                    </a:srgbClr>
                  </a:outerShdw>
                </a:effectLst>
              </a:rPr>
              <a:t>Study with Focus </a:t>
            </a:r>
            <a:r>
              <a:rPr lang="en-US" sz="2800" dirty="0">
                <a:solidFill>
                  <a:schemeClr val="bg1"/>
                </a:solidFill>
              </a:rPr>
              <a:t>(30‐50 min)</a:t>
            </a:r>
          </a:p>
          <a:p>
            <a:pPr lvl="2" algn="r"/>
            <a:r>
              <a:rPr lang="en-US" sz="2400" dirty="0">
                <a:solidFill>
                  <a:schemeClr val="bg1"/>
                </a:solidFill>
              </a:rPr>
              <a:t>Interact with material‐ organize, concept map, summarize, process,</a:t>
            </a:r>
          </a:p>
          <a:p>
            <a:pPr lvl="2" algn="r"/>
            <a:r>
              <a:rPr lang="en-US" sz="2400" dirty="0">
                <a:solidFill>
                  <a:schemeClr val="bg1"/>
                </a:solidFill>
              </a:rPr>
              <a:t>re‐read, fill‐in notes, reflect, etc.</a:t>
            </a:r>
          </a:p>
        </p:txBody>
      </p:sp>
      <p:sp>
        <p:nvSpPr>
          <p:cNvPr id="6" name="Title 1"/>
          <p:cNvSpPr>
            <a:spLocks noGrp="1"/>
          </p:cNvSpPr>
          <p:nvPr>
            <p:ph type="title"/>
          </p:nvPr>
        </p:nvSpPr>
        <p:spPr>
          <a:xfrm>
            <a:off x="533400" y="152400"/>
            <a:ext cx="8458200" cy="990600"/>
          </a:xfrm>
        </p:spPr>
        <p:txBody>
          <a:bodyPr>
            <a:normAutofit/>
          </a:bodyPr>
          <a:lstStyle/>
          <a:p>
            <a:r>
              <a:rPr lang="en-US" dirty="0">
                <a:effectLst>
                  <a:outerShdw blurRad="38100" dist="38100" dir="2700000" algn="tl">
                    <a:srgbClr val="000000">
                      <a:alpha val="43137"/>
                    </a:srgbClr>
                  </a:outerShdw>
                </a:effectLst>
              </a:rPr>
              <a:t>Intense Study Sessions</a:t>
            </a:r>
          </a:p>
        </p:txBody>
      </p:sp>
      <p:pic>
        <p:nvPicPr>
          <p:cNvPr id="8" name="Picture 7" descr="186&amp;116 gorilla.eps"/>
          <p:cNvPicPr>
            <a:picLocks noChangeAspect="1"/>
          </p:cNvPicPr>
          <p:nvPr/>
        </p:nvPicPr>
        <p:blipFill>
          <a:blip r:embed="rId4" cstate="print">
            <a:grayscl/>
          </a:blip>
          <a:stretch>
            <a:fillRect/>
          </a:stretch>
        </p:blipFill>
        <p:spPr>
          <a:xfrm>
            <a:off x="8458200" y="0"/>
            <a:ext cx="683226" cy="822960"/>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2000"/>
                                        <p:tgtEl>
                                          <p:spTgt spid="3">
                                            <p:txEl>
                                              <p:pRg st="8" end="8"/>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2000"/>
                                        <p:tgtEl>
                                          <p:spTgt spid="3">
                                            <p:txEl>
                                              <p:pRg st="9" end="9"/>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fade">
                                      <p:cBhvr>
                                        <p:cTn id="24" dur="2000"/>
                                        <p:tgtEl>
                                          <p:spTgt spid="3">
                                            <p:txEl>
                                              <p:pRg st="10" end="1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2000"/>
                                        <p:tgtEl>
                                          <p:spTgt spid="3">
                                            <p:txEl>
                                              <p:pRg st="0" end="0"/>
                                            </p:txEl>
                                          </p:spTgt>
                                        </p:tgtEl>
                                      </p:cBhvr>
                                    </p:animEffect>
                                    <p:set>
                                      <p:cBhvr>
                                        <p:cTn id="29" dur="1" fill="hold">
                                          <p:stCondLst>
                                            <p:cond delay="1999"/>
                                          </p:stCondLst>
                                        </p:cTn>
                                        <p:tgtEl>
                                          <p:spTgt spid="3">
                                            <p:txEl>
                                              <p:pRg st="0" end="0"/>
                                            </p:txEl>
                                          </p:spTgt>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2000"/>
                                        <p:tgtEl>
                                          <p:spTgt spid="3">
                                            <p:txEl>
                                              <p:pRg st="1" end="1"/>
                                            </p:txEl>
                                          </p:spTgt>
                                        </p:tgtEl>
                                      </p:cBhvr>
                                    </p:animEffect>
                                    <p:set>
                                      <p:cBhvr>
                                        <p:cTn id="32" dur="1" fill="hold">
                                          <p:stCondLst>
                                            <p:cond delay="1999"/>
                                          </p:stCondLst>
                                        </p:cTn>
                                        <p:tgtEl>
                                          <p:spTgt spid="3">
                                            <p:txEl>
                                              <p:pRg st="1" end="1"/>
                                            </p:txEl>
                                          </p:spTgt>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2000"/>
                                        <p:tgtEl>
                                          <p:spTgt spid="3">
                                            <p:txEl>
                                              <p:pRg st="8" end="8"/>
                                            </p:txEl>
                                          </p:spTgt>
                                        </p:tgtEl>
                                      </p:cBhvr>
                                    </p:animEffect>
                                    <p:set>
                                      <p:cBhvr>
                                        <p:cTn id="35" dur="1" fill="hold">
                                          <p:stCondLst>
                                            <p:cond delay="1999"/>
                                          </p:stCondLst>
                                        </p:cTn>
                                        <p:tgtEl>
                                          <p:spTgt spid="3">
                                            <p:txEl>
                                              <p:pRg st="8" end="8"/>
                                            </p:txEl>
                                          </p:spTgt>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2000"/>
                                        <p:tgtEl>
                                          <p:spTgt spid="3">
                                            <p:txEl>
                                              <p:pRg st="9" end="9"/>
                                            </p:txEl>
                                          </p:spTgt>
                                        </p:tgtEl>
                                      </p:cBhvr>
                                    </p:animEffect>
                                    <p:set>
                                      <p:cBhvr>
                                        <p:cTn id="38" dur="1" fill="hold">
                                          <p:stCondLst>
                                            <p:cond delay="1999"/>
                                          </p:stCondLst>
                                        </p:cTn>
                                        <p:tgtEl>
                                          <p:spTgt spid="3">
                                            <p:txEl>
                                              <p:pRg st="9" end="9"/>
                                            </p:txEl>
                                          </p:spTgt>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2000"/>
                                        <p:tgtEl>
                                          <p:spTgt spid="3">
                                            <p:txEl>
                                              <p:pRg st="10" end="10"/>
                                            </p:txEl>
                                          </p:spTgt>
                                        </p:tgtEl>
                                      </p:cBhvr>
                                    </p:animEffect>
                                    <p:set>
                                      <p:cBhvr>
                                        <p:cTn id="41" dur="1" fill="hold">
                                          <p:stCondLst>
                                            <p:cond delay="1999"/>
                                          </p:stCondLst>
                                        </p:cTn>
                                        <p:tgtEl>
                                          <p:spTgt spid="3">
                                            <p:txEl>
                                              <p:pRg st="10" end="1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cus.jpg"/>
          <p:cNvPicPr>
            <a:picLocks noChangeAspect="1"/>
          </p:cNvPicPr>
          <p:nvPr/>
        </p:nvPicPr>
        <p:blipFill>
          <a:blip r:embed="rId3" cstate="print"/>
          <a:stretch>
            <a:fillRect/>
          </a:stretch>
        </p:blipFill>
        <p:spPr>
          <a:xfrm>
            <a:off x="0" y="1072896"/>
            <a:ext cx="9144000" cy="6089904"/>
          </a:xfrm>
          <a:prstGeom prst="rect">
            <a:avLst/>
          </a:prstGeom>
        </p:spPr>
      </p:pic>
      <p:sp>
        <p:nvSpPr>
          <p:cNvPr id="6" name="Title 1"/>
          <p:cNvSpPr>
            <a:spLocks noGrp="1"/>
          </p:cNvSpPr>
          <p:nvPr>
            <p:ph type="title"/>
          </p:nvPr>
        </p:nvSpPr>
        <p:spPr>
          <a:xfrm>
            <a:off x="533400" y="152400"/>
            <a:ext cx="8458200" cy="990600"/>
          </a:xfrm>
        </p:spPr>
        <p:txBody>
          <a:bodyPr>
            <a:normAutofit/>
          </a:bodyPr>
          <a:lstStyle/>
          <a:p>
            <a:r>
              <a:rPr lang="en-US" dirty="0">
                <a:effectLst>
                  <a:outerShdw blurRad="38100" dist="38100" dir="2700000" algn="tl">
                    <a:srgbClr val="000000">
                      <a:alpha val="43137"/>
                    </a:srgbClr>
                  </a:outerShdw>
                </a:effectLst>
              </a:rPr>
              <a:t>Intense Study Sessions</a:t>
            </a:r>
          </a:p>
        </p:txBody>
      </p:sp>
      <p:sp>
        <p:nvSpPr>
          <p:cNvPr id="7" name="Content Placeholder 2"/>
          <p:cNvSpPr txBox="1">
            <a:spLocks/>
          </p:cNvSpPr>
          <p:nvPr/>
        </p:nvSpPr>
        <p:spPr>
          <a:xfrm>
            <a:off x="381000" y="1600200"/>
            <a:ext cx="8153400" cy="4495800"/>
          </a:xfrm>
          <a:prstGeom prst="rect">
            <a:avLst/>
          </a:prstGeom>
        </p:spPr>
        <p:txBody>
          <a:bodyPr vert="horz">
            <a:normAutofit/>
          </a:bodyPr>
          <a:lstStyle/>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US" sz="2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Reward Yourself</a:t>
            </a:r>
            <a:r>
              <a:rPr kumimoji="0" lang="en-US" sz="2800" b="0" i="0" u="none" strike="noStrike" kern="1200" cap="none" spc="0" normalizeH="0" baseline="0" noProof="0" dirty="0">
                <a:ln>
                  <a:noFill/>
                </a:ln>
                <a:solidFill>
                  <a:schemeClr val="bg1"/>
                </a:solidFill>
                <a:effectLst/>
                <a:uLnTx/>
                <a:uFillTx/>
                <a:latin typeface="+mn-lt"/>
                <a:ea typeface="+mn-ea"/>
                <a:cs typeface="+mn-cs"/>
              </a:rPr>
              <a:t> (10‐15 min) </a:t>
            </a:r>
          </a:p>
          <a:p>
            <a:pPr marL="914400" marR="0" lvl="2" indent="-228600" algn="l" defTabSz="914400" rtl="0" eaLnBrk="1" fontAlgn="auto" latinLnBrk="0" hangingPunct="1">
              <a:lnSpc>
                <a:spcPct val="100000"/>
              </a:lnSpc>
              <a:spcBef>
                <a:spcPts val="500"/>
              </a:spcBef>
              <a:spcAft>
                <a:spcPts val="0"/>
              </a:spcAft>
              <a:buClr>
                <a:schemeClr val="accent2"/>
              </a:buClr>
              <a:buSzPct val="75000"/>
              <a:buFont typeface="Wingdings"/>
              <a:buChar char=""/>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Take a break – call a friend, play a short game, get a 		  healthy snack</a:t>
            </a:r>
          </a:p>
          <a:p>
            <a:pPr marL="914400" marR="0" lvl="2" indent="-228600" algn="l" defTabSz="914400" rtl="0" eaLnBrk="1" fontAlgn="auto" latinLnBrk="0" hangingPunct="1">
              <a:lnSpc>
                <a:spcPct val="100000"/>
              </a:lnSpc>
              <a:spcBef>
                <a:spcPts val="500"/>
              </a:spcBef>
              <a:spcAft>
                <a:spcPts val="0"/>
              </a:spcAft>
              <a:buClr>
                <a:schemeClr val="accent2"/>
              </a:buClr>
              <a:buSzPct val="75000"/>
              <a:buFont typeface="Wingdings"/>
              <a:buChar char=""/>
              <a:tabLst/>
              <a:defRPr/>
            </a:pPr>
            <a:endParaRPr kumimoji="0" lang="en-US" sz="2400" b="0" i="0" u="none" strike="noStrike" kern="1200" cap="none" spc="0" normalizeH="0" baseline="0" noProof="0" dirty="0">
              <a:ln>
                <a:noFill/>
              </a:ln>
              <a:solidFill>
                <a:schemeClr val="bg1"/>
              </a:solidFill>
              <a:effectLst/>
              <a:uLnTx/>
              <a:uFillTx/>
              <a:latin typeface="+mn-lt"/>
              <a:ea typeface="+mn-ea"/>
              <a:cs typeface="+mn-cs"/>
            </a:endParaRPr>
          </a:p>
          <a:p>
            <a:pPr marL="914400" marR="0" lvl="2" indent="-228600" algn="l" defTabSz="914400" rtl="0" eaLnBrk="1" fontAlgn="auto" latinLnBrk="0" hangingPunct="1">
              <a:lnSpc>
                <a:spcPct val="100000"/>
              </a:lnSpc>
              <a:spcBef>
                <a:spcPts val="500"/>
              </a:spcBef>
              <a:spcAft>
                <a:spcPts val="0"/>
              </a:spcAft>
              <a:buClr>
                <a:schemeClr val="accent2"/>
              </a:buClr>
              <a:buSzPct val="75000"/>
              <a:buFont typeface="Wingdings"/>
              <a:buChar char=""/>
              <a:tabLst/>
              <a:defRPr/>
            </a:pPr>
            <a:endParaRPr lang="en-US" sz="2400" dirty="0">
              <a:solidFill>
                <a:schemeClr val="bg1"/>
              </a:solidFill>
            </a:endParaRPr>
          </a:p>
          <a:p>
            <a:pPr marL="914400" marR="0" lvl="2" indent="-228600" algn="l" defTabSz="914400" rtl="0" eaLnBrk="1" fontAlgn="auto" latinLnBrk="0" hangingPunct="1">
              <a:lnSpc>
                <a:spcPct val="100000"/>
              </a:lnSpc>
              <a:spcBef>
                <a:spcPts val="500"/>
              </a:spcBef>
              <a:spcAft>
                <a:spcPts val="0"/>
              </a:spcAft>
              <a:buClr>
                <a:schemeClr val="accent2"/>
              </a:buClr>
              <a:buSzPct val="75000"/>
              <a:buFont typeface="Wingdings"/>
              <a:buChar char=""/>
              <a:tabLst/>
              <a:defRPr/>
            </a:pPr>
            <a:endParaRPr kumimoji="0" lang="en-US" sz="2400" b="0" i="0" u="none" strike="noStrike" kern="1200" cap="none" spc="0" normalizeH="0" baseline="0" noProof="0" dirty="0">
              <a:ln>
                <a:noFill/>
              </a:ln>
              <a:solidFill>
                <a:schemeClr val="bg1"/>
              </a:solidFill>
              <a:effectLst/>
              <a:uLnTx/>
              <a:uFillTx/>
              <a:latin typeface="+mn-lt"/>
              <a:ea typeface="+mn-ea"/>
              <a:cs typeface="+mn-cs"/>
            </a:endParaRPr>
          </a:p>
          <a:p>
            <a:pPr marL="914400" marR="0" lvl="2" indent="-228600" algn="l" defTabSz="914400" rtl="0" eaLnBrk="1" fontAlgn="auto" latinLnBrk="0" hangingPunct="1">
              <a:lnSpc>
                <a:spcPct val="100000"/>
              </a:lnSpc>
              <a:spcBef>
                <a:spcPts val="500"/>
              </a:spcBef>
              <a:spcAft>
                <a:spcPts val="0"/>
              </a:spcAft>
              <a:buClr>
                <a:schemeClr val="accent2"/>
              </a:buClr>
              <a:buSzPct val="75000"/>
              <a:buFont typeface="Wingdings"/>
              <a:buChar char=""/>
              <a:tabLst/>
              <a:defRPr/>
            </a:pPr>
            <a:endParaRPr lang="en-US" sz="2400" dirty="0">
              <a:solidFill>
                <a:schemeClr val="bg1"/>
              </a:solidFill>
            </a:endParaRPr>
          </a:p>
          <a:p>
            <a:pPr marL="914400" marR="0" lvl="2" indent="-228600" algn="l" defTabSz="914400" rtl="0" eaLnBrk="1" fontAlgn="auto" latinLnBrk="0" hangingPunct="1">
              <a:lnSpc>
                <a:spcPct val="100000"/>
              </a:lnSpc>
              <a:spcBef>
                <a:spcPts val="500"/>
              </a:spcBef>
              <a:spcAft>
                <a:spcPts val="0"/>
              </a:spcAft>
              <a:buClr>
                <a:schemeClr val="accent2"/>
              </a:buClr>
              <a:buSzPct val="75000"/>
              <a:buFont typeface="Wingdings"/>
              <a:buChar char=""/>
              <a:tabLst/>
              <a:defRPr/>
            </a:pPr>
            <a:endParaRPr kumimoji="0" lang="en-US" sz="2400" b="0" i="0" u="none" strike="noStrike" kern="1200" cap="none" spc="0" normalizeH="0" baseline="0" noProof="0" dirty="0">
              <a:ln>
                <a:noFill/>
              </a:ln>
              <a:solidFill>
                <a:schemeClr val="bg1"/>
              </a:solidFill>
              <a:effectLst/>
              <a:uLnTx/>
              <a:uFillTx/>
              <a:latin typeface="+mn-lt"/>
              <a:ea typeface="+mn-ea"/>
              <a:cs typeface="+mn-cs"/>
            </a:endParaRPr>
          </a:p>
          <a:p>
            <a:pPr marL="640080" marR="0" lvl="1" indent="-274320" algn="r"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US" sz="2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Review</a:t>
            </a:r>
            <a:r>
              <a:rPr kumimoji="0" lang="en-US" sz="2800" b="0" i="0" u="none" strike="noStrike" kern="1200" cap="none" spc="0" normalizeH="0" baseline="0" noProof="0" dirty="0">
                <a:ln>
                  <a:noFill/>
                </a:ln>
                <a:solidFill>
                  <a:schemeClr val="bg1"/>
                </a:solidFill>
                <a:effectLst/>
                <a:uLnTx/>
                <a:uFillTx/>
                <a:latin typeface="+mn-lt"/>
                <a:ea typeface="+mn-ea"/>
                <a:cs typeface="+mn-cs"/>
              </a:rPr>
              <a:t> (5 min) </a:t>
            </a:r>
          </a:p>
          <a:p>
            <a:pPr marL="914400" marR="0" lvl="2" indent="-228600" algn="r" defTabSz="914400" rtl="0" eaLnBrk="1" fontAlgn="auto" latinLnBrk="0" hangingPunct="1">
              <a:lnSpc>
                <a:spcPct val="100000"/>
              </a:lnSpc>
              <a:spcBef>
                <a:spcPts val="500"/>
              </a:spcBef>
              <a:spcAft>
                <a:spcPts val="0"/>
              </a:spcAft>
              <a:buClr>
                <a:schemeClr val="accent2"/>
              </a:buClr>
              <a:buSzPct val="75000"/>
              <a:buFont typeface="Wingdings"/>
              <a:buChar char=""/>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Go over what you just studied</a:t>
            </a:r>
            <a:endParaRPr kumimoji="0" lang="en-US" sz="2300" b="0" i="0" u="none" strike="noStrike" kern="1200" cap="none" spc="0" normalizeH="0" baseline="0" noProof="0" dirty="0">
              <a:ln>
                <a:noFill/>
              </a:ln>
              <a:solidFill>
                <a:schemeClr val="bg1"/>
              </a:solidFill>
              <a:effectLst/>
              <a:uLnTx/>
              <a:uFillTx/>
              <a:latin typeface="+mn-lt"/>
              <a:ea typeface="+mn-ea"/>
              <a:cs typeface="+mn-cs"/>
            </a:endParaRPr>
          </a:p>
        </p:txBody>
      </p:sp>
      <p:pic>
        <p:nvPicPr>
          <p:cNvPr id="8" name="Picture 7" descr="186&amp;116 gorilla.eps"/>
          <p:cNvPicPr>
            <a:picLocks noChangeAspect="1"/>
          </p:cNvPicPr>
          <p:nvPr/>
        </p:nvPicPr>
        <p:blipFill>
          <a:blip r:embed="rId4" cstate="print">
            <a:grayscl/>
          </a:blip>
          <a:stretch>
            <a:fillRect/>
          </a:stretch>
        </p:blipFill>
        <p:spPr>
          <a:xfrm>
            <a:off x="8458200" y="0"/>
            <a:ext cx="683226" cy="822960"/>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2000"/>
                                        <p:tgtEl>
                                          <p:spTgt spid="7">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2000"/>
                                        <p:tgtEl>
                                          <p:spTgt spid="7">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animEffect transition="in" filter="fade">
                                      <p:cBhvr>
                                        <p:cTn id="17" dur="2000"/>
                                        <p:tgtEl>
                                          <p:spTgt spid="7">
                                            <p:txEl>
                                              <p:pRg st="7" end="7"/>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xEl>
                                              <p:pRg st="8" end="8"/>
                                            </p:txEl>
                                          </p:spTgt>
                                        </p:tgtEl>
                                        <p:attrNameLst>
                                          <p:attrName>style.visibility</p:attrName>
                                        </p:attrNameLst>
                                      </p:cBhvr>
                                      <p:to>
                                        <p:strVal val="visible"/>
                                      </p:to>
                                    </p:set>
                                    <p:animEffect transition="in" filter="fade">
                                      <p:cBhvr>
                                        <p:cTn id="20" dur="2000"/>
                                        <p:tgtEl>
                                          <p:spTgt spid="7">
                                            <p:txEl>
                                              <p:pRg st="8" end="8"/>
                                            </p:txEl>
                                          </p:spTgt>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fade">
                                      <p:cBhvr>
                                        <p:cTn id="23" dur="2000"/>
                                        <p:tgtEl>
                                          <p:spTgt spid="7">
                                            <p:txEl>
                                              <p:pRg st="1" end="1"/>
                                            </p:txEl>
                                          </p:spTgt>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7">
                                            <p:txEl>
                                              <p:pRg st="7" end="7"/>
                                            </p:txEl>
                                          </p:spTgt>
                                        </p:tgtEl>
                                        <p:attrNameLst>
                                          <p:attrName>style.visibility</p:attrName>
                                        </p:attrNameLst>
                                      </p:cBhvr>
                                      <p:to>
                                        <p:strVal val="visible"/>
                                      </p:to>
                                    </p:set>
                                    <p:animEffect transition="in" filter="fade">
                                      <p:cBhvr>
                                        <p:cTn id="26" dur="2000"/>
                                        <p:tgtEl>
                                          <p:spTgt spid="7">
                                            <p:txEl>
                                              <p:pRg st="7" end="7"/>
                                            </p:txEl>
                                          </p:spTgt>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animEffect transition="in" filter="fade">
                                      <p:cBhvr>
                                        <p:cTn id="29" dur="20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7" grpI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AutoShape 12"/>
          <p:cNvSpPr>
            <a:spLocks noChangeShapeType="1"/>
          </p:cNvSpPr>
          <p:nvPr/>
        </p:nvSpPr>
        <p:spPr bwMode="auto">
          <a:xfrm flipV="1">
            <a:off x="2359025" y="1874837"/>
            <a:ext cx="0" cy="3200400"/>
          </a:xfrm>
          <a:prstGeom prst="straightConnector1">
            <a:avLst/>
          </a:prstGeom>
          <a:noFill/>
          <a:ln w="190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59" name="AutoShape 11"/>
          <p:cNvSpPr>
            <a:spLocks noChangeShapeType="1"/>
          </p:cNvSpPr>
          <p:nvPr/>
        </p:nvSpPr>
        <p:spPr bwMode="auto">
          <a:xfrm>
            <a:off x="2359025" y="5075237"/>
            <a:ext cx="5029200" cy="0"/>
          </a:xfrm>
          <a:prstGeom prst="straightConnector1">
            <a:avLst/>
          </a:prstGeom>
          <a:noFill/>
          <a:ln w="190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58" name="Text Box 10"/>
          <p:cNvSpPr txBox="1">
            <a:spLocks noChangeArrowheads="1"/>
          </p:cNvSpPr>
          <p:nvPr/>
        </p:nvSpPr>
        <p:spPr bwMode="auto">
          <a:xfrm rot="16200000">
            <a:off x="1351756" y="3144044"/>
            <a:ext cx="1219200" cy="569912"/>
          </a:xfrm>
          <a:prstGeom prst="rect">
            <a:avLst/>
          </a:prstGeom>
          <a:noFill/>
          <a:ln w="38100">
            <a:no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Recall</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2057" name="Text Box 9"/>
          <p:cNvSpPr txBox="1">
            <a:spLocks noChangeArrowheads="1"/>
          </p:cNvSpPr>
          <p:nvPr/>
        </p:nvSpPr>
        <p:spPr bwMode="auto">
          <a:xfrm>
            <a:off x="1676400" y="5121274"/>
            <a:ext cx="6857999" cy="593725"/>
          </a:xfrm>
          <a:prstGeom prst="rect">
            <a:avLst/>
          </a:prstGeom>
          <a:noFill/>
          <a:ln w="38100">
            <a:no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n-US"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Day 1</a:t>
            </a:r>
            <a:r>
              <a:rPr lang="en-US" sz="2000" dirty="0">
                <a:latin typeface="Calibri" pitchFamily="34" charset="0"/>
                <a:ea typeface="Calibri" pitchFamily="34" charset="0"/>
                <a:cs typeface="Times New Roman" pitchFamily="18" charset="0"/>
              </a:rPr>
              <a:t>	</a:t>
            </a:r>
            <a:r>
              <a:rPr kumimoji="0" lang="en-US"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Day 2	</a:t>
            </a:r>
            <a:r>
              <a:rPr lang="en-US" sz="2000" dirty="0">
                <a:latin typeface="Calibri" pitchFamily="34" charset="0"/>
                <a:ea typeface="Calibri" pitchFamily="34" charset="0"/>
                <a:cs typeface="Times New Roman" pitchFamily="18" charset="0"/>
              </a:rPr>
              <a:t>     </a:t>
            </a:r>
            <a:r>
              <a:rPr kumimoji="0" lang="en-US"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Day 7	               Day 30</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2056" name="Text Box 8"/>
          <p:cNvSpPr txBox="1">
            <a:spLocks noChangeArrowheads="1"/>
          </p:cNvSpPr>
          <p:nvPr/>
        </p:nvSpPr>
        <p:spPr bwMode="auto">
          <a:xfrm>
            <a:off x="1787525" y="1858962"/>
            <a:ext cx="644525" cy="352425"/>
          </a:xfrm>
          <a:prstGeom prst="rect">
            <a:avLst/>
          </a:prstGeom>
          <a:noFill/>
          <a:ln w="38100">
            <a:no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pitchFamily="34" charset="0"/>
                <a:ea typeface="Calibri" pitchFamily="34" charset="0"/>
                <a:cs typeface="Times New Roman" pitchFamily="18" charset="0"/>
              </a:rPr>
              <a:t>100%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5" name="Text Box 7"/>
          <p:cNvSpPr txBox="1">
            <a:spLocks noChangeArrowheads="1"/>
          </p:cNvSpPr>
          <p:nvPr/>
        </p:nvSpPr>
        <p:spPr bwMode="auto">
          <a:xfrm>
            <a:off x="2312988" y="1838325"/>
            <a:ext cx="5478462" cy="219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 - - - - - - - - - - - - - - - - - - - - - - - - - - - - - - - - - - - - - - - - - - - - - - - - - - - - - - - - - - - - - - - - -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4" name="Freeform 6"/>
          <p:cNvSpPr>
            <a:spLocks/>
          </p:cNvSpPr>
          <p:nvPr/>
        </p:nvSpPr>
        <p:spPr bwMode="auto">
          <a:xfrm>
            <a:off x="2359025" y="1905000"/>
            <a:ext cx="4949825" cy="3128962"/>
          </a:xfrm>
          <a:custGeom>
            <a:avLst/>
            <a:gdLst/>
            <a:ahLst/>
            <a:cxnLst>
              <a:cxn ang="0">
                <a:pos x="0" y="4999"/>
              </a:cxn>
              <a:cxn ang="0">
                <a:pos x="378" y="1880"/>
              </a:cxn>
              <a:cxn ang="0">
                <a:pos x="1103" y="297"/>
              </a:cxn>
              <a:cxn ang="0">
                <a:pos x="2382" y="490"/>
              </a:cxn>
              <a:cxn ang="0">
                <a:pos x="3442" y="3239"/>
              </a:cxn>
              <a:cxn ang="0">
                <a:pos x="5158" y="4322"/>
              </a:cxn>
              <a:cxn ang="0">
                <a:pos x="7796" y="4679"/>
              </a:cxn>
            </a:cxnLst>
            <a:rect l="0" t="0" r="r" b="b"/>
            <a:pathLst>
              <a:path w="7796" h="4999">
                <a:moveTo>
                  <a:pt x="0" y="4999"/>
                </a:moveTo>
                <a:cubicBezTo>
                  <a:pt x="97" y="3831"/>
                  <a:pt x="194" y="2664"/>
                  <a:pt x="378" y="1880"/>
                </a:cubicBezTo>
                <a:cubicBezTo>
                  <a:pt x="562" y="1096"/>
                  <a:pt x="769" y="529"/>
                  <a:pt x="1103" y="297"/>
                </a:cubicBezTo>
                <a:cubicBezTo>
                  <a:pt x="1437" y="65"/>
                  <a:pt x="1992" y="0"/>
                  <a:pt x="2382" y="490"/>
                </a:cubicBezTo>
                <a:cubicBezTo>
                  <a:pt x="2772" y="980"/>
                  <a:pt x="2979" y="2600"/>
                  <a:pt x="3442" y="3239"/>
                </a:cubicBezTo>
                <a:cubicBezTo>
                  <a:pt x="3905" y="3878"/>
                  <a:pt x="4432" y="4082"/>
                  <a:pt x="5158" y="4322"/>
                </a:cubicBezTo>
                <a:cubicBezTo>
                  <a:pt x="5884" y="4562"/>
                  <a:pt x="7353" y="4644"/>
                  <a:pt x="7796" y="4679"/>
                </a:cubicBezTo>
              </a:path>
            </a:pathLst>
          </a:custGeom>
          <a:noFill/>
          <a:ln w="25400">
            <a:solidFill>
              <a:srgbClr val="00B0F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Text Box 4"/>
          <p:cNvSpPr txBox="1">
            <a:spLocks noChangeArrowheads="1"/>
          </p:cNvSpPr>
          <p:nvPr/>
        </p:nvSpPr>
        <p:spPr bwMode="auto">
          <a:xfrm>
            <a:off x="3254375" y="1447800"/>
            <a:ext cx="5356225" cy="838200"/>
          </a:xfrm>
          <a:prstGeom prst="rect">
            <a:avLst/>
          </a:prstGeom>
          <a:noFill/>
          <a:ln w="38100">
            <a:no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n-US" sz="16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10 minutes      5 minutes</a:t>
            </a:r>
            <a:r>
              <a:rPr kumimoji="0" lang="en-US" sz="1600" b="0" i="0" u="none" strike="noStrike" cap="none" normalizeH="0" dirty="0">
                <a:ln>
                  <a:noFill/>
                </a:ln>
                <a:solidFill>
                  <a:schemeClr val="tx1"/>
                </a:solidFill>
                <a:effectLst/>
                <a:latin typeface="Calibri" pitchFamily="34" charset="0"/>
                <a:ea typeface="Calibri" pitchFamily="34" charset="0"/>
                <a:cs typeface="Times New Roman" pitchFamily="18" charset="0"/>
              </a:rPr>
              <a:t>     2</a:t>
            </a:r>
            <a:r>
              <a:rPr kumimoji="0" lang="en-US" sz="16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-4 minutes		   of study	        of study</a:t>
            </a:r>
            <a:r>
              <a:rPr lang="en-US" sz="1600" dirty="0">
                <a:latin typeface="Calibri" pitchFamily="34" charset="0"/>
                <a:ea typeface="Calibri" pitchFamily="34" charset="0"/>
                <a:cs typeface="Times New Roman" pitchFamily="18" charset="0"/>
              </a:rPr>
              <a:t>         o</a:t>
            </a:r>
            <a:r>
              <a:rPr kumimoji="0" lang="en-US" sz="16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f study</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1" name="AutoShape 3"/>
          <p:cNvSpPr>
            <a:spLocks noChangeArrowheads="1"/>
          </p:cNvSpPr>
          <p:nvPr/>
        </p:nvSpPr>
        <p:spPr bwMode="auto">
          <a:xfrm>
            <a:off x="1592263" y="5867400"/>
            <a:ext cx="312737" cy="193675"/>
          </a:xfrm>
          <a:prstGeom prst="roundRect">
            <a:avLst>
              <a:gd name="adj" fmla="val 16667"/>
            </a:avLst>
          </a:prstGeom>
          <a:solidFill>
            <a:srgbClr val="00B0F0"/>
          </a:solidFill>
          <a:ln w="9525">
            <a:solidFill>
              <a:srgbClr val="00B0F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0" name="AutoShape 2"/>
          <p:cNvSpPr>
            <a:spLocks noChangeArrowheads="1"/>
          </p:cNvSpPr>
          <p:nvPr/>
        </p:nvSpPr>
        <p:spPr bwMode="auto">
          <a:xfrm>
            <a:off x="5181601" y="5867400"/>
            <a:ext cx="304800" cy="193675"/>
          </a:xfrm>
          <a:prstGeom prst="roundRect">
            <a:avLst>
              <a:gd name="adj" fmla="val 16667"/>
            </a:avLst>
          </a:prstGeom>
          <a:solidFill>
            <a:srgbClr val="92D050"/>
          </a:solidFill>
          <a:ln w="952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9" name="Text Box 1"/>
          <p:cNvSpPr txBox="1">
            <a:spLocks noChangeArrowheads="1"/>
          </p:cNvSpPr>
          <p:nvPr/>
        </p:nvSpPr>
        <p:spPr bwMode="auto">
          <a:xfrm>
            <a:off x="1828800" y="5715000"/>
            <a:ext cx="6400800" cy="481013"/>
          </a:xfrm>
          <a:prstGeom prst="rect">
            <a:avLst/>
          </a:prstGeom>
          <a:noFill/>
          <a:ln w="38100">
            <a:no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n-US"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Short-Term Memory	</a:t>
            </a:r>
            <a:r>
              <a:rPr kumimoji="0" lang="en-US" sz="2400" b="0" i="0" u="none" strike="noStrike" cap="none" normalizeH="0" dirty="0">
                <a:ln>
                  <a:noFill/>
                </a:ln>
                <a:solidFill>
                  <a:schemeClr val="tx1"/>
                </a:solidFill>
                <a:effectLst/>
                <a:latin typeface="Calibri" pitchFamily="34" charset="0"/>
                <a:ea typeface="Calibri" pitchFamily="34" charset="0"/>
                <a:cs typeface="Times New Roman" pitchFamily="18" charset="0"/>
              </a:rPr>
              <a:t> 	</a:t>
            </a:r>
            <a:r>
              <a:rPr kumimoji="0" lang="en-US"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Long-Term Memory</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
        <p:nvSpPr>
          <p:cNvPr id="2061" name="Rectangle 13"/>
          <p:cNvSpPr>
            <a:spLocks noChangeArrowheads="1"/>
          </p:cNvSpPr>
          <p:nvPr/>
        </p:nvSpPr>
        <p:spPr bwMode="auto">
          <a:xfrm>
            <a:off x="1676400" y="1371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68" name="Freeform 20"/>
          <p:cNvSpPr>
            <a:spLocks/>
          </p:cNvSpPr>
          <p:nvPr/>
        </p:nvSpPr>
        <p:spPr bwMode="auto">
          <a:xfrm>
            <a:off x="3886200" y="1981200"/>
            <a:ext cx="3652837" cy="517525"/>
          </a:xfrm>
          <a:custGeom>
            <a:avLst/>
            <a:gdLst/>
            <a:ahLst/>
            <a:cxnLst>
              <a:cxn ang="0">
                <a:pos x="0" y="426"/>
              </a:cxn>
              <a:cxn ang="0">
                <a:pos x="190" y="632"/>
              </a:cxn>
              <a:cxn ang="0">
                <a:pos x="514" y="735"/>
              </a:cxn>
              <a:cxn ang="0">
                <a:pos x="934" y="139"/>
              </a:cxn>
              <a:cxn ang="0">
                <a:pos x="1314" y="30"/>
              </a:cxn>
              <a:cxn ang="0">
                <a:pos x="1616" y="220"/>
              </a:cxn>
              <a:cxn ang="0">
                <a:pos x="1804" y="568"/>
              </a:cxn>
              <a:cxn ang="0">
                <a:pos x="2010" y="703"/>
              </a:cxn>
              <a:cxn ang="0">
                <a:pos x="2285" y="663"/>
              </a:cxn>
              <a:cxn ang="0">
                <a:pos x="2572" y="139"/>
              </a:cxn>
              <a:cxn ang="0">
                <a:pos x="2888" y="30"/>
              </a:cxn>
              <a:cxn ang="0">
                <a:pos x="3268" y="139"/>
              </a:cxn>
              <a:cxn ang="0">
                <a:pos x="3529" y="576"/>
              </a:cxn>
              <a:cxn ang="0">
                <a:pos x="3632" y="687"/>
              </a:cxn>
              <a:cxn ang="0">
                <a:pos x="3925" y="719"/>
              </a:cxn>
              <a:cxn ang="0">
                <a:pos x="4162" y="291"/>
              </a:cxn>
              <a:cxn ang="0">
                <a:pos x="4320" y="94"/>
              </a:cxn>
              <a:cxn ang="0">
                <a:pos x="4502" y="7"/>
              </a:cxn>
              <a:cxn ang="0">
                <a:pos x="4985" y="139"/>
              </a:cxn>
              <a:cxn ang="0">
                <a:pos x="5317" y="711"/>
              </a:cxn>
              <a:cxn ang="0">
                <a:pos x="5752" y="766"/>
              </a:cxn>
            </a:cxnLst>
            <a:rect l="0" t="0" r="r" b="b"/>
            <a:pathLst>
              <a:path w="5752" h="817">
                <a:moveTo>
                  <a:pt x="0" y="426"/>
                </a:moveTo>
                <a:cubicBezTo>
                  <a:pt x="52" y="503"/>
                  <a:pt x="105" y="581"/>
                  <a:pt x="190" y="632"/>
                </a:cubicBezTo>
                <a:cubicBezTo>
                  <a:pt x="275" y="683"/>
                  <a:pt x="390" y="817"/>
                  <a:pt x="514" y="735"/>
                </a:cubicBezTo>
                <a:cubicBezTo>
                  <a:pt x="638" y="653"/>
                  <a:pt x="801" y="257"/>
                  <a:pt x="934" y="139"/>
                </a:cubicBezTo>
                <a:cubicBezTo>
                  <a:pt x="1067" y="21"/>
                  <a:pt x="1200" y="16"/>
                  <a:pt x="1314" y="30"/>
                </a:cubicBezTo>
                <a:cubicBezTo>
                  <a:pt x="1428" y="44"/>
                  <a:pt x="1534" y="130"/>
                  <a:pt x="1616" y="220"/>
                </a:cubicBezTo>
                <a:cubicBezTo>
                  <a:pt x="1698" y="310"/>
                  <a:pt x="1738" y="488"/>
                  <a:pt x="1804" y="568"/>
                </a:cubicBezTo>
                <a:cubicBezTo>
                  <a:pt x="1870" y="648"/>
                  <a:pt x="1930" y="687"/>
                  <a:pt x="2010" y="703"/>
                </a:cubicBezTo>
                <a:cubicBezTo>
                  <a:pt x="2090" y="719"/>
                  <a:pt x="2191" y="757"/>
                  <a:pt x="2285" y="663"/>
                </a:cubicBezTo>
                <a:cubicBezTo>
                  <a:pt x="2379" y="569"/>
                  <a:pt x="2471" y="244"/>
                  <a:pt x="2572" y="139"/>
                </a:cubicBezTo>
                <a:cubicBezTo>
                  <a:pt x="2673" y="34"/>
                  <a:pt x="2772" y="30"/>
                  <a:pt x="2888" y="30"/>
                </a:cubicBezTo>
                <a:cubicBezTo>
                  <a:pt x="3004" y="30"/>
                  <a:pt x="3161" y="48"/>
                  <a:pt x="3268" y="139"/>
                </a:cubicBezTo>
                <a:cubicBezTo>
                  <a:pt x="3375" y="230"/>
                  <a:pt x="3468" y="485"/>
                  <a:pt x="3529" y="576"/>
                </a:cubicBezTo>
                <a:cubicBezTo>
                  <a:pt x="3590" y="667"/>
                  <a:pt x="3566" y="663"/>
                  <a:pt x="3632" y="687"/>
                </a:cubicBezTo>
                <a:cubicBezTo>
                  <a:pt x="3698" y="711"/>
                  <a:pt x="3837" y="785"/>
                  <a:pt x="3925" y="719"/>
                </a:cubicBezTo>
                <a:cubicBezTo>
                  <a:pt x="4013" y="653"/>
                  <a:pt x="4096" y="395"/>
                  <a:pt x="4162" y="291"/>
                </a:cubicBezTo>
                <a:cubicBezTo>
                  <a:pt x="4228" y="187"/>
                  <a:pt x="4263" y="141"/>
                  <a:pt x="4320" y="94"/>
                </a:cubicBezTo>
                <a:cubicBezTo>
                  <a:pt x="4377" y="47"/>
                  <a:pt x="4391" y="0"/>
                  <a:pt x="4502" y="7"/>
                </a:cubicBezTo>
                <a:cubicBezTo>
                  <a:pt x="4613" y="14"/>
                  <a:pt x="4849" y="22"/>
                  <a:pt x="4985" y="139"/>
                </a:cubicBezTo>
                <a:cubicBezTo>
                  <a:pt x="5121" y="256"/>
                  <a:pt x="5189" y="606"/>
                  <a:pt x="5317" y="711"/>
                </a:cubicBezTo>
                <a:cubicBezTo>
                  <a:pt x="5445" y="816"/>
                  <a:pt x="5670" y="756"/>
                  <a:pt x="5752" y="766"/>
                </a:cubicBezTo>
              </a:path>
            </a:pathLst>
          </a:custGeom>
          <a:noFill/>
          <a:ln w="25400">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6" name="Picture 15" descr="186&amp;116 gorilla.eps"/>
          <p:cNvPicPr>
            <a:picLocks noChangeAspect="1"/>
          </p:cNvPicPr>
          <p:nvPr/>
        </p:nvPicPr>
        <p:blipFill>
          <a:blip r:embed="rId3" cstate="print">
            <a:grayscl/>
          </a:blip>
          <a:stretch>
            <a:fillRect/>
          </a:stretch>
        </p:blipFill>
        <p:spPr>
          <a:xfrm>
            <a:off x="8458200" y="0"/>
            <a:ext cx="683226" cy="822960"/>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1000" fill="hold"/>
                                        <p:tgtEl>
                                          <p:spTgt spid="2051"/>
                                        </p:tgtEl>
                                        <p:attrNameLst>
                                          <p:attrName>ppt_w</p:attrName>
                                        </p:attrNameLst>
                                      </p:cBhvr>
                                      <p:tavLst>
                                        <p:tav tm="0">
                                          <p:val>
                                            <p:strVal val="#ppt_w*0.70"/>
                                          </p:val>
                                        </p:tav>
                                        <p:tav tm="100000">
                                          <p:val>
                                            <p:strVal val="#ppt_w"/>
                                          </p:val>
                                        </p:tav>
                                      </p:tavLst>
                                    </p:anim>
                                    <p:anim calcmode="lin" valueType="num">
                                      <p:cBhvr>
                                        <p:cTn id="8" dur="1000" fill="hold"/>
                                        <p:tgtEl>
                                          <p:spTgt spid="2051"/>
                                        </p:tgtEl>
                                        <p:attrNameLst>
                                          <p:attrName>ppt_h</p:attrName>
                                        </p:attrNameLst>
                                      </p:cBhvr>
                                      <p:tavLst>
                                        <p:tav tm="0">
                                          <p:val>
                                            <p:strVal val="#ppt_h"/>
                                          </p:val>
                                        </p:tav>
                                        <p:tav tm="100000">
                                          <p:val>
                                            <p:strVal val="#ppt_h"/>
                                          </p:val>
                                        </p:tav>
                                      </p:tavLst>
                                    </p:anim>
                                    <p:animEffect transition="in" filter="fade">
                                      <p:cBhvr>
                                        <p:cTn id="9" dur="1000"/>
                                        <p:tgtEl>
                                          <p:spTgt spid="205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049"/>
                                        </p:tgtEl>
                                        <p:attrNameLst>
                                          <p:attrName>style.visibility</p:attrName>
                                        </p:attrNameLst>
                                      </p:cBhvr>
                                      <p:to>
                                        <p:strVal val="visible"/>
                                      </p:to>
                                    </p:set>
                                    <p:anim calcmode="lin" valueType="num">
                                      <p:cBhvr>
                                        <p:cTn id="12" dur="1000" fill="hold"/>
                                        <p:tgtEl>
                                          <p:spTgt spid="2049"/>
                                        </p:tgtEl>
                                        <p:attrNameLst>
                                          <p:attrName>ppt_w</p:attrName>
                                        </p:attrNameLst>
                                      </p:cBhvr>
                                      <p:tavLst>
                                        <p:tav tm="0">
                                          <p:val>
                                            <p:strVal val="#ppt_w*0.70"/>
                                          </p:val>
                                        </p:tav>
                                        <p:tav tm="100000">
                                          <p:val>
                                            <p:strVal val="#ppt_w"/>
                                          </p:val>
                                        </p:tav>
                                      </p:tavLst>
                                    </p:anim>
                                    <p:anim calcmode="lin" valueType="num">
                                      <p:cBhvr>
                                        <p:cTn id="13" dur="1000" fill="hold"/>
                                        <p:tgtEl>
                                          <p:spTgt spid="2049"/>
                                        </p:tgtEl>
                                        <p:attrNameLst>
                                          <p:attrName>ppt_h</p:attrName>
                                        </p:attrNameLst>
                                      </p:cBhvr>
                                      <p:tavLst>
                                        <p:tav tm="0">
                                          <p:val>
                                            <p:strVal val="#ppt_h"/>
                                          </p:val>
                                        </p:tav>
                                        <p:tav tm="100000">
                                          <p:val>
                                            <p:strVal val="#ppt_h"/>
                                          </p:val>
                                        </p:tav>
                                      </p:tavLst>
                                    </p:anim>
                                    <p:animEffect transition="in" filter="fade">
                                      <p:cBhvr>
                                        <p:cTn id="14" dur="1000"/>
                                        <p:tgtEl>
                                          <p:spTgt spid="2049"/>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060"/>
                                        </p:tgtEl>
                                        <p:attrNameLst>
                                          <p:attrName>style.visibility</p:attrName>
                                        </p:attrNameLst>
                                      </p:cBhvr>
                                      <p:to>
                                        <p:strVal val="visible"/>
                                      </p:to>
                                    </p:set>
                                    <p:anim calcmode="lin" valueType="num">
                                      <p:cBhvr>
                                        <p:cTn id="17" dur="1000" fill="hold"/>
                                        <p:tgtEl>
                                          <p:spTgt spid="2060"/>
                                        </p:tgtEl>
                                        <p:attrNameLst>
                                          <p:attrName>ppt_w</p:attrName>
                                        </p:attrNameLst>
                                      </p:cBhvr>
                                      <p:tavLst>
                                        <p:tav tm="0">
                                          <p:val>
                                            <p:strVal val="#ppt_w*0.70"/>
                                          </p:val>
                                        </p:tav>
                                        <p:tav tm="100000">
                                          <p:val>
                                            <p:strVal val="#ppt_w"/>
                                          </p:val>
                                        </p:tav>
                                      </p:tavLst>
                                    </p:anim>
                                    <p:anim calcmode="lin" valueType="num">
                                      <p:cBhvr>
                                        <p:cTn id="18" dur="1000" fill="hold"/>
                                        <p:tgtEl>
                                          <p:spTgt spid="2060"/>
                                        </p:tgtEl>
                                        <p:attrNameLst>
                                          <p:attrName>ppt_h</p:attrName>
                                        </p:attrNameLst>
                                      </p:cBhvr>
                                      <p:tavLst>
                                        <p:tav tm="0">
                                          <p:val>
                                            <p:strVal val="#ppt_h"/>
                                          </p:val>
                                        </p:tav>
                                        <p:tav tm="100000">
                                          <p:val>
                                            <p:strVal val="#ppt_h"/>
                                          </p:val>
                                        </p:tav>
                                      </p:tavLst>
                                    </p:anim>
                                    <p:animEffect transition="in" filter="fade">
                                      <p:cBhvr>
                                        <p:cTn id="19" dur="1000"/>
                                        <p:tgtEl>
                                          <p:spTgt spid="2060"/>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058"/>
                                        </p:tgtEl>
                                        <p:attrNameLst>
                                          <p:attrName>style.visibility</p:attrName>
                                        </p:attrNameLst>
                                      </p:cBhvr>
                                      <p:to>
                                        <p:strVal val="visible"/>
                                      </p:to>
                                    </p:set>
                                    <p:anim calcmode="lin" valueType="num">
                                      <p:cBhvr>
                                        <p:cTn id="22" dur="1000" fill="hold"/>
                                        <p:tgtEl>
                                          <p:spTgt spid="2058"/>
                                        </p:tgtEl>
                                        <p:attrNameLst>
                                          <p:attrName>ppt_w</p:attrName>
                                        </p:attrNameLst>
                                      </p:cBhvr>
                                      <p:tavLst>
                                        <p:tav tm="0">
                                          <p:val>
                                            <p:strVal val="#ppt_w*0.70"/>
                                          </p:val>
                                        </p:tav>
                                        <p:tav tm="100000">
                                          <p:val>
                                            <p:strVal val="#ppt_w"/>
                                          </p:val>
                                        </p:tav>
                                      </p:tavLst>
                                    </p:anim>
                                    <p:anim calcmode="lin" valueType="num">
                                      <p:cBhvr>
                                        <p:cTn id="23" dur="1000" fill="hold"/>
                                        <p:tgtEl>
                                          <p:spTgt spid="2058"/>
                                        </p:tgtEl>
                                        <p:attrNameLst>
                                          <p:attrName>ppt_h</p:attrName>
                                        </p:attrNameLst>
                                      </p:cBhvr>
                                      <p:tavLst>
                                        <p:tav tm="0">
                                          <p:val>
                                            <p:strVal val="#ppt_h"/>
                                          </p:val>
                                        </p:tav>
                                        <p:tav tm="100000">
                                          <p:val>
                                            <p:strVal val="#ppt_h"/>
                                          </p:val>
                                        </p:tav>
                                      </p:tavLst>
                                    </p:anim>
                                    <p:animEffect transition="in" filter="fade">
                                      <p:cBhvr>
                                        <p:cTn id="24" dur="1000"/>
                                        <p:tgtEl>
                                          <p:spTgt spid="2058"/>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2056"/>
                                        </p:tgtEl>
                                        <p:attrNameLst>
                                          <p:attrName>style.visibility</p:attrName>
                                        </p:attrNameLst>
                                      </p:cBhvr>
                                      <p:to>
                                        <p:strVal val="visible"/>
                                      </p:to>
                                    </p:set>
                                    <p:anim calcmode="lin" valueType="num">
                                      <p:cBhvr>
                                        <p:cTn id="27" dur="1000" fill="hold"/>
                                        <p:tgtEl>
                                          <p:spTgt spid="2056"/>
                                        </p:tgtEl>
                                        <p:attrNameLst>
                                          <p:attrName>ppt_w</p:attrName>
                                        </p:attrNameLst>
                                      </p:cBhvr>
                                      <p:tavLst>
                                        <p:tav tm="0">
                                          <p:val>
                                            <p:strVal val="#ppt_w*0.70"/>
                                          </p:val>
                                        </p:tav>
                                        <p:tav tm="100000">
                                          <p:val>
                                            <p:strVal val="#ppt_w"/>
                                          </p:val>
                                        </p:tav>
                                      </p:tavLst>
                                    </p:anim>
                                    <p:anim calcmode="lin" valueType="num">
                                      <p:cBhvr>
                                        <p:cTn id="28" dur="1000" fill="hold"/>
                                        <p:tgtEl>
                                          <p:spTgt spid="2056"/>
                                        </p:tgtEl>
                                        <p:attrNameLst>
                                          <p:attrName>ppt_h</p:attrName>
                                        </p:attrNameLst>
                                      </p:cBhvr>
                                      <p:tavLst>
                                        <p:tav tm="0">
                                          <p:val>
                                            <p:strVal val="#ppt_h"/>
                                          </p:val>
                                        </p:tav>
                                        <p:tav tm="100000">
                                          <p:val>
                                            <p:strVal val="#ppt_h"/>
                                          </p:val>
                                        </p:tav>
                                      </p:tavLst>
                                    </p:anim>
                                    <p:animEffect transition="in" filter="fade">
                                      <p:cBhvr>
                                        <p:cTn id="29" dur="1000"/>
                                        <p:tgtEl>
                                          <p:spTgt spid="2056"/>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2055"/>
                                        </p:tgtEl>
                                        <p:attrNameLst>
                                          <p:attrName>style.visibility</p:attrName>
                                        </p:attrNameLst>
                                      </p:cBhvr>
                                      <p:to>
                                        <p:strVal val="visible"/>
                                      </p:to>
                                    </p:set>
                                    <p:anim calcmode="lin" valueType="num">
                                      <p:cBhvr>
                                        <p:cTn id="32" dur="1000" fill="hold"/>
                                        <p:tgtEl>
                                          <p:spTgt spid="2055"/>
                                        </p:tgtEl>
                                        <p:attrNameLst>
                                          <p:attrName>ppt_w</p:attrName>
                                        </p:attrNameLst>
                                      </p:cBhvr>
                                      <p:tavLst>
                                        <p:tav tm="0">
                                          <p:val>
                                            <p:strVal val="#ppt_w*0.70"/>
                                          </p:val>
                                        </p:tav>
                                        <p:tav tm="100000">
                                          <p:val>
                                            <p:strVal val="#ppt_w"/>
                                          </p:val>
                                        </p:tav>
                                      </p:tavLst>
                                    </p:anim>
                                    <p:anim calcmode="lin" valueType="num">
                                      <p:cBhvr>
                                        <p:cTn id="33" dur="1000" fill="hold"/>
                                        <p:tgtEl>
                                          <p:spTgt spid="2055"/>
                                        </p:tgtEl>
                                        <p:attrNameLst>
                                          <p:attrName>ppt_h</p:attrName>
                                        </p:attrNameLst>
                                      </p:cBhvr>
                                      <p:tavLst>
                                        <p:tav tm="0">
                                          <p:val>
                                            <p:strVal val="#ppt_h"/>
                                          </p:val>
                                        </p:tav>
                                        <p:tav tm="100000">
                                          <p:val>
                                            <p:strVal val="#ppt_h"/>
                                          </p:val>
                                        </p:tav>
                                      </p:tavLst>
                                    </p:anim>
                                    <p:animEffect transition="in" filter="fade">
                                      <p:cBhvr>
                                        <p:cTn id="34" dur="1000"/>
                                        <p:tgtEl>
                                          <p:spTgt spid="2055"/>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2052"/>
                                        </p:tgtEl>
                                        <p:attrNameLst>
                                          <p:attrName>style.visibility</p:attrName>
                                        </p:attrNameLst>
                                      </p:cBhvr>
                                      <p:to>
                                        <p:strVal val="visible"/>
                                      </p:to>
                                    </p:set>
                                    <p:anim calcmode="lin" valueType="num">
                                      <p:cBhvr>
                                        <p:cTn id="37" dur="1000" fill="hold"/>
                                        <p:tgtEl>
                                          <p:spTgt spid="2052"/>
                                        </p:tgtEl>
                                        <p:attrNameLst>
                                          <p:attrName>ppt_w</p:attrName>
                                        </p:attrNameLst>
                                      </p:cBhvr>
                                      <p:tavLst>
                                        <p:tav tm="0">
                                          <p:val>
                                            <p:strVal val="#ppt_w*0.70"/>
                                          </p:val>
                                        </p:tav>
                                        <p:tav tm="100000">
                                          <p:val>
                                            <p:strVal val="#ppt_w"/>
                                          </p:val>
                                        </p:tav>
                                      </p:tavLst>
                                    </p:anim>
                                    <p:anim calcmode="lin" valueType="num">
                                      <p:cBhvr>
                                        <p:cTn id="38" dur="1000" fill="hold"/>
                                        <p:tgtEl>
                                          <p:spTgt spid="2052"/>
                                        </p:tgtEl>
                                        <p:attrNameLst>
                                          <p:attrName>ppt_h</p:attrName>
                                        </p:attrNameLst>
                                      </p:cBhvr>
                                      <p:tavLst>
                                        <p:tav tm="0">
                                          <p:val>
                                            <p:strVal val="#ppt_h"/>
                                          </p:val>
                                        </p:tav>
                                        <p:tav tm="100000">
                                          <p:val>
                                            <p:strVal val="#ppt_h"/>
                                          </p:val>
                                        </p:tav>
                                      </p:tavLst>
                                    </p:anim>
                                    <p:animEffect transition="in" filter="fade">
                                      <p:cBhvr>
                                        <p:cTn id="39" dur="1000"/>
                                        <p:tgtEl>
                                          <p:spTgt spid="2052"/>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2059"/>
                                        </p:tgtEl>
                                        <p:attrNameLst>
                                          <p:attrName>style.visibility</p:attrName>
                                        </p:attrNameLst>
                                      </p:cBhvr>
                                      <p:to>
                                        <p:strVal val="visible"/>
                                      </p:to>
                                    </p:set>
                                    <p:anim calcmode="lin" valueType="num">
                                      <p:cBhvr>
                                        <p:cTn id="42" dur="1000" fill="hold"/>
                                        <p:tgtEl>
                                          <p:spTgt spid="2059"/>
                                        </p:tgtEl>
                                        <p:attrNameLst>
                                          <p:attrName>ppt_w</p:attrName>
                                        </p:attrNameLst>
                                      </p:cBhvr>
                                      <p:tavLst>
                                        <p:tav tm="0">
                                          <p:val>
                                            <p:strVal val="#ppt_w*0.70"/>
                                          </p:val>
                                        </p:tav>
                                        <p:tav tm="100000">
                                          <p:val>
                                            <p:strVal val="#ppt_w"/>
                                          </p:val>
                                        </p:tav>
                                      </p:tavLst>
                                    </p:anim>
                                    <p:anim calcmode="lin" valueType="num">
                                      <p:cBhvr>
                                        <p:cTn id="43" dur="1000" fill="hold"/>
                                        <p:tgtEl>
                                          <p:spTgt spid="2059"/>
                                        </p:tgtEl>
                                        <p:attrNameLst>
                                          <p:attrName>ppt_h</p:attrName>
                                        </p:attrNameLst>
                                      </p:cBhvr>
                                      <p:tavLst>
                                        <p:tav tm="0">
                                          <p:val>
                                            <p:strVal val="#ppt_h"/>
                                          </p:val>
                                        </p:tav>
                                        <p:tav tm="100000">
                                          <p:val>
                                            <p:strVal val="#ppt_h"/>
                                          </p:val>
                                        </p:tav>
                                      </p:tavLst>
                                    </p:anim>
                                    <p:animEffect transition="in" filter="fade">
                                      <p:cBhvr>
                                        <p:cTn id="44" dur="1000"/>
                                        <p:tgtEl>
                                          <p:spTgt spid="2059"/>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2057"/>
                                        </p:tgtEl>
                                        <p:attrNameLst>
                                          <p:attrName>style.visibility</p:attrName>
                                        </p:attrNameLst>
                                      </p:cBhvr>
                                      <p:to>
                                        <p:strVal val="visible"/>
                                      </p:to>
                                    </p:set>
                                    <p:anim calcmode="lin" valueType="num">
                                      <p:cBhvr>
                                        <p:cTn id="47" dur="1000" fill="hold"/>
                                        <p:tgtEl>
                                          <p:spTgt spid="2057"/>
                                        </p:tgtEl>
                                        <p:attrNameLst>
                                          <p:attrName>ppt_w</p:attrName>
                                        </p:attrNameLst>
                                      </p:cBhvr>
                                      <p:tavLst>
                                        <p:tav tm="0">
                                          <p:val>
                                            <p:strVal val="#ppt_w*0.70"/>
                                          </p:val>
                                        </p:tav>
                                        <p:tav tm="100000">
                                          <p:val>
                                            <p:strVal val="#ppt_w"/>
                                          </p:val>
                                        </p:tav>
                                      </p:tavLst>
                                    </p:anim>
                                    <p:anim calcmode="lin" valueType="num">
                                      <p:cBhvr>
                                        <p:cTn id="48" dur="1000" fill="hold"/>
                                        <p:tgtEl>
                                          <p:spTgt spid="2057"/>
                                        </p:tgtEl>
                                        <p:attrNameLst>
                                          <p:attrName>ppt_h</p:attrName>
                                        </p:attrNameLst>
                                      </p:cBhvr>
                                      <p:tavLst>
                                        <p:tav tm="0">
                                          <p:val>
                                            <p:strVal val="#ppt_h"/>
                                          </p:val>
                                        </p:tav>
                                        <p:tav tm="100000">
                                          <p:val>
                                            <p:strVal val="#ppt_h"/>
                                          </p:val>
                                        </p:tav>
                                      </p:tavLst>
                                    </p:anim>
                                    <p:animEffect transition="in" filter="fade">
                                      <p:cBhvr>
                                        <p:cTn id="49" dur="1000"/>
                                        <p:tgtEl>
                                          <p:spTgt spid="2057"/>
                                        </p:tgtEl>
                                      </p:cBhvr>
                                    </p:animEffect>
                                  </p:childTnLst>
                                </p:cTn>
                              </p:par>
                            </p:childTnLst>
                          </p:cTn>
                        </p:par>
                      </p:childTnLst>
                    </p:cTn>
                  </p:par>
                  <p:par>
                    <p:cTn id="50" fill="hold">
                      <p:stCondLst>
                        <p:cond delay="indefinite"/>
                      </p:stCondLst>
                      <p:childTnLst>
                        <p:par>
                          <p:cTn id="51" fill="hold">
                            <p:stCondLst>
                              <p:cond delay="0"/>
                            </p:stCondLst>
                            <p:childTnLst>
                              <p:par>
                                <p:cTn id="52" presetID="20" presetClass="entr" presetSubtype="0" fill="hold" grpId="0" nodeType="clickEffect">
                                  <p:stCondLst>
                                    <p:cond delay="0"/>
                                  </p:stCondLst>
                                  <p:childTnLst>
                                    <p:set>
                                      <p:cBhvr>
                                        <p:cTn id="53" dur="1" fill="hold">
                                          <p:stCondLst>
                                            <p:cond delay="0"/>
                                          </p:stCondLst>
                                        </p:cTn>
                                        <p:tgtEl>
                                          <p:spTgt spid="2054"/>
                                        </p:tgtEl>
                                        <p:attrNameLst>
                                          <p:attrName>style.visibility</p:attrName>
                                        </p:attrNameLst>
                                      </p:cBhvr>
                                      <p:to>
                                        <p:strVal val="visible"/>
                                      </p:to>
                                    </p:set>
                                    <p:animEffect transition="in" filter="wedge">
                                      <p:cBhvr>
                                        <p:cTn id="54" dur="2000"/>
                                        <p:tgtEl>
                                          <p:spTgt spid="2054"/>
                                        </p:tgtEl>
                                      </p:cBhvr>
                                    </p:animEffect>
                                  </p:childTnLst>
                                </p:cTn>
                              </p:par>
                            </p:childTnLst>
                          </p:cTn>
                        </p:par>
                      </p:childTnLst>
                    </p:cTn>
                  </p:par>
                  <p:par>
                    <p:cTn id="55" fill="hold">
                      <p:stCondLst>
                        <p:cond delay="indefinite"/>
                      </p:stCondLst>
                      <p:childTnLst>
                        <p:par>
                          <p:cTn id="56" fill="hold">
                            <p:stCondLst>
                              <p:cond delay="0"/>
                            </p:stCondLst>
                            <p:childTnLst>
                              <p:par>
                                <p:cTn id="57" presetID="20" presetClass="entr" presetSubtype="0" fill="hold" grpId="0" nodeType="clickEffect">
                                  <p:stCondLst>
                                    <p:cond delay="0"/>
                                  </p:stCondLst>
                                  <p:childTnLst>
                                    <p:set>
                                      <p:cBhvr>
                                        <p:cTn id="58" dur="1" fill="hold">
                                          <p:stCondLst>
                                            <p:cond delay="0"/>
                                          </p:stCondLst>
                                        </p:cTn>
                                        <p:tgtEl>
                                          <p:spTgt spid="2068"/>
                                        </p:tgtEl>
                                        <p:attrNameLst>
                                          <p:attrName>style.visibility</p:attrName>
                                        </p:attrNameLst>
                                      </p:cBhvr>
                                      <p:to>
                                        <p:strVal val="visible"/>
                                      </p:to>
                                    </p:set>
                                    <p:animEffect transition="in" filter="wedge">
                                      <p:cBhvr>
                                        <p:cTn id="59" dur="2000"/>
                                        <p:tgtEl>
                                          <p:spTgt spid="2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animBg="1"/>
      <p:bldP spid="2059" grpId="0" animBg="1"/>
      <p:bldP spid="2058" grpId="0"/>
      <p:bldP spid="2057" grpId="0"/>
      <p:bldP spid="2056" grpId="0"/>
      <p:bldP spid="2055" grpId="0"/>
      <p:bldP spid="2054" grpId="0" animBg="1"/>
      <p:bldP spid="2052" grpId="0"/>
      <p:bldP spid="2051" grpId="0" animBg="1"/>
      <p:bldP spid="2049" grpId="0"/>
      <p:bldP spid="20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effectLst>
                  <a:outerShdw blurRad="38100" dist="38100" dir="2700000" algn="tl">
                    <a:srgbClr val="000000">
                      <a:alpha val="43137"/>
                    </a:srgbClr>
                  </a:outerShdw>
                </a:effectLst>
              </a:rPr>
              <a:t>Study Smart</a:t>
            </a:r>
          </a:p>
        </p:txBody>
      </p:sp>
      <p:sp>
        <p:nvSpPr>
          <p:cNvPr id="3" name="Content Placeholder 2"/>
          <p:cNvSpPr>
            <a:spLocks noGrp="1"/>
          </p:cNvSpPr>
          <p:nvPr>
            <p:ph sz="quarter" idx="1"/>
          </p:nvPr>
        </p:nvSpPr>
        <p:spPr/>
        <p:txBody>
          <a:bodyPr>
            <a:normAutofit/>
          </a:bodyPr>
          <a:lstStyle/>
          <a:p>
            <a:r>
              <a:rPr lang="en-US" sz="3600" dirty="0"/>
              <a:t>Know What You Need to Know</a:t>
            </a:r>
          </a:p>
          <a:p>
            <a:pPr lvl="1"/>
            <a:r>
              <a:rPr lang="en-US" sz="3200" dirty="0"/>
              <a:t>What kind of exam: comprehensive, notes…</a:t>
            </a:r>
          </a:p>
          <a:p>
            <a:pPr lvl="1"/>
            <a:r>
              <a:rPr lang="en-US" sz="3200" dirty="0"/>
              <a:t>Identify resources: tutors, office hours, 					practice tests, study 					groups…</a:t>
            </a:r>
          </a:p>
          <a:p>
            <a:pPr lvl="1"/>
            <a:r>
              <a:rPr lang="en-US" sz="3200" dirty="0"/>
              <a:t>Meet with Professor: confirm info, current 					   grade, feedback…</a:t>
            </a:r>
            <a:endParaRPr lang="en-US" sz="3600" dirty="0"/>
          </a:p>
        </p:txBody>
      </p:sp>
      <p:pic>
        <p:nvPicPr>
          <p:cNvPr id="4" name="Picture 3" descr="186&amp;116 gorilla.eps"/>
          <p:cNvPicPr>
            <a:picLocks noChangeAspect="1"/>
          </p:cNvPicPr>
          <p:nvPr/>
        </p:nvPicPr>
        <p:blipFill>
          <a:blip r:embed="rId3" cstate="print">
            <a:grayscl/>
          </a:blip>
          <a:stretch>
            <a:fillRect/>
          </a:stretch>
        </p:blipFill>
        <p:spPr>
          <a:xfrm>
            <a:off x="8458200" y="0"/>
            <a:ext cx="683226" cy="822960"/>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4000"/>
                            </p:stCondLst>
                            <p:childTnLst>
                              <p:par>
                                <p:cTn id="9" presetID="10" presetClass="entr" presetSubtype="0"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8000"/>
                            </p:stCondLst>
                            <p:childTnLst>
                              <p:par>
                                <p:cTn id="13" presetID="10" presetClass="entr" presetSubtype="0" fill="hold" grpId="0" nodeType="after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12000"/>
                            </p:stCondLst>
                            <p:childTnLst>
                              <p:par>
                                <p:cTn id="17" presetID="10" presetClass="entr" presetSubtype="0" fill="hold" grpId="0" nodeType="afterEffect">
                                  <p:stCondLst>
                                    <p:cond delay="2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effectLst>
                  <a:outerShdw blurRad="38100" dist="38100" dir="2700000" algn="tl">
                    <a:srgbClr val="000000">
                      <a:alpha val="43137"/>
                    </a:srgbClr>
                  </a:outerShdw>
                </a:effectLst>
              </a:rPr>
              <a:t>Study Smart</a:t>
            </a:r>
          </a:p>
        </p:txBody>
      </p:sp>
      <p:sp>
        <p:nvSpPr>
          <p:cNvPr id="3" name="Content Placeholder 2"/>
          <p:cNvSpPr>
            <a:spLocks noGrp="1"/>
          </p:cNvSpPr>
          <p:nvPr>
            <p:ph sz="quarter" idx="1"/>
          </p:nvPr>
        </p:nvSpPr>
        <p:spPr>
          <a:xfrm>
            <a:off x="612648" y="1600200"/>
            <a:ext cx="8378952" cy="4572000"/>
          </a:xfrm>
        </p:spPr>
        <p:txBody>
          <a:bodyPr>
            <a:normAutofit/>
          </a:bodyPr>
          <a:lstStyle/>
          <a:p>
            <a:r>
              <a:rPr lang="en-US" sz="3600" dirty="0"/>
              <a:t>Gather Information: </a:t>
            </a:r>
            <a:r>
              <a:rPr lang="en-US" sz="3300" dirty="0"/>
              <a:t>Instructor, text, lecture notes</a:t>
            </a:r>
          </a:p>
          <a:p>
            <a:pPr lvl="1"/>
            <a:r>
              <a:rPr lang="en-US" sz="3200" dirty="0"/>
              <a:t>What will the test cover</a:t>
            </a:r>
          </a:p>
          <a:p>
            <a:pPr lvl="1"/>
            <a:r>
              <a:rPr lang="en-US" sz="3200" dirty="0"/>
              <a:t>Comprehensive or non-Comprehensive</a:t>
            </a:r>
          </a:p>
          <a:p>
            <a:pPr lvl="1"/>
            <a:r>
              <a:rPr lang="en-US" sz="3200" dirty="0"/>
              <a:t>What kinds of questions will be used </a:t>
            </a:r>
          </a:p>
          <a:p>
            <a:pPr lvl="1">
              <a:buNone/>
            </a:pPr>
            <a:r>
              <a:rPr lang="en-US" sz="3200" dirty="0"/>
              <a:t>	&amp; how many</a:t>
            </a:r>
          </a:p>
          <a:p>
            <a:pPr lvl="1"/>
            <a:r>
              <a:rPr lang="en-US" sz="3200" dirty="0"/>
              <a:t>Where/when will the test be given</a:t>
            </a:r>
          </a:p>
          <a:p>
            <a:pPr lvl="1"/>
            <a:r>
              <a:rPr lang="en-US" sz="3200" dirty="0"/>
              <a:t>Special test materials</a:t>
            </a:r>
          </a:p>
          <a:p>
            <a:pPr lvl="1"/>
            <a:endParaRPr lang="en-US" sz="3200" dirty="0"/>
          </a:p>
        </p:txBody>
      </p:sp>
      <p:pic>
        <p:nvPicPr>
          <p:cNvPr id="4" name="Picture 3" descr="186&amp;116 gorilla.eps"/>
          <p:cNvPicPr>
            <a:picLocks noChangeAspect="1"/>
          </p:cNvPicPr>
          <p:nvPr/>
        </p:nvPicPr>
        <p:blipFill>
          <a:blip r:embed="rId3" cstate="print">
            <a:grayscl/>
          </a:blip>
          <a:stretch>
            <a:fillRect/>
          </a:stretch>
        </p:blipFill>
        <p:spPr>
          <a:xfrm>
            <a:off x="8458200" y="0"/>
            <a:ext cx="683226" cy="822960"/>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par>
                          <p:cTn id="11" fill="hold">
                            <p:stCondLst>
                              <p:cond delay="4000"/>
                            </p:stCondLst>
                            <p:childTnLst>
                              <p:par>
                                <p:cTn id="12" presetID="10" presetClass="entr" presetSubtype="0" fill="hold" grpId="0" nodeType="afterEffect">
                                  <p:stCondLst>
                                    <p:cond delay="200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000"/>
                                        <p:tgtEl>
                                          <p:spTgt spid="3">
                                            <p:txEl>
                                              <p:pRg st="2" end="2"/>
                                            </p:txEl>
                                          </p:spTgt>
                                        </p:tgtEl>
                                      </p:cBhvr>
                                    </p:animEffect>
                                  </p:childTnLst>
                                </p:cTn>
                              </p:par>
                            </p:childTnLst>
                          </p:cTn>
                        </p:par>
                        <p:par>
                          <p:cTn id="15" fill="hold">
                            <p:stCondLst>
                              <p:cond delay="8000"/>
                            </p:stCondLst>
                            <p:childTnLst>
                              <p:par>
                                <p:cTn id="16" presetID="10" presetClass="entr" presetSubtype="0" fill="hold" grpId="0" nodeType="afterEffect">
                                  <p:stCondLst>
                                    <p:cond delay="200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par>
                          <p:cTn id="19" fill="hold">
                            <p:stCondLst>
                              <p:cond delay="12000"/>
                            </p:stCondLst>
                            <p:childTnLst>
                              <p:par>
                                <p:cTn id="20" presetID="10" presetClass="entr" presetSubtype="0" fill="hold" grpId="0" nodeType="afterEffect">
                                  <p:stCondLst>
                                    <p:cond delay="200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20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effectLst>
                  <a:outerShdw blurRad="38100" dist="38100" dir="2700000" algn="tl">
                    <a:srgbClr val="000000">
                      <a:alpha val="43137"/>
                    </a:srgbClr>
                  </a:outerShdw>
                </a:effectLst>
              </a:rPr>
              <a:t>Study Smart</a:t>
            </a:r>
          </a:p>
        </p:txBody>
      </p:sp>
      <p:sp>
        <p:nvSpPr>
          <p:cNvPr id="3" name="Content Placeholder 2"/>
          <p:cNvSpPr>
            <a:spLocks noGrp="1"/>
          </p:cNvSpPr>
          <p:nvPr>
            <p:ph sz="quarter" idx="1"/>
          </p:nvPr>
        </p:nvSpPr>
        <p:spPr>
          <a:xfrm>
            <a:off x="612648" y="1600200"/>
            <a:ext cx="8378952" cy="4572000"/>
          </a:xfrm>
        </p:spPr>
        <p:txBody>
          <a:bodyPr>
            <a:normAutofit/>
          </a:bodyPr>
          <a:lstStyle/>
          <a:p>
            <a:r>
              <a:rPr lang="en-US" sz="4400" dirty="0"/>
              <a:t>Eat well</a:t>
            </a:r>
          </a:p>
          <a:p>
            <a:pPr lvl="1"/>
            <a:r>
              <a:rPr lang="en-US" sz="4100" dirty="0"/>
              <a:t>Nutritionist Appt: </a:t>
            </a:r>
            <a:r>
              <a:rPr lang="en-US" sz="4400" dirty="0"/>
              <a:t>620-235-4452</a:t>
            </a:r>
            <a:endParaRPr lang="en-US" sz="4100" dirty="0"/>
          </a:p>
          <a:p>
            <a:r>
              <a:rPr lang="en-US" sz="4400" dirty="0"/>
              <a:t>Sleep well</a:t>
            </a:r>
          </a:p>
          <a:p>
            <a:r>
              <a:rPr lang="en-US" sz="4100" dirty="0"/>
              <a:t>Exercise: get outside &amp; have some fun</a:t>
            </a:r>
          </a:p>
          <a:p>
            <a:r>
              <a:rPr lang="en-US" sz="4400" dirty="0"/>
              <a:t>Visualize success!</a:t>
            </a:r>
            <a:endParaRPr lang="en-US" sz="4000" dirty="0"/>
          </a:p>
        </p:txBody>
      </p:sp>
      <p:pic>
        <p:nvPicPr>
          <p:cNvPr id="4" name="Picture 3" descr="186&amp;116 gorilla.eps"/>
          <p:cNvPicPr>
            <a:picLocks noChangeAspect="1"/>
          </p:cNvPicPr>
          <p:nvPr/>
        </p:nvPicPr>
        <p:blipFill>
          <a:blip r:embed="rId3" cstate="print">
            <a:grayscl/>
          </a:blip>
          <a:stretch>
            <a:fillRect/>
          </a:stretch>
        </p:blipFill>
        <p:spPr>
          <a:xfrm>
            <a:off x="8458200" y="0"/>
            <a:ext cx="683226" cy="822960"/>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effectLst>
                  <a:outerShdw blurRad="38100" dist="38100" dir="2700000" algn="tl">
                    <a:srgbClr val="000000">
                      <a:alpha val="43137"/>
                    </a:srgbClr>
                  </a:outerShdw>
                </a:effectLst>
              </a:rPr>
              <a:t>Study Smart</a:t>
            </a:r>
          </a:p>
        </p:txBody>
      </p:sp>
      <p:sp>
        <p:nvSpPr>
          <p:cNvPr id="3" name="Content Placeholder 2"/>
          <p:cNvSpPr>
            <a:spLocks noGrp="1"/>
          </p:cNvSpPr>
          <p:nvPr>
            <p:ph sz="quarter" idx="1"/>
          </p:nvPr>
        </p:nvSpPr>
        <p:spPr>
          <a:xfrm>
            <a:off x="612648" y="1600200"/>
            <a:ext cx="8378952" cy="4572000"/>
          </a:xfrm>
        </p:spPr>
        <p:txBody>
          <a:bodyPr>
            <a:normAutofit/>
          </a:bodyPr>
          <a:lstStyle/>
          <a:p>
            <a:r>
              <a:rPr lang="en-US" sz="4800" dirty="0"/>
              <a:t>Test Day</a:t>
            </a:r>
          </a:p>
          <a:p>
            <a:pPr lvl="1"/>
            <a:r>
              <a:rPr lang="en-US" sz="4000" dirty="0"/>
              <a:t>Bring all materials needed for exam</a:t>
            </a:r>
          </a:p>
          <a:p>
            <a:pPr lvl="1"/>
            <a:r>
              <a:rPr lang="en-US" sz="4000" dirty="0"/>
              <a:t>Arrive early (on time is late!)</a:t>
            </a:r>
          </a:p>
          <a:p>
            <a:pPr lvl="1"/>
            <a:r>
              <a:rPr lang="en-US" sz="4000" dirty="0"/>
              <a:t>Deep breathing, stretches, relax</a:t>
            </a:r>
          </a:p>
          <a:p>
            <a:pPr lvl="1"/>
            <a:endParaRPr lang="en-US" sz="3700" dirty="0"/>
          </a:p>
        </p:txBody>
      </p:sp>
      <p:pic>
        <p:nvPicPr>
          <p:cNvPr id="4" name="Picture 3" descr="186&amp;116 gorilla.eps"/>
          <p:cNvPicPr>
            <a:picLocks noChangeAspect="1"/>
          </p:cNvPicPr>
          <p:nvPr/>
        </p:nvPicPr>
        <p:blipFill>
          <a:blip r:embed="rId3" cstate="print">
            <a:grayscl/>
          </a:blip>
          <a:stretch>
            <a:fillRect/>
          </a:stretch>
        </p:blipFill>
        <p:spPr>
          <a:xfrm>
            <a:off x="8458200" y="0"/>
            <a:ext cx="683226" cy="822960"/>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effectLst>
                  <a:outerShdw blurRad="38100" dist="38100" dir="2700000" algn="tl">
                    <a:srgbClr val="000000">
                      <a:alpha val="43137"/>
                    </a:srgbClr>
                  </a:outerShdw>
                </a:effectLst>
              </a:rPr>
              <a:t>Study Smart</a:t>
            </a:r>
          </a:p>
        </p:txBody>
      </p:sp>
      <p:sp>
        <p:nvSpPr>
          <p:cNvPr id="3" name="Content Placeholder 2"/>
          <p:cNvSpPr>
            <a:spLocks noGrp="1"/>
          </p:cNvSpPr>
          <p:nvPr>
            <p:ph sz="quarter" idx="1"/>
          </p:nvPr>
        </p:nvSpPr>
        <p:spPr>
          <a:xfrm>
            <a:off x="612648" y="1600200"/>
            <a:ext cx="8378952" cy="4953000"/>
          </a:xfrm>
        </p:spPr>
        <p:txBody>
          <a:bodyPr>
            <a:normAutofit/>
          </a:bodyPr>
          <a:lstStyle/>
          <a:p>
            <a:r>
              <a:rPr lang="en-US" sz="4800" dirty="0"/>
              <a:t>Test Day</a:t>
            </a:r>
          </a:p>
          <a:p>
            <a:pPr lvl="1"/>
            <a:r>
              <a:rPr lang="en-US" sz="3700" dirty="0"/>
              <a:t>As soon as you get your test paper:</a:t>
            </a:r>
          </a:p>
          <a:p>
            <a:pPr lvl="2"/>
            <a:r>
              <a:rPr lang="en-US" sz="3400" dirty="0"/>
              <a:t>Write name &amp; ID#</a:t>
            </a:r>
          </a:p>
          <a:p>
            <a:pPr lvl="2"/>
            <a:r>
              <a:rPr lang="en-US" sz="3400" dirty="0"/>
              <a:t>Formulas, processes, maps on your paper</a:t>
            </a:r>
          </a:p>
          <a:p>
            <a:pPr lvl="2"/>
            <a:r>
              <a:rPr lang="en-US" sz="3400" dirty="0"/>
              <a:t>Preview the test: </a:t>
            </a:r>
            <a:r>
              <a:rPr lang="en-US" sz="3000" dirty="0"/>
              <a:t>budget time on each section</a:t>
            </a:r>
          </a:p>
          <a:p>
            <a:pPr lvl="2"/>
            <a:r>
              <a:rPr lang="en-US" sz="3400" dirty="0"/>
              <a:t>Read all directions carefully &amp; slowly</a:t>
            </a:r>
          </a:p>
          <a:p>
            <a:pPr lvl="2"/>
            <a:r>
              <a:rPr lang="en-US" sz="3400" dirty="0"/>
              <a:t>Underline key terms &amp; steps in the directions each question</a:t>
            </a:r>
          </a:p>
        </p:txBody>
      </p:sp>
      <p:pic>
        <p:nvPicPr>
          <p:cNvPr id="4" name="Picture 3" descr="186&amp;116 gorilla.eps"/>
          <p:cNvPicPr>
            <a:picLocks noChangeAspect="1"/>
          </p:cNvPicPr>
          <p:nvPr/>
        </p:nvPicPr>
        <p:blipFill>
          <a:blip r:embed="rId3" cstate="print">
            <a:grayscl/>
          </a:blip>
          <a:stretch>
            <a:fillRect/>
          </a:stretch>
        </p:blipFill>
        <p:spPr>
          <a:xfrm>
            <a:off x="8458200" y="0"/>
            <a:ext cx="683226" cy="822960"/>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0200" y="4648200"/>
            <a:ext cx="7543800" cy="685800"/>
          </a:xfrm>
        </p:spPr>
        <p:txBody>
          <a:bodyPr>
            <a:noAutofit/>
          </a:bodyPr>
          <a:lstStyle/>
          <a:p>
            <a:r>
              <a:rPr lang="en-US" sz="2600" dirty="0"/>
              <a:t>Impact Your Semester Outcome by Your Behavior Today</a:t>
            </a:r>
          </a:p>
        </p:txBody>
      </p:sp>
      <p:sp>
        <p:nvSpPr>
          <p:cNvPr id="5" name="Text Placeholder 1"/>
          <p:cNvSpPr>
            <a:spLocks noGrp="1"/>
          </p:cNvSpPr>
          <p:nvPr>
            <p:ph type="body" sz="half" idx="2"/>
          </p:nvPr>
        </p:nvSpPr>
        <p:spPr>
          <a:xfrm>
            <a:off x="1676400" y="152400"/>
            <a:ext cx="7315200" cy="4267200"/>
          </a:xfrm>
        </p:spPr>
        <p:txBody>
          <a:bodyPr>
            <a:normAutofit/>
          </a:bodyPr>
          <a:lstStyle/>
          <a:p>
            <a:endParaRPr lang="en-US" sz="2400" dirty="0">
              <a:effectLst>
                <a:outerShdw blurRad="38100" dist="38100" dir="2700000" algn="tl">
                  <a:srgbClr val="000000">
                    <a:alpha val="43137"/>
                  </a:srgbClr>
                </a:outerShdw>
              </a:effectLst>
            </a:endParaRPr>
          </a:p>
          <a:p>
            <a:pPr>
              <a:buFont typeface="Wingdings" pitchFamily="2" charset="2"/>
              <a:buChar char="v"/>
            </a:pPr>
            <a:r>
              <a:rPr lang="en-US" sz="4800" dirty="0">
                <a:effectLst>
                  <a:outerShdw blurRad="38100" dist="38100" dir="2700000" algn="tl">
                    <a:srgbClr val="000000">
                      <a:alpha val="43137"/>
                    </a:srgbClr>
                  </a:outerShdw>
                </a:effectLst>
              </a:rPr>
              <a:t>Plan &amp; Prepare</a:t>
            </a:r>
            <a:br>
              <a:rPr lang="en-US" sz="4800" dirty="0">
                <a:effectLst>
                  <a:outerShdw blurRad="38100" dist="38100" dir="2700000" algn="tl">
                    <a:srgbClr val="000000">
                      <a:alpha val="43137"/>
                    </a:srgbClr>
                  </a:outerShdw>
                </a:effectLst>
              </a:rPr>
            </a:br>
            <a:endParaRPr lang="en-US" sz="2000" dirty="0">
              <a:effectLst>
                <a:outerShdw blurRad="38100" dist="38100" dir="2700000" algn="tl">
                  <a:srgbClr val="000000">
                    <a:alpha val="43137"/>
                  </a:srgbClr>
                </a:outerShdw>
              </a:effectLst>
            </a:endParaRPr>
          </a:p>
          <a:p>
            <a:pPr>
              <a:buFont typeface="Wingdings" pitchFamily="2" charset="2"/>
              <a:buChar char="v"/>
            </a:pPr>
            <a:r>
              <a:rPr lang="en-US" sz="4800" dirty="0">
                <a:effectLst>
                  <a:outerShdw blurRad="38100" dist="38100" dir="2700000" algn="tl">
                    <a:srgbClr val="000000">
                      <a:alpha val="43137"/>
                    </a:srgbClr>
                  </a:outerShdw>
                </a:effectLst>
              </a:rPr>
              <a:t>Get to Work On Time</a:t>
            </a:r>
            <a:br>
              <a:rPr lang="en-US" sz="4800" dirty="0">
                <a:effectLst>
                  <a:outerShdw blurRad="38100" dist="38100" dir="2700000" algn="tl">
                    <a:srgbClr val="000000">
                      <a:alpha val="43137"/>
                    </a:srgbClr>
                  </a:outerShdw>
                </a:effectLst>
              </a:rPr>
            </a:br>
            <a:endParaRPr lang="en-US" sz="2000" dirty="0">
              <a:effectLst>
                <a:outerShdw blurRad="38100" dist="38100" dir="2700000" algn="tl">
                  <a:srgbClr val="000000">
                    <a:alpha val="43137"/>
                  </a:srgbClr>
                </a:outerShdw>
              </a:effectLst>
            </a:endParaRPr>
          </a:p>
          <a:p>
            <a:pPr>
              <a:buFont typeface="Wingdings" pitchFamily="2" charset="2"/>
              <a:buChar char="v"/>
            </a:pPr>
            <a:r>
              <a:rPr lang="en-US" sz="4800" dirty="0">
                <a:effectLst>
                  <a:outerShdw blurRad="38100" dist="38100" dir="2700000" algn="tl">
                    <a:srgbClr val="000000">
                      <a:alpha val="43137"/>
                    </a:srgbClr>
                  </a:outerShdw>
                </a:effectLst>
              </a:rPr>
              <a:t>Study Smart</a:t>
            </a:r>
          </a:p>
        </p:txBody>
      </p:sp>
      <p:pic>
        <p:nvPicPr>
          <p:cNvPr id="6" name="Picture 5" descr="186&amp;116 gorilla.eps"/>
          <p:cNvPicPr>
            <a:picLocks noChangeAspect="1"/>
          </p:cNvPicPr>
          <p:nvPr/>
        </p:nvPicPr>
        <p:blipFill>
          <a:blip r:embed="rId3" cstate="print">
            <a:grayscl/>
          </a:blip>
          <a:stretch>
            <a:fillRect/>
          </a:stretch>
        </p:blipFill>
        <p:spPr>
          <a:xfrm>
            <a:off x="0" y="1"/>
            <a:ext cx="759140" cy="914400"/>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1524000" y="5562600"/>
            <a:ext cx="7467600" cy="1569660"/>
          </a:xfrm>
          <a:prstGeom prst="rect">
            <a:avLst/>
          </a:prstGeom>
          <a:noFill/>
        </p:spPr>
        <p:txBody>
          <a:bodyPr wrap="square" rtlCol="0">
            <a:spAutoFit/>
          </a:bodyPr>
          <a:lstStyle/>
          <a:p>
            <a:pPr algn="r"/>
            <a:r>
              <a:rPr lang="en-US" sz="2800" dirty="0"/>
              <a:t>“Planning is bringing the future into the present so that you can do something about it now” </a:t>
            </a:r>
          </a:p>
          <a:p>
            <a:pPr algn="r"/>
            <a:r>
              <a:rPr lang="en-US" sz="2000" dirty="0"/>
              <a:t>~Alan </a:t>
            </a:r>
            <a:r>
              <a:rPr lang="en-US" sz="2000" dirty="0" err="1"/>
              <a:t>Lakein</a:t>
            </a:r>
            <a:endParaRPr lang="en-US" sz="2000" dirty="0"/>
          </a:p>
          <a:p>
            <a:pPr algn="r"/>
            <a:endParaRPr lang="en-US" sz="2000"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2000"/>
                                        <p:tgtEl>
                                          <p:spTgt spid="5">
                                            <p:txEl>
                                              <p:pRg st="1" end="1"/>
                                            </p:txEl>
                                          </p:spTgt>
                                        </p:tgtEl>
                                      </p:cBhvr>
                                    </p:animEffect>
                                  </p:childTnLst>
                                </p:cTn>
                              </p:par>
                            </p:childTnLst>
                          </p:cTn>
                        </p:par>
                        <p:par>
                          <p:cTn id="12" fill="hold">
                            <p:stCondLst>
                              <p:cond delay="6000"/>
                            </p:stCondLst>
                            <p:childTnLst>
                              <p:par>
                                <p:cTn id="13" presetID="10" presetClass="entr" presetSubtype="0" fill="hold" grpId="0" nodeType="afterEffect">
                                  <p:stCondLst>
                                    <p:cond delay="20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2000"/>
                                        <p:tgtEl>
                                          <p:spTgt spid="5">
                                            <p:txEl>
                                              <p:pRg st="2" end="2"/>
                                            </p:txEl>
                                          </p:spTgt>
                                        </p:tgtEl>
                                      </p:cBhvr>
                                    </p:animEffect>
                                  </p:childTnLst>
                                </p:cTn>
                              </p:par>
                            </p:childTnLst>
                          </p:cTn>
                        </p:par>
                        <p:par>
                          <p:cTn id="16" fill="hold">
                            <p:stCondLst>
                              <p:cond delay="10000"/>
                            </p:stCondLst>
                            <p:childTnLst>
                              <p:par>
                                <p:cTn id="17" presetID="10" presetClass="entr" presetSubtype="0" fill="hold" grpId="0" nodeType="afterEffect">
                                  <p:stCondLst>
                                    <p:cond delay="200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effectLst>
                  <a:outerShdw blurRad="38100" dist="38100" dir="2700000" algn="tl">
                    <a:srgbClr val="000000">
                      <a:alpha val="43137"/>
                    </a:srgbClr>
                  </a:outerShdw>
                </a:effectLst>
              </a:rPr>
              <a:t>Study Smart</a:t>
            </a:r>
          </a:p>
        </p:txBody>
      </p:sp>
      <p:sp>
        <p:nvSpPr>
          <p:cNvPr id="3" name="Content Placeholder 2"/>
          <p:cNvSpPr>
            <a:spLocks noGrp="1"/>
          </p:cNvSpPr>
          <p:nvPr>
            <p:ph sz="quarter" idx="1"/>
          </p:nvPr>
        </p:nvSpPr>
        <p:spPr>
          <a:xfrm>
            <a:off x="612648" y="1600200"/>
            <a:ext cx="8378952" cy="4953000"/>
          </a:xfrm>
        </p:spPr>
        <p:txBody>
          <a:bodyPr>
            <a:normAutofit/>
          </a:bodyPr>
          <a:lstStyle/>
          <a:p>
            <a:r>
              <a:rPr lang="en-US" sz="4800" dirty="0"/>
              <a:t>Test Day</a:t>
            </a:r>
          </a:p>
          <a:p>
            <a:pPr lvl="1"/>
            <a:r>
              <a:rPr lang="en-US" sz="3800" dirty="0"/>
              <a:t>Answer </a:t>
            </a:r>
            <a:r>
              <a:rPr lang="en-US" sz="3500" dirty="0"/>
              <a:t>some of the easiest questions first</a:t>
            </a:r>
          </a:p>
          <a:p>
            <a:pPr lvl="1"/>
            <a:r>
              <a:rPr lang="en-US" sz="3800" dirty="0"/>
              <a:t>Expect memory blocks</a:t>
            </a:r>
          </a:p>
          <a:p>
            <a:pPr lvl="1"/>
            <a:r>
              <a:rPr lang="en-US" sz="3800" dirty="0"/>
              <a:t>Answer every question</a:t>
            </a:r>
          </a:p>
          <a:p>
            <a:pPr lvl="1"/>
            <a:r>
              <a:rPr lang="en-US" sz="3800" dirty="0"/>
              <a:t>Neat &amp; legible </a:t>
            </a:r>
          </a:p>
          <a:p>
            <a:pPr lvl="1"/>
            <a:r>
              <a:rPr lang="en-US" sz="3800" dirty="0"/>
              <a:t>Overwhelmed: stop &amp; take a deep 			      breath, visualize success</a:t>
            </a:r>
          </a:p>
        </p:txBody>
      </p:sp>
      <p:pic>
        <p:nvPicPr>
          <p:cNvPr id="4" name="Picture 3" descr="186&amp;116 gorilla.eps"/>
          <p:cNvPicPr>
            <a:picLocks noChangeAspect="1"/>
          </p:cNvPicPr>
          <p:nvPr/>
        </p:nvPicPr>
        <p:blipFill>
          <a:blip r:embed="rId3" cstate="print">
            <a:grayscl/>
          </a:blip>
          <a:stretch>
            <a:fillRect/>
          </a:stretch>
        </p:blipFill>
        <p:spPr>
          <a:xfrm>
            <a:off x="8458200" y="0"/>
            <a:ext cx="683226" cy="822960"/>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effectLst>
                  <a:outerShdw blurRad="38100" dist="38100" dir="2700000" algn="tl">
                    <a:srgbClr val="000000">
                      <a:alpha val="43137"/>
                    </a:srgbClr>
                  </a:outerShdw>
                </a:effectLst>
              </a:rPr>
              <a:t>Study Smart</a:t>
            </a:r>
          </a:p>
        </p:txBody>
      </p:sp>
      <p:sp>
        <p:nvSpPr>
          <p:cNvPr id="3" name="Content Placeholder 2"/>
          <p:cNvSpPr>
            <a:spLocks noGrp="1"/>
          </p:cNvSpPr>
          <p:nvPr>
            <p:ph sz="quarter" idx="1"/>
          </p:nvPr>
        </p:nvSpPr>
        <p:spPr>
          <a:xfrm>
            <a:off x="612648" y="1600200"/>
            <a:ext cx="8378952" cy="4953000"/>
          </a:xfrm>
        </p:spPr>
        <p:txBody>
          <a:bodyPr>
            <a:normAutofit/>
          </a:bodyPr>
          <a:lstStyle/>
          <a:p>
            <a:r>
              <a:rPr lang="en-US" sz="4800" dirty="0"/>
              <a:t>Science &amp; Math:</a:t>
            </a:r>
          </a:p>
          <a:p>
            <a:pPr lvl="1"/>
            <a:r>
              <a:rPr lang="en-US" sz="4000" dirty="0"/>
              <a:t>Develop a list of types of problems</a:t>
            </a:r>
          </a:p>
          <a:p>
            <a:pPr lvl="1"/>
            <a:r>
              <a:rPr lang="en-US" sz="4000" dirty="0"/>
              <a:t>Develop problem-solving steps</a:t>
            </a:r>
          </a:p>
          <a:p>
            <a:pPr lvl="1"/>
            <a:r>
              <a:rPr lang="en-US" sz="4000" dirty="0"/>
              <a:t>Develop a practice test</a:t>
            </a:r>
          </a:p>
          <a:p>
            <a:pPr lvl="2"/>
            <a:r>
              <a:rPr lang="en-US" sz="3700" dirty="0"/>
              <a:t>Randomly arrange problems</a:t>
            </a:r>
          </a:p>
          <a:p>
            <a:pPr lvl="1"/>
            <a:r>
              <a:rPr lang="en-US" sz="4000" dirty="0"/>
              <a:t>Practice solving problems quickly</a:t>
            </a:r>
          </a:p>
        </p:txBody>
      </p:sp>
      <p:pic>
        <p:nvPicPr>
          <p:cNvPr id="4" name="Picture 3" descr="186&amp;116 gorilla.eps"/>
          <p:cNvPicPr>
            <a:picLocks noChangeAspect="1"/>
          </p:cNvPicPr>
          <p:nvPr/>
        </p:nvPicPr>
        <p:blipFill>
          <a:blip r:embed="rId3" cstate="print">
            <a:grayscl/>
          </a:blip>
          <a:stretch>
            <a:fillRect/>
          </a:stretch>
        </p:blipFill>
        <p:spPr>
          <a:xfrm>
            <a:off x="8458200" y="0"/>
            <a:ext cx="683226" cy="822960"/>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effectLst>
                  <a:outerShdw blurRad="38100" dist="38100" dir="2700000" algn="tl">
                    <a:srgbClr val="000000">
                      <a:alpha val="43137"/>
                    </a:srgbClr>
                  </a:outerShdw>
                </a:effectLst>
              </a:rPr>
              <a:t>Study Smart</a:t>
            </a:r>
          </a:p>
        </p:txBody>
      </p:sp>
      <p:sp>
        <p:nvSpPr>
          <p:cNvPr id="3" name="Content Placeholder 2"/>
          <p:cNvSpPr>
            <a:spLocks noGrp="1"/>
          </p:cNvSpPr>
          <p:nvPr>
            <p:ph sz="quarter" idx="1"/>
          </p:nvPr>
        </p:nvSpPr>
        <p:spPr>
          <a:xfrm>
            <a:off x="612648" y="1600200"/>
            <a:ext cx="8378952" cy="4953000"/>
          </a:xfrm>
        </p:spPr>
        <p:txBody>
          <a:bodyPr>
            <a:normAutofit/>
          </a:bodyPr>
          <a:lstStyle/>
          <a:p>
            <a:r>
              <a:rPr lang="en-US" sz="4800" dirty="0"/>
              <a:t>Multiple Choice:</a:t>
            </a:r>
          </a:p>
          <a:p>
            <a:pPr lvl="1"/>
            <a:r>
              <a:rPr lang="en-US" sz="4000" dirty="0"/>
              <a:t>Try to answer the question without looking at the choices</a:t>
            </a:r>
          </a:p>
          <a:p>
            <a:pPr lvl="1"/>
            <a:r>
              <a:rPr lang="en-US" sz="4000" dirty="0"/>
              <a:t>Look at one option at a time and treat each answer as a true or false question</a:t>
            </a:r>
          </a:p>
        </p:txBody>
      </p:sp>
      <p:pic>
        <p:nvPicPr>
          <p:cNvPr id="4" name="Picture 3" descr="186&amp;116 gorilla.eps"/>
          <p:cNvPicPr>
            <a:picLocks noChangeAspect="1"/>
          </p:cNvPicPr>
          <p:nvPr/>
        </p:nvPicPr>
        <p:blipFill>
          <a:blip r:embed="rId3" cstate="print">
            <a:grayscl/>
          </a:blip>
          <a:stretch>
            <a:fillRect/>
          </a:stretch>
        </p:blipFill>
        <p:spPr>
          <a:xfrm>
            <a:off x="8458200" y="0"/>
            <a:ext cx="683226" cy="822960"/>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effectLst>
                  <a:outerShdw blurRad="38100" dist="38100" dir="2700000" algn="tl">
                    <a:srgbClr val="000000">
                      <a:alpha val="43137"/>
                    </a:srgbClr>
                  </a:outerShdw>
                </a:effectLst>
              </a:rPr>
              <a:t>Study Smart</a:t>
            </a:r>
          </a:p>
        </p:txBody>
      </p:sp>
      <p:sp>
        <p:nvSpPr>
          <p:cNvPr id="3" name="Content Placeholder 2"/>
          <p:cNvSpPr>
            <a:spLocks noGrp="1"/>
          </p:cNvSpPr>
          <p:nvPr>
            <p:ph sz="quarter" idx="1"/>
          </p:nvPr>
        </p:nvSpPr>
        <p:spPr>
          <a:xfrm>
            <a:off x="533400" y="1600200"/>
            <a:ext cx="8610600" cy="4953000"/>
          </a:xfrm>
        </p:spPr>
        <p:txBody>
          <a:bodyPr>
            <a:normAutofit/>
          </a:bodyPr>
          <a:lstStyle/>
          <a:p>
            <a:r>
              <a:rPr lang="en-US" sz="4800" dirty="0"/>
              <a:t>Multiple Choice:</a:t>
            </a:r>
          </a:p>
          <a:p>
            <a:pPr lvl="1"/>
            <a:r>
              <a:rPr lang="en-US" sz="4000" dirty="0"/>
              <a:t>Longest choice is often correct</a:t>
            </a:r>
          </a:p>
          <a:p>
            <a:pPr lvl="1"/>
            <a:r>
              <a:rPr lang="en-US" sz="4000" dirty="0"/>
              <a:t>Make sure the answer is grammatically correct</a:t>
            </a:r>
          </a:p>
          <a:p>
            <a:pPr lvl="1"/>
            <a:r>
              <a:rPr lang="en-US" sz="4000" dirty="0"/>
              <a:t>Read all choices before choosing one</a:t>
            </a:r>
          </a:p>
          <a:p>
            <a:pPr lvl="1"/>
            <a:r>
              <a:rPr lang="en-US" sz="4000" dirty="0"/>
              <a:t>Note answers with “all/none of the above”</a:t>
            </a:r>
          </a:p>
        </p:txBody>
      </p:sp>
      <p:pic>
        <p:nvPicPr>
          <p:cNvPr id="4" name="Picture 3" descr="186&amp;116 gorilla.eps"/>
          <p:cNvPicPr>
            <a:picLocks noChangeAspect="1"/>
          </p:cNvPicPr>
          <p:nvPr/>
        </p:nvPicPr>
        <p:blipFill>
          <a:blip r:embed="rId3" cstate="print">
            <a:grayscl/>
          </a:blip>
          <a:stretch>
            <a:fillRect/>
          </a:stretch>
        </p:blipFill>
        <p:spPr>
          <a:xfrm>
            <a:off x="8458200" y="0"/>
            <a:ext cx="683226" cy="822960"/>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effectLst>
                  <a:outerShdw blurRad="38100" dist="38100" dir="2700000" algn="tl">
                    <a:srgbClr val="000000">
                      <a:alpha val="43137"/>
                    </a:srgbClr>
                  </a:outerShdw>
                </a:effectLst>
              </a:rPr>
              <a:t>Study Smart</a:t>
            </a:r>
          </a:p>
        </p:txBody>
      </p:sp>
      <p:sp>
        <p:nvSpPr>
          <p:cNvPr id="3" name="Content Placeholder 2"/>
          <p:cNvSpPr>
            <a:spLocks noGrp="1"/>
          </p:cNvSpPr>
          <p:nvPr>
            <p:ph sz="quarter" idx="1"/>
          </p:nvPr>
        </p:nvSpPr>
        <p:spPr>
          <a:xfrm>
            <a:off x="533400" y="1600200"/>
            <a:ext cx="8610600" cy="4953000"/>
          </a:xfrm>
        </p:spPr>
        <p:txBody>
          <a:bodyPr>
            <a:normAutofit/>
          </a:bodyPr>
          <a:lstStyle/>
          <a:p>
            <a:r>
              <a:rPr lang="en-US" sz="4800" dirty="0"/>
              <a:t>True/False:</a:t>
            </a:r>
          </a:p>
          <a:p>
            <a:pPr lvl="1"/>
            <a:r>
              <a:rPr lang="en-US" sz="4000" dirty="0"/>
              <a:t>Watch for absolutes: always, never</a:t>
            </a:r>
          </a:p>
          <a:p>
            <a:pPr lvl="2"/>
            <a:r>
              <a:rPr lang="en-US" sz="3200" dirty="0"/>
              <a:t>Usually false, but not always!</a:t>
            </a:r>
          </a:p>
          <a:p>
            <a:pPr lvl="2">
              <a:buNone/>
            </a:pPr>
            <a:endParaRPr lang="en-US" sz="3200" dirty="0"/>
          </a:p>
          <a:p>
            <a:pPr lvl="1"/>
            <a:r>
              <a:rPr lang="en-US" sz="4000" dirty="0"/>
              <a:t>Watch for seldom, usually</a:t>
            </a:r>
          </a:p>
          <a:p>
            <a:pPr lvl="2"/>
            <a:r>
              <a:rPr lang="en-US" sz="3200" dirty="0"/>
              <a:t>Usually true, but not always!</a:t>
            </a:r>
            <a:endParaRPr lang="en-US" sz="2900" dirty="0"/>
          </a:p>
        </p:txBody>
      </p:sp>
      <p:pic>
        <p:nvPicPr>
          <p:cNvPr id="4" name="Picture 3" descr="186&amp;116 gorilla.eps"/>
          <p:cNvPicPr>
            <a:picLocks noChangeAspect="1"/>
          </p:cNvPicPr>
          <p:nvPr/>
        </p:nvPicPr>
        <p:blipFill>
          <a:blip r:embed="rId3" cstate="print">
            <a:grayscl/>
          </a:blip>
          <a:stretch>
            <a:fillRect/>
          </a:stretch>
        </p:blipFill>
        <p:spPr>
          <a:xfrm>
            <a:off x="8458200" y="0"/>
            <a:ext cx="683226" cy="822960"/>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effectLst>
                  <a:outerShdw blurRad="38100" dist="38100" dir="2700000" algn="tl">
                    <a:srgbClr val="000000">
                      <a:alpha val="43137"/>
                    </a:srgbClr>
                  </a:outerShdw>
                </a:effectLst>
              </a:rPr>
              <a:t>Study Smart</a:t>
            </a:r>
          </a:p>
        </p:txBody>
      </p:sp>
      <p:sp>
        <p:nvSpPr>
          <p:cNvPr id="3" name="Content Placeholder 2"/>
          <p:cNvSpPr>
            <a:spLocks noGrp="1"/>
          </p:cNvSpPr>
          <p:nvPr>
            <p:ph sz="quarter" idx="1"/>
          </p:nvPr>
        </p:nvSpPr>
        <p:spPr>
          <a:xfrm>
            <a:off x="533400" y="1600200"/>
            <a:ext cx="8610600" cy="4953000"/>
          </a:xfrm>
        </p:spPr>
        <p:txBody>
          <a:bodyPr>
            <a:normAutofit fontScale="92500" lnSpcReduction="10000"/>
          </a:bodyPr>
          <a:lstStyle/>
          <a:p>
            <a:r>
              <a:rPr lang="en-US" sz="4800" dirty="0"/>
              <a:t>True/False:</a:t>
            </a:r>
          </a:p>
          <a:p>
            <a:pPr lvl="1"/>
            <a:r>
              <a:rPr lang="en-US" sz="4000" dirty="0"/>
              <a:t>Use the rest of the test for information: some test questions will help to answer others!</a:t>
            </a:r>
          </a:p>
          <a:p>
            <a:pPr lvl="1"/>
            <a:endParaRPr lang="en-US" sz="2000" dirty="0"/>
          </a:p>
          <a:p>
            <a:pPr lvl="1"/>
            <a:r>
              <a:rPr lang="en-US" sz="4000" dirty="0"/>
              <a:t>If in doubt, go with your instincts</a:t>
            </a:r>
          </a:p>
          <a:p>
            <a:pPr lvl="1"/>
            <a:endParaRPr lang="en-US" sz="2000" dirty="0"/>
          </a:p>
          <a:p>
            <a:pPr lvl="1"/>
            <a:r>
              <a:rPr lang="en-US" sz="4000" dirty="0"/>
              <a:t>Don’t change an answer unless you’re absolutely sure you should!</a:t>
            </a:r>
            <a:endParaRPr lang="en-US" sz="3200" dirty="0"/>
          </a:p>
        </p:txBody>
      </p:sp>
      <p:pic>
        <p:nvPicPr>
          <p:cNvPr id="4" name="Picture 3" descr="186&amp;116 gorilla.eps"/>
          <p:cNvPicPr>
            <a:picLocks noChangeAspect="1"/>
          </p:cNvPicPr>
          <p:nvPr/>
        </p:nvPicPr>
        <p:blipFill>
          <a:blip r:embed="rId3" cstate="print">
            <a:grayscl/>
          </a:blip>
          <a:stretch>
            <a:fillRect/>
          </a:stretch>
        </p:blipFill>
        <p:spPr>
          <a:xfrm>
            <a:off x="8458200" y="0"/>
            <a:ext cx="683226" cy="822960"/>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effectLst>
                  <a:outerShdw blurRad="38100" dist="38100" dir="2700000" algn="tl">
                    <a:srgbClr val="000000">
                      <a:alpha val="43137"/>
                    </a:srgbClr>
                  </a:outerShdw>
                </a:effectLst>
              </a:rPr>
              <a:t>Study Smart</a:t>
            </a:r>
          </a:p>
        </p:txBody>
      </p:sp>
      <p:sp>
        <p:nvSpPr>
          <p:cNvPr id="3" name="Content Placeholder 2"/>
          <p:cNvSpPr>
            <a:spLocks noGrp="1"/>
          </p:cNvSpPr>
          <p:nvPr>
            <p:ph sz="quarter" idx="1"/>
          </p:nvPr>
        </p:nvSpPr>
        <p:spPr>
          <a:xfrm>
            <a:off x="533400" y="1600200"/>
            <a:ext cx="8610600" cy="4953000"/>
          </a:xfrm>
        </p:spPr>
        <p:txBody>
          <a:bodyPr>
            <a:normAutofit/>
          </a:bodyPr>
          <a:lstStyle/>
          <a:p>
            <a:r>
              <a:rPr lang="en-US" sz="4800" dirty="0"/>
              <a:t>Essay:</a:t>
            </a:r>
          </a:p>
          <a:p>
            <a:pPr lvl="1"/>
            <a:r>
              <a:rPr lang="en-US" sz="4800" dirty="0"/>
              <a:t>Examine the question &amp; organize your thoughts </a:t>
            </a:r>
            <a:r>
              <a:rPr lang="en-US" sz="4800" i="1" dirty="0"/>
              <a:t>before</a:t>
            </a:r>
            <a:r>
              <a:rPr lang="en-US" sz="4800" dirty="0"/>
              <a:t> you start to write</a:t>
            </a:r>
          </a:p>
          <a:p>
            <a:pPr lvl="1">
              <a:buNone/>
            </a:pPr>
            <a:endParaRPr lang="en-US" sz="2400" dirty="0"/>
          </a:p>
          <a:p>
            <a:pPr lvl="1"/>
            <a:r>
              <a:rPr lang="en-US" sz="4800" dirty="0"/>
              <a:t>Outline or map your response</a:t>
            </a:r>
          </a:p>
          <a:p>
            <a:pPr lvl="1"/>
            <a:endParaRPr lang="en-US" sz="3200" dirty="0"/>
          </a:p>
        </p:txBody>
      </p:sp>
      <p:pic>
        <p:nvPicPr>
          <p:cNvPr id="4" name="Picture 3" descr="186&amp;116 gorilla.eps"/>
          <p:cNvPicPr>
            <a:picLocks noChangeAspect="1"/>
          </p:cNvPicPr>
          <p:nvPr/>
        </p:nvPicPr>
        <p:blipFill>
          <a:blip r:embed="rId3" cstate="print">
            <a:grayscl/>
          </a:blip>
          <a:stretch>
            <a:fillRect/>
          </a:stretch>
        </p:blipFill>
        <p:spPr>
          <a:xfrm>
            <a:off x="8458200" y="0"/>
            <a:ext cx="683226" cy="822960"/>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effectLst>
                  <a:outerShdw blurRad="38100" dist="38100" dir="2700000" algn="tl">
                    <a:srgbClr val="000000">
                      <a:alpha val="43137"/>
                    </a:srgbClr>
                  </a:outerShdw>
                </a:effectLst>
              </a:rPr>
              <a:t>Study Smart</a:t>
            </a:r>
          </a:p>
        </p:txBody>
      </p:sp>
      <p:sp>
        <p:nvSpPr>
          <p:cNvPr id="3" name="Content Placeholder 2"/>
          <p:cNvSpPr>
            <a:spLocks noGrp="1"/>
          </p:cNvSpPr>
          <p:nvPr>
            <p:ph sz="quarter" idx="1"/>
          </p:nvPr>
        </p:nvSpPr>
        <p:spPr>
          <a:xfrm>
            <a:off x="533400" y="1600200"/>
            <a:ext cx="8610600" cy="5105400"/>
          </a:xfrm>
        </p:spPr>
        <p:txBody>
          <a:bodyPr>
            <a:normAutofit fontScale="92500"/>
          </a:bodyPr>
          <a:lstStyle/>
          <a:p>
            <a:r>
              <a:rPr lang="en-US" sz="4800" dirty="0"/>
              <a:t>Essay:</a:t>
            </a:r>
          </a:p>
          <a:p>
            <a:pPr lvl="1"/>
            <a:r>
              <a:rPr lang="en-US" sz="4400" dirty="0"/>
              <a:t>Have a beginning, middle, end</a:t>
            </a:r>
            <a:br>
              <a:rPr lang="en-US" sz="4400" dirty="0"/>
            </a:br>
            <a:endParaRPr lang="en-US" sz="2000" dirty="0"/>
          </a:p>
          <a:p>
            <a:pPr lvl="1"/>
            <a:r>
              <a:rPr lang="en-US" sz="4400" dirty="0"/>
              <a:t>Run out of time: outline remaining questions for possible partial credit</a:t>
            </a:r>
            <a:br>
              <a:rPr lang="en-US" sz="4400" dirty="0"/>
            </a:br>
            <a:endParaRPr lang="en-US" sz="2200" dirty="0"/>
          </a:p>
          <a:p>
            <a:pPr lvl="1"/>
            <a:r>
              <a:rPr lang="en-US" sz="4400" dirty="0"/>
              <a:t>Proofread your answers: make sure all are grammatically correct</a:t>
            </a:r>
            <a:endParaRPr lang="en-US" sz="3200" dirty="0"/>
          </a:p>
        </p:txBody>
      </p:sp>
      <p:pic>
        <p:nvPicPr>
          <p:cNvPr id="4" name="Picture 3" descr="186&amp;116 gorilla.eps"/>
          <p:cNvPicPr>
            <a:picLocks noChangeAspect="1"/>
          </p:cNvPicPr>
          <p:nvPr/>
        </p:nvPicPr>
        <p:blipFill>
          <a:blip r:embed="rId3" cstate="print">
            <a:grayscl/>
          </a:blip>
          <a:stretch>
            <a:fillRect/>
          </a:stretch>
        </p:blipFill>
        <p:spPr>
          <a:xfrm>
            <a:off x="8458200" y="0"/>
            <a:ext cx="683226" cy="822960"/>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effectLst>
                  <a:outerShdw blurRad="38100" dist="38100" dir="2700000" algn="tl">
                    <a:srgbClr val="000000">
                      <a:alpha val="43137"/>
                    </a:srgbClr>
                  </a:outerShdw>
                </a:effectLst>
              </a:rPr>
              <a:t>Study Smart</a:t>
            </a:r>
          </a:p>
        </p:txBody>
      </p:sp>
      <p:sp>
        <p:nvSpPr>
          <p:cNvPr id="3" name="Content Placeholder 2"/>
          <p:cNvSpPr>
            <a:spLocks noGrp="1"/>
          </p:cNvSpPr>
          <p:nvPr>
            <p:ph sz="quarter" idx="1"/>
          </p:nvPr>
        </p:nvSpPr>
        <p:spPr>
          <a:xfrm>
            <a:off x="533400" y="1600200"/>
            <a:ext cx="8610600" cy="5105400"/>
          </a:xfrm>
        </p:spPr>
        <p:txBody>
          <a:bodyPr>
            <a:normAutofit fontScale="92500"/>
          </a:bodyPr>
          <a:lstStyle/>
          <a:p>
            <a:r>
              <a:rPr lang="en-US" sz="4800" dirty="0"/>
              <a:t>After the exam:</a:t>
            </a:r>
          </a:p>
          <a:p>
            <a:pPr lvl="1"/>
            <a:r>
              <a:rPr lang="en-US" sz="4300" dirty="0"/>
              <a:t>Leave promptly, don’t talk about the test</a:t>
            </a:r>
          </a:p>
          <a:p>
            <a:pPr lvl="1"/>
            <a:r>
              <a:rPr lang="en-US" sz="4300" dirty="0"/>
              <a:t>Let it go &amp; reward yourself for your hard work</a:t>
            </a:r>
          </a:p>
          <a:p>
            <a:pPr lvl="1"/>
            <a:r>
              <a:rPr lang="en-US" sz="4300" dirty="0"/>
              <a:t>If your final grade is lower than you expected, ask to see your final exam.</a:t>
            </a:r>
          </a:p>
        </p:txBody>
      </p:sp>
      <p:pic>
        <p:nvPicPr>
          <p:cNvPr id="4" name="Picture 3" descr="186&amp;116 gorilla.eps"/>
          <p:cNvPicPr>
            <a:picLocks noChangeAspect="1"/>
          </p:cNvPicPr>
          <p:nvPr/>
        </p:nvPicPr>
        <p:blipFill>
          <a:blip r:embed="rId3" cstate="print">
            <a:grayscl/>
          </a:blip>
          <a:stretch>
            <a:fillRect/>
          </a:stretch>
        </p:blipFill>
        <p:spPr>
          <a:xfrm>
            <a:off x="8458200" y="0"/>
            <a:ext cx="683226" cy="822960"/>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effectLst>
                  <a:outerShdw blurRad="38100" dist="38100" dir="2700000" algn="tl">
                    <a:srgbClr val="000000">
                      <a:alpha val="43137"/>
                    </a:srgbClr>
                  </a:outerShdw>
                </a:effectLst>
              </a:rPr>
              <a:t>Study Smart</a:t>
            </a:r>
          </a:p>
        </p:txBody>
      </p:sp>
      <p:sp>
        <p:nvSpPr>
          <p:cNvPr id="3" name="Content Placeholder 2"/>
          <p:cNvSpPr>
            <a:spLocks noGrp="1"/>
          </p:cNvSpPr>
          <p:nvPr>
            <p:ph sz="quarter" idx="1"/>
          </p:nvPr>
        </p:nvSpPr>
        <p:spPr>
          <a:xfrm>
            <a:off x="533400" y="1600200"/>
            <a:ext cx="8610600" cy="5105400"/>
          </a:xfrm>
        </p:spPr>
        <p:txBody>
          <a:bodyPr>
            <a:normAutofit/>
          </a:bodyPr>
          <a:lstStyle/>
          <a:p>
            <a:r>
              <a:rPr lang="en-US" sz="4800" dirty="0"/>
              <a:t>Avoid:</a:t>
            </a:r>
          </a:p>
          <a:p>
            <a:pPr lvl="1"/>
            <a:r>
              <a:rPr lang="en-US" sz="4000" dirty="0"/>
              <a:t>Letting time get away from you</a:t>
            </a:r>
          </a:p>
          <a:p>
            <a:pPr lvl="1"/>
            <a:r>
              <a:rPr lang="en-US" sz="4000" dirty="0"/>
              <a:t>Relying solely on short-term memory</a:t>
            </a:r>
          </a:p>
          <a:p>
            <a:pPr lvl="1"/>
            <a:r>
              <a:rPr lang="en-US" sz="4000" dirty="0"/>
              <a:t>Letting others derail your study plans</a:t>
            </a:r>
          </a:p>
          <a:p>
            <a:pPr lvl="1"/>
            <a:r>
              <a:rPr lang="en-US" sz="4000" dirty="0"/>
              <a:t>Aiming for less than 100% mastery</a:t>
            </a:r>
          </a:p>
          <a:p>
            <a:pPr lvl="1"/>
            <a:r>
              <a:rPr lang="en-US" sz="4000" dirty="0"/>
              <a:t>Failing to believe in yourself!</a:t>
            </a:r>
          </a:p>
        </p:txBody>
      </p:sp>
      <p:pic>
        <p:nvPicPr>
          <p:cNvPr id="4" name="Picture 3" descr="186&amp;116 gorilla.eps"/>
          <p:cNvPicPr>
            <a:picLocks noChangeAspect="1"/>
          </p:cNvPicPr>
          <p:nvPr/>
        </p:nvPicPr>
        <p:blipFill>
          <a:blip r:embed="rId3" cstate="print">
            <a:grayscl/>
          </a:blip>
          <a:stretch>
            <a:fillRect/>
          </a:stretch>
        </p:blipFill>
        <p:spPr>
          <a:xfrm>
            <a:off x="8458200" y="0"/>
            <a:ext cx="683226" cy="822960"/>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jpg"/>
          <p:cNvPicPr>
            <a:picLocks noChangeAspect="1"/>
          </p:cNvPicPr>
          <p:nvPr/>
        </p:nvPicPr>
        <p:blipFill>
          <a:blip r:embed="rId3" cstate="print">
            <a:lum bright="20000"/>
          </a:blip>
          <a:srcRect b="21630"/>
          <a:stretch>
            <a:fillRect/>
          </a:stretch>
        </p:blipFill>
        <p:spPr>
          <a:xfrm flipH="1">
            <a:off x="0" y="1526088"/>
            <a:ext cx="9144000" cy="4417512"/>
          </a:xfrm>
          <a:prstGeom prst="rect">
            <a:avLst/>
          </a:prstGeom>
        </p:spPr>
      </p:pic>
      <p:sp>
        <p:nvSpPr>
          <p:cNvPr id="2" name="Title 1"/>
          <p:cNvSpPr>
            <a:spLocks noGrp="1"/>
          </p:cNvSpPr>
          <p:nvPr>
            <p:ph type="title"/>
          </p:nvPr>
        </p:nvSpPr>
        <p:spPr/>
        <p:txBody>
          <a:bodyPr>
            <a:normAutofit/>
          </a:bodyPr>
          <a:lstStyle/>
          <a:p>
            <a:r>
              <a:rPr lang="en-US" sz="4800" dirty="0">
                <a:effectLst>
                  <a:outerShdw blurRad="38100" dist="38100" dir="2700000" algn="tl">
                    <a:srgbClr val="000000">
                      <a:alpha val="43137"/>
                    </a:srgbClr>
                  </a:outerShdw>
                </a:effectLst>
              </a:rPr>
              <a:t>Plan &amp; Prepare</a:t>
            </a:r>
          </a:p>
        </p:txBody>
      </p:sp>
      <p:sp>
        <p:nvSpPr>
          <p:cNvPr id="3" name="Content Placeholder 2"/>
          <p:cNvSpPr>
            <a:spLocks noGrp="1"/>
          </p:cNvSpPr>
          <p:nvPr>
            <p:ph sz="quarter" idx="1"/>
          </p:nvPr>
        </p:nvSpPr>
        <p:spPr/>
        <p:txBody>
          <a:bodyPr/>
          <a:lstStyle/>
          <a:p>
            <a:r>
              <a:rPr lang="en-US" dirty="0"/>
              <a:t>Semester Planner: map it out</a:t>
            </a:r>
          </a:p>
        </p:txBody>
      </p:sp>
      <p:pic>
        <p:nvPicPr>
          <p:cNvPr id="4" name="Picture 3" descr="186&amp;116 gorilla.eps"/>
          <p:cNvPicPr>
            <a:picLocks noChangeAspect="1"/>
          </p:cNvPicPr>
          <p:nvPr/>
        </p:nvPicPr>
        <p:blipFill>
          <a:blip r:embed="rId4" cstate="print">
            <a:grayscl/>
          </a:blip>
          <a:stretch>
            <a:fillRect/>
          </a:stretch>
        </p:blipFill>
        <p:spPr>
          <a:xfrm>
            <a:off x="8458200" y="0"/>
            <a:ext cx="683226" cy="822960"/>
          </a:xfrm>
          <a:prstGeom prst="rect">
            <a:avLst/>
          </a:prstGeom>
          <a:effectLst>
            <a:outerShdw blurRad="50800" dist="38100" dir="8100000" algn="tr" rotWithShape="0">
              <a:prstClr val="black">
                <a:alpha val="40000"/>
              </a:prstClr>
            </a:outerShdw>
          </a:effectLst>
        </p:spPr>
      </p:pic>
      <p:sp>
        <p:nvSpPr>
          <p:cNvPr id="5" name="TextBox 4"/>
          <p:cNvSpPr txBox="1"/>
          <p:nvPr/>
        </p:nvSpPr>
        <p:spPr>
          <a:xfrm>
            <a:off x="152400" y="5950059"/>
            <a:ext cx="8839200" cy="907941"/>
          </a:xfrm>
          <a:prstGeom prst="rect">
            <a:avLst/>
          </a:prstGeom>
          <a:noFill/>
        </p:spPr>
        <p:txBody>
          <a:bodyPr wrap="square" rtlCol="0">
            <a:spAutoFit/>
          </a:bodyPr>
          <a:lstStyle/>
          <a:p>
            <a:pPr algn="r"/>
            <a:r>
              <a:rPr lang="en-US" sz="2500" dirty="0">
                <a:effectLst>
                  <a:outerShdw blurRad="38100" dist="38100" dir="2700000" algn="tl">
                    <a:srgbClr val="000000">
                      <a:alpha val="43137"/>
                    </a:srgbClr>
                  </a:outerShdw>
                </a:effectLst>
              </a:rPr>
              <a:t>“Let our advance worrying become advance thinking and planning.” </a:t>
            </a:r>
          </a:p>
          <a:p>
            <a:pPr algn="r"/>
            <a:r>
              <a:rPr lang="en-US" sz="2800" dirty="0">
                <a:effectLst>
                  <a:outerShdw blurRad="38100" dist="38100" dir="2700000" algn="tl">
                    <a:srgbClr val="000000">
                      <a:alpha val="43137"/>
                    </a:srgbClr>
                  </a:outerShdw>
                </a:effectLst>
              </a:rPr>
              <a:t>~</a:t>
            </a:r>
            <a:r>
              <a:rPr lang="en-US" sz="2000" dirty="0">
                <a:effectLst>
                  <a:outerShdw blurRad="38100" dist="38100" dir="2700000" algn="tl">
                    <a:srgbClr val="000000">
                      <a:alpha val="43137"/>
                    </a:srgbClr>
                  </a:outerShdw>
                </a:effectLst>
              </a:rPr>
              <a:t>Winston Churchill</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0200" y="4648200"/>
            <a:ext cx="7543800" cy="685800"/>
          </a:xfrm>
        </p:spPr>
        <p:txBody>
          <a:bodyPr>
            <a:noAutofit/>
          </a:bodyPr>
          <a:lstStyle/>
          <a:p>
            <a:r>
              <a:rPr lang="en-US" sz="2600" dirty="0"/>
              <a:t>Impact Your Semester Outcome by Your Behavior Today</a:t>
            </a:r>
          </a:p>
        </p:txBody>
      </p:sp>
      <p:sp>
        <p:nvSpPr>
          <p:cNvPr id="5" name="Text Placeholder 1"/>
          <p:cNvSpPr>
            <a:spLocks noGrp="1"/>
          </p:cNvSpPr>
          <p:nvPr>
            <p:ph type="body" sz="half" idx="2"/>
          </p:nvPr>
        </p:nvSpPr>
        <p:spPr>
          <a:xfrm>
            <a:off x="1676400" y="152400"/>
            <a:ext cx="7315200" cy="4267200"/>
          </a:xfrm>
        </p:spPr>
        <p:txBody>
          <a:bodyPr>
            <a:normAutofit/>
          </a:bodyPr>
          <a:lstStyle/>
          <a:p>
            <a:pPr algn="ctr"/>
            <a:endParaRPr lang="en-US" sz="4000" dirty="0">
              <a:effectLst>
                <a:outerShdw blurRad="38100" dist="38100" dir="2700000" algn="tl">
                  <a:srgbClr val="000000">
                    <a:alpha val="43137"/>
                  </a:srgbClr>
                </a:outerShdw>
              </a:effectLst>
            </a:endParaRPr>
          </a:p>
          <a:p>
            <a:pPr algn="ctr"/>
            <a:endParaRPr lang="en-US" sz="4000" dirty="0">
              <a:effectLst>
                <a:outerShdw blurRad="38100" dist="38100" dir="2700000" algn="tl">
                  <a:srgbClr val="000000">
                    <a:alpha val="43137"/>
                  </a:srgbClr>
                </a:outerShdw>
              </a:effectLst>
            </a:endParaRPr>
          </a:p>
          <a:p>
            <a:pPr algn="ctr"/>
            <a:r>
              <a:rPr lang="en-US" sz="4000" dirty="0">
                <a:effectLst>
                  <a:outerShdw blurRad="38100" dist="38100" dir="2700000" algn="tl">
                    <a:srgbClr val="000000">
                      <a:alpha val="43137"/>
                    </a:srgbClr>
                  </a:outerShdw>
                </a:effectLst>
              </a:rPr>
              <a:t>Have a great rest of the semester!</a:t>
            </a:r>
            <a:endParaRPr lang="en-US" sz="7200" dirty="0">
              <a:effectLst>
                <a:outerShdw blurRad="38100" dist="38100" dir="2700000" algn="tl">
                  <a:srgbClr val="000000">
                    <a:alpha val="43137"/>
                  </a:srgbClr>
                </a:outerShdw>
              </a:effectLst>
            </a:endParaRPr>
          </a:p>
        </p:txBody>
      </p:sp>
      <p:pic>
        <p:nvPicPr>
          <p:cNvPr id="6" name="Picture 5" descr="186&amp;116 gorilla.eps"/>
          <p:cNvPicPr>
            <a:picLocks noChangeAspect="1"/>
          </p:cNvPicPr>
          <p:nvPr/>
        </p:nvPicPr>
        <p:blipFill>
          <a:blip r:embed="rId3" cstate="print">
            <a:grayscl/>
          </a:blip>
          <a:stretch>
            <a:fillRect/>
          </a:stretch>
        </p:blipFill>
        <p:spPr>
          <a:xfrm>
            <a:off x="0" y="1"/>
            <a:ext cx="759140" cy="914400"/>
          </a:xfrm>
          <a:prstGeom prst="rect">
            <a:avLst/>
          </a:prstGeom>
          <a:effectLst>
            <a:outerShdw blurRad="50800" dist="38100" dir="2700000" algn="tl" rotWithShape="0">
              <a:prstClr val="black">
                <a:alpha val="40000"/>
              </a:prstClr>
            </a:outerShdw>
          </a:effectLst>
        </p:spPr>
      </p:pic>
      <p:sp>
        <p:nvSpPr>
          <p:cNvPr id="7" name="Subtitle 2"/>
          <p:cNvSpPr txBox="1">
            <a:spLocks/>
          </p:cNvSpPr>
          <p:nvPr/>
        </p:nvSpPr>
        <p:spPr>
          <a:xfrm>
            <a:off x="1676400" y="5562600"/>
            <a:ext cx="7391400" cy="1219200"/>
          </a:xfrm>
          <a:prstGeom prst="rect">
            <a:avLst/>
          </a:prstGeom>
        </p:spPr>
        <p:txBody>
          <a:bodyPr vert="horz" anchor="ctr">
            <a:noAutofit/>
          </a:bodyPr>
          <a:lstStyle/>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1400" b="0" i="0" u="none" strike="noStrike" kern="1200" cap="none" spc="0" normalizeH="0" baseline="0" noProof="0" dirty="0">
                <a:ln>
                  <a:noFill/>
                </a:ln>
                <a:solidFill>
                  <a:schemeClr val="tx1">
                    <a:lumMod val="50000"/>
                    <a:lumOff val="50000"/>
                  </a:schemeClr>
                </a:solidFill>
                <a:effectLst/>
                <a:uLnTx/>
                <a:uFillTx/>
                <a:latin typeface="+mn-lt"/>
                <a:ea typeface="+mn-ea"/>
                <a:cs typeface="+mn-cs"/>
              </a:rPr>
              <a:t>Academic Success Skills Workshop Series</a:t>
            </a:r>
          </a:p>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1400" dirty="0">
                <a:solidFill>
                  <a:schemeClr val="tx1">
                    <a:lumMod val="50000"/>
                    <a:lumOff val="50000"/>
                  </a:schemeClr>
                </a:solidFill>
              </a:rPr>
              <a:t>First Year Programs</a:t>
            </a:r>
          </a:p>
          <a:p>
            <a:pPr marL="0" marR="0" lvl="0" indent="0"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400" b="1" i="0" u="none" strike="noStrike" kern="1200" cap="none" spc="0" normalizeH="0" baseline="0" noProof="0" dirty="0" err="1">
                <a:ln>
                  <a:noFill/>
                </a:ln>
                <a:uLnTx/>
                <a:uFillTx/>
                <a:latin typeface="+mn-lt"/>
                <a:ea typeface="+mn-ea"/>
                <a:cs typeface="+mn-cs"/>
              </a:rPr>
              <a:t>StudentSuccess</a:t>
            </a:r>
            <a:r>
              <a:rPr lang="en-US" sz="2400" b="1" dirty="0"/>
              <a:t>@</a:t>
            </a:r>
            <a:r>
              <a:rPr lang="en-US" sz="2400" b="1" dirty="0" err="1"/>
              <a:t>pittstate.edu</a:t>
            </a:r>
            <a:endParaRPr kumimoji="0" lang="en-US" sz="1400" b="1" i="0" u="none" strike="noStrike" kern="1200" cap="none" spc="0" normalizeH="0" baseline="0" noProof="0" dirty="0">
              <a:ln>
                <a:noFill/>
              </a:ln>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4038600"/>
            <a:ext cx="6477000" cy="1828800"/>
          </a:xfrm>
        </p:spPr>
        <p:txBody>
          <a:bodyPr>
            <a:normAutofit/>
          </a:bodyPr>
          <a:lstStyle/>
          <a:p>
            <a:r>
              <a:rPr lang="en-US" dirty="0">
                <a:effectLst>
                  <a:outerShdw blurRad="38100" dist="38100" dir="2700000" algn="tl">
                    <a:srgbClr val="000000">
                      <a:alpha val="43137"/>
                    </a:srgbClr>
                  </a:outerShdw>
                </a:effectLst>
              </a:rPr>
              <a:t>Countdown to Finals</a:t>
            </a:r>
          </a:p>
        </p:txBody>
      </p:sp>
      <p:sp>
        <p:nvSpPr>
          <p:cNvPr id="3" name="Subtitle 2"/>
          <p:cNvSpPr>
            <a:spLocks noGrp="1"/>
          </p:cNvSpPr>
          <p:nvPr>
            <p:ph type="subTitle" idx="1"/>
          </p:nvPr>
        </p:nvSpPr>
        <p:spPr/>
        <p:txBody>
          <a:bodyPr/>
          <a:lstStyle/>
          <a:p>
            <a:r>
              <a:rPr lang="en-US" dirty="0"/>
              <a:t>Develop A Plan To Finish The Semester Strong</a:t>
            </a:r>
          </a:p>
        </p:txBody>
      </p:sp>
      <p:pic>
        <p:nvPicPr>
          <p:cNvPr id="4" name="Picture 3" descr="186&amp;116 gorilla.eps"/>
          <p:cNvPicPr>
            <a:picLocks noChangeAspect="1"/>
          </p:cNvPicPr>
          <p:nvPr/>
        </p:nvPicPr>
        <p:blipFill>
          <a:blip r:embed="rId3" cstate="print">
            <a:grayscl/>
          </a:blip>
          <a:stretch>
            <a:fillRect/>
          </a:stretch>
        </p:blipFill>
        <p:spPr>
          <a:xfrm>
            <a:off x="80490" y="76200"/>
            <a:ext cx="1138710" cy="1371600"/>
          </a:xfrm>
          <a:prstGeom prst="rect">
            <a:avLst/>
          </a:prstGeom>
          <a:ln>
            <a:noFill/>
          </a:ln>
          <a:effectLst>
            <a:outerShdw blurRad="190500" algn="tl" rotWithShape="0">
              <a:srgbClr val="000000">
                <a:alpha val="70000"/>
              </a:srgbClr>
            </a:outerShdw>
          </a:effectLst>
        </p:spPr>
      </p:pic>
      <p:sp>
        <p:nvSpPr>
          <p:cNvPr id="5" name="Subtitle 2"/>
          <p:cNvSpPr txBox="1">
            <a:spLocks/>
          </p:cNvSpPr>
          <p:nvPr/>
        </p:nvSpPr>
        <p:spPr>
          <a:xfrm>
            <a:off x="5791200" y="76200"/>
            <a:ext cx="3352800" cy="914400"/>
          </a:xfrm>
          <a:prstGeom prst="rect">
            <a:avLst/>
          </a:prstGeom>
        </p:spPr>
        <p:txBody>
          <a:bodyPr vert="horz" anchor="ctr">
            <a:noAutofit/>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1400" b="0" i="0" u="none" strike="noStrike" kern="1200" cap="none" spc="0" normalizeH="0" baseline="0" noProof="0" dirty="0">
                <a:ln>
                  <a:noFill/>
                </a:ln>
                <a:solidFill>
                  <a:srgbClr val="FFFFFF"/>
                </a:solidFill>
                <a:effectLst/>
                <a:uLnTx/>
                <a:uFillTx/>
                <a:latin typeface="+mn-lt"/>
                <a:ea typeface="+mn-ea"/>
                <a:cs typeface="+mn-cs"/>
              </a:rPr>
              <a:t>Academic Success Skills Workshop Series</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1400" b="0" i="0" u="none" strike="noStrike" kern="1200" cap="none" spc="0" normalizeH="0" baseline="0" noProof="0" dirty="0">
                <a:ln>
                  <a:noFill/>
                </a:ln>
                <a:solidFill>
                  <a:srgbClr val="FFFFFF"/>
                </a:solidFill>
                <a:effectLst/>
                <a:uLnTx/>
                <a:uFillTx/>
                <a:latin typeface="+mn-lt"/>
                <a:ea typeface="+mn-ea"/>
                <a:cs typeface="+mn-cs"/>
              </a:rPr>
              <a:t>Student Success Workshops</a:t>
            </a:r>
          </a:p>
        </p:txBody>
      </p:sp>
      <p:sp>
        <p:nvSpPr>
          <p:cNvPr id="6" name="TextBox 5">
            <a:extLst>
              <a:ext uri="{FF2B5EF4-FFF2-40B4-BE49-F238E27FC236}">
                <a16:creationId xmlns:a16="http://schemas.microsoft.com/office/drawing/2014/main" id="{2F75EB28-715F-FA46-AE76-F3DE334DCA19}"/>
              </a:ext>
            </a:extLst>
          </p:cNvPr>
          <p:cNvSpPr txBox="1"/>
          <p:nvPr/>
        </p:nvSpPr>
        <p:spPr>
          <a:xfrm>
            <a:off x="1752600" y="1173237"/>
            <a:ext cx="7086600" cy="4031873"/>
          </a:xfrm>
          <a:prstGeom prst="rect">
            <a:avLst/>
          </a:prstGeom>
          <a:noFill/>
        </p:spPr>
        <p:txBody>
          <a:bodyPr wrap="square" rtlCol="0">
            <a:spAutoFit/>
          </a:bodyPr>
          <a:lstStyle/>
          <a:p>
            <a:r>
              <a:rPr lang="en-US" sz="3200" dirty="0"/>
              <a:t>Facebook: PSU Student Success Center</a:t>
            </a:r>
            <a:br>
              <a:rPr lang="en-US" sz="3200" dirty="0"/>
            </a:br>
            <a:br>
              <a:rPr lang="en-US" sz="3200" dirty="0"/>
            </a:br>
            <a:r>
              <a:rPr lang="en-US" sz="3200" dirty="0"/>
              <a:t>Instagram: @</a:t>
            </a:r>
            <a:r>
              <a:rPr lang="en-US" sz="3200" dirty="0" err="1"/>
              <a:t>psusuccess</a:t>
            </a:r>
            <a:br>
              <a:rPr lang="en-US" sz="3200" dirty="0"/>
            </a:br>
            <a:br>
              <a:rPr lang="en-US" sz="3200" dirty="0"/>
            </a:br>
            <a:r>
              <a:rPr lang="en-US" sz="3200" dirty="0"/>
              <a:t>Twitter: @</a:t>
            </a:r>
            <a:r>
              <a:rPr lang="en-US" sz="3200" dirty="0" err="1"/>
              <a:t>psusuccess</a:t>
            </a:r>
            <a:endParaRPr lang="en-US" sz="3200" dirty="0"/>
          </a:p>
          <a:p>
            <a:endParaRPr lang="en-US" sz="3200" dirty="0"/>
          </a:p>
          <a:p>
            <a:r>
              <a:rPr lang="en-US" sz="3200" dirty="0"/>
              <a:t>Have Questions?</a:t>
            </a:r>
          </a:p>
          <a:p>
            <a:r>
              <a:rPr lang="en-US" sz="3200" dirty="0"/>
              <a:t>	E-mail </a:t>
            </a:r>
            <a:r>
              <a:rPr lang="en-US" sz="3200" dirty="0" err="1"/>
              <a:t>studentsucess@pittstate.edu</a:t>
            </a:r>
            <a:endParaRPr lang="en-US" sz="3200"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0200" y="4648200"/>
            <a:ext cx="7543800" cy="685800"/>
          </a:xfrm>
        </p:spPr>
        <p:txBody>
          <a:bodyPr>
            <a:noAutofit/>
          </a:bodyPr>
          <a:lstStyle/>
          <a:p>
            <a:r>
              <a:rPr lang="en-US" sz="2600" dirty="0"/>
              <a:t>Impact Your Semester Outcome by Your Behavior Today</a:t>
            </a:r>
          </a:p>
        </p:txBody>
      </p:sp>
      <p:sp>
        <p:nvSpPr>
          <p:cNvPr id="5" name="Text Placeholder 1"/>
          <p:cNvSpPr>
            <a:spLocks noGrp="1"/>
          </p:cNvSpPr>
          <p:nvPr>
            <p:ph type="body" sz="half" idx="2"/>
          </p:nvPr>
        </p:nvSpPr>
        <p:spPr>
          <a:xfrm>
            <a:off x="1676400" y="152400"/>
            <a:ext cx="7315200" cy="4267200"/>
          </a:xfrm>
        </p:spPr>
        <p:txBody>
          <a:bodyPr>
            <a:normAutofit/>
          </a:bodyPr>
          <a:lstStyle/>
          <a:p>
            <a:endParaRPr lang="en-US" sz="2400" dirty="0">
              <a:effectLst>
                <a:outerShdw blurRad="38100" dist="38100" dir="2700000" algn="tl">
                  <a:srgbClr val="000000">
                    <a:alpha val="43137"/>
                  </a:srgbClr>
                </a:outerShdw>
              </a:effectLst>
            </a:endParaRPr>
          </a:p>
          <a:p>
            <a:pPr>
              <a:buFont typeface="Wingdings" pitchFamily="2" charset="2"/>
              <a:buChar char="v"/>
            </a:pPr>
            <a:endParaRPr lang="en-US" sz="4800" dirty="0">
              <a:effectLst>
                <a:outerShdw blurRad="38100" dist="38100" dir="2700000" algn="tl">
                  <a:srgbClr val="000000">
                    <a:alpha val="43137"/>
                  </a:srgbClr>
                </a:outerShdw>
              </a:effectLst>
            </a:endParaRPr>
          </a:p>
          <a:p>
            <a:pPr>
              <a:buFont typeface="Wingdings" pitchFamily="2" charset="2"/>
              <a:buChar char="v"/>
            </a:pPr>
            <a:r>
              <a:rPr lang="en-US" sz="4800" dirty="0">
                <a:effectLst>
                  <a:outerShdw blurRad="38100" dist="38100" dir="2700000" algn="tl">
                    <a:srgbClr val="000000">
                      <a:alpha val="43137"/>
                    </a:srgbClr>
                  </a:outerShdw>
                </a:effectLst>
              </a:rPr>
              <a:t>Get to Work On Time</a:t>
            </a:r>
          </a:p>
          <a:p>
            <a:br>
              <a:rPr lang="en-US" sz="4800" dirty="0">
                <a:effectLst>
                  <a:outerShdw blurRad="38100" dist="38100" dir="2700000" algn="tl">
                    <a:srgbClr val="000000">
                      <a:alpha val="43137"/>
                    </a:srgbClr>
                  </a:outerShdw>
                </a:effectLst>
              </a:rPr>
            </a:br>
            <a:endParaRPr lang="en-US" sz="2000" dirty="0">
              <a:effectLst>
                <a:outerShdw blurRad="38100" dist="38100" dir="2700000" algn="tl">
                  <a:srgbClr val="000000">
                    <a:alpha val="43137"/>
                  </a:srgbClr>
                </a:outerShdw>
              </a:effectLst>
            </a:endParaRPr>
          </a:p>
        </p:txBody>
      </p:sp>
      <p:pic>
        <p:nvPicPr>
          <p:cNvPr id="6" name="Picture 5" descr="186&amp;116 gorilla.eps"/>
          <p:cNvPicPr>
            <a:picLocks noChangeAspect="1"/>
          </p:cNvPicPr>
          <p:nvPr/>
        </p:nvPicPr>
        <p:blipFill>
          <a:blip r:embed="rId3" cstate="print">
            <a:grayscl/>
          </a:blip>
          <a:stretch>
            <a:fillRect/>
          </a:stretch>
        </p:blipFill>
        <p:spPr>
          <a:xfrm>
            <a:off x="0" y="1"/>
            <a:ext cx="759140" cy="914400"/>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effectLst>
                  <a:outerShdw blurRad="38100" dist="38100" dir="2700000" algn="tl">
                    <a:srgbClr val="000000">
                      <a:alpha val="43137"/>
                    </a:srgbClr>
                  </a:outerShdw>
                </a:effectLst>
              </a:rPr>
              <a:t>Get to Work On Time</a:t>
            </a:r>
          </a:p>
        </p:txBody>
      </p:sp>
      <p:sp>
        <p:nvSpPr>
          <p:cNvPr id="3" name="Content Placeholder 2"/>
          <p:cNvSpPr>
            <a:spLocks noGrp="1"/>
          </p:cNvSpPr>
          <p:nvPr>
            <p:ph sz="quarter" idx="1"/>
          </p:nvPr>
        </p:nvSpPr>
        <p:spPr/>
        <p:txBody>
          <a:bodyPr>
            <a:normAutofit lnSpcReduction="10000"/>
          </a:bodyPr>
          <a:lstStyle/>
          <a:p>
            <a:r>
              <a:rPr lang="en-US" sz="3600" dirty="0"/>
              <a:t>Build in study, relaxation &amp; social, work, class, etc…time</a:t>
            </a:r>
          </a:p>
          <a:p>
            <a:pPr lvl="1"/>
            <a:r>
              <a:rPr lang="en-US" sz="3200" dirty="0"/>
              <a:t>You may need to pull time from lower priority activities to focus on the needs of the next few weeks</a:t>
            </a:r>
          </a:p>
          <a:p>
            <a:r>
              <a:rPr lang="en-US" sz="3200" dirty="0"/>
              <a:t>Spaced study sessions: Plan ahead to study</a:t>
            </a:r>
          </a:p>
          <a:p>
            <a:pPr>
              <a:buNone/>
            </a:pPr>
            <a:endParaRPr lang="en-US" sz="800" dirty="0"/>
          </a:p>
          <a:p>
            <a:r>
              <a:rPr lang="en-US" sz="3200" dirty="0"/>
              <a:t>Study Cycle: make time throughout your 			     days/weeks for study and review</a:t>
            </a:r>
          </a:p>
          <a:p>
            <a:endParaRPr lang="en-US" sz="3200" dirty="0"/>
          </a:p>
        </p:txBody>
      </p:sp>
      <p:pic>
        <p:nvPicPr>
          <p:cNvPr id="4" name="Picture 3" descr="186&amp;116 gorilla.eps"/>
          <p:cNvPicPr>
            <a:picLocks noChangeAspect="1"/>
          </p:cNvPicPr>
          <p:nvPr/>
        </p:nvPicPr>
        <p:blipFill>
          <a:blip r:embed="rId3" cstate="print">
            <a:grayscl/>
          </a:blip>
          <a:stretch>
            <a:fillRect/>
          </a:stretch>
        </p:blipFill>
        <p:spPr>
          <a:xfrm>
            <a:off x="8458200" y="0"/>
            <a:ext cx="683226" cy="822960"/>
          </a:xfrm>
          <a:prstGeom prst="rect">
            <a:avLst/>
          </a:prstGeom>
          <a:effectLst>
            <a:outerShdw blurRad="50800" dist="38100" dir="8100000" algn="tr" rotWithShape="0">
              <a:prstClr val="black">
                <a:alpha val="40000"/>
              </a:prstClr>
            </a:outerShdw>
          </a:effectLst>
        </p:spPr>
      </p:pic>
      <p:sp>
        <p:nvSpPr>
          <p:cNvPr id="5" name="TextBox 4"/>
          <p:cNvSpPr txBox="1"/>
          <p:nvPr/>
        </p:nvSpPr>
        <p:spPr>
          <a:xfrm>
            <a:off x="0" y="5843826"/>
            <a:ext cx="9144000" cy="861774"/>
          </a:xfrm>
          <a:prstGeom prst="rect">
            <a:avLst/>
          </a:prstGeom>
          <a:noFill/>
        </p:spPr>
        <p:txBody>
          <a:bodyPr wrap="square" rtlCol="0">
            <a:spAutoFit/>
          </a:bodyPr>
          <a:lstStyle/>
          <a:p>
            <a:pPr algn="r"/>
            <a:r>
              <a:rPr lang="en-US" sz="2200" dirty="0"/>
              <a:t>“Unless commitment is made, there are only promises and hopes; but no plans.”</a:t>
            </a:r>
            <a:r>
              <a:rPr lang="en-US" sz="2500" dirty="0"/>
              <a:t> </a:t>
            </a:r>
          </a:p>
          <a:p>
            <a:pPr algn="r"/>
            <a:r>
              <a:rPr lang="en-US" sz="2500" dirty="0"/>
              <a:t>~</a:t>
            </a:r>
            <a:r>
              <a:rPr lang="en-US" sz="2000" dirty="0"/>
              <a:t>Peter F. </a:t>
            </a:r>
            <a:r>
              <a:rPr lang="en-US" sz="2000" dirty="0" err="1"/>
              <a:t>Drucker</a:t>
            </a:r>
            <a:endParaRPr lang="en-US" sz="2500"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6000"/>
                            </p:stCondLst>
                            <p:childTnLst>
                              <p:par>
                                <p:cTn id="13" presetID="10" presetClass="entr" presetSubtype="0" fill="hold" grpId="0" nodeType="afterEffect">
                                  <p:stCondLst>
                                    <p:cond delay="2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par>
                          <p:cTn id="16" fill="hold">
                            <p:stCondLst>
                              <p:cond delay="10000"/>
                            </p:stCondLst>
                            <p:childTnLst>
                              <p:par>
                                <p:cTn id="17" presetID="10" presetClass="entr" presetSubtype="0" fill="hold" grpId="0" nodeType="afterEffect">
                                  <p:stCondLst>
                                    <p:cond delay="2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childTnLst>
                                </p:cTn>
                              </p:par>
                            </p:childTnLst>
                          </p:cTn>
                        </p:par>
                        <p:par>
                          <p:cTn id="20" fill="hold">
                            <p:stCondLst>
                              <p:cond delay="14000"/>
                            </p:stCondLst>
                            <p:childTnLst>
                              <p:par>
                                <p:cTn id="21" presetID="10" presetClass="entr" presetSubtype="0" fill="hold" grpId="0" nodeType="afterEffect">
                                  <p:stCondLst>
                                    <p:cond delay="2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609600" y="838200"/>
          <a:ext cx="9753600" cy="64008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clock.jpg"/>
          <p:cNvPicPr/>
          <p:nvPr/>
        </p:nvPicPr>
        <p:blipFill>
          <a:blip r:embed="rId4" cstate="print">
            <a:biLevel thresh="50000"/>
          </a:blip>
          <a:stretch>
            <a:fillRect/>
          </a:stretch>
        </p:blipFill>
        <p:spPr>
          <a:xfrm rot="21178541">
            <a:off x="1313386" y="1254452"/>
            <a:ext cx="5907628" cy="5641591"/>
          </a:xfrm>
          <a:prstGeom prst="ellipse">
            <a:avLst/>
          </a:prstGeom>
          <a:ln w="34925">
            <a:solidFill>
              <a:srgbClr val="FFFFFF"/>
            </a:solidFill>
          </a:ln>
          <a:effectLst>
            <a:outerShdw blurRad="317500" dir="2700000" algn="ctr">
              <a:srgbClr val="000000">
                <a:alpha val="43000"/>
              </a:srgbClr>
            </a:outerShdw>
          </a:effectLst>
          <a:scene3d>
            <a:camera prst="obliqueBottomRight"/>
            <a:lightRig rig="threePt" dir="t">
              <a:rot lat="0" lon="0" rev="0"/>
            </a:lightRig>
          </a:scene3d>
          <a:sp3d extrusionH="38100" prstMaterial="clear">
            <a:bevelT w="260350" h="50800" prst="softRound"/>
            <a:bevelB prst="softRound"/>
          </a:sp3d>
        </p:spPr>
      </p:pic>
      <p:sp>
        <p:nvSpPr>
          <p:cNvPr id="9" name="Title 1"/>
          <p:cNvSpPr>
            <a:spLocks noGrp="1"/>
          </p:cNvSpPr>
          <p:nvPr>
            <p:ph type="title"/>
          </p:nvPr>
        </p:nvSpPr>
        <p:spPr>
          <a:xfrm>
            <a:off x="612648" y="228600"/>
            <a:ext cx="8153400" cy="990600"/>
          </a:xfrm>
        </p:spPr>
        <p:txBody>
          <a:bodyPr>
            <a:normAutofit/>
          </a:bodyPr>
          <a:lstStyle/>
          <a:p>
            <a:r>
              <a:rPr lang="en-US" sz="4800" dirty="0">
                <a:effectLst>
                  <a:outerShdw blurRad="38100" dist="38100" dir="2700000" algn="tl">
                    <a:srgbClr val="000000">
                      <a:alpha val="43137"/>
                    </a:srgbClr>
                  </a:outerShdw>
                </a:effectLst>
              </a:rPr>
              <a:t>Get to Work On Time</a:t>
            </a:r>
          </a:p>
        </p:txBody>
      </p:sp>
      <p:pic>
        <p:nvPicPr>
          <p:cNvPr id="10" name="Picture 9" descr="186&amp;116 gorilla.eps"/>
          <p:cNvPicPr>
            <a:picLocks noChangeAspect="1"/>
          </p:cNvPicPr>
          <p:nvPr/>
        </p:nvPicPr>
        <p:blipFill>
          <a:blip r:embed="rId5" cstate="print">
            <a:grayscl/>
          </a:blip>
          <a:stretch>
            <a:fillRect/>
          </a:stretch>
        </p:blipFill>
        <p:spPr>
          <a:xfrm>
            <a:off x="8458200" y="0"/>
            <a:ext cx="683226" cy="822960"/>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0200" y="4648200"/>
            <a:ext cx="7543800" cy="685800"/>
          </a:xfrm>
        </p:spPr>
        <p:txBody>
          <a:bodyPr>
            <a:noAutofit/>
          </a:bodyPr>
          <a:lstStyle/>
          <a:p>
            <a:r>
              <a:rPr lang="en-US" sz="2600" dirty="0"/>
              <a:t>Impact Your Semester Outcome by Your Behavior Today</a:t>
            </a:r>
          </a:p>
        </p:txBody>
      </p:sp>
      <p:sp>
        <p:nvSpPr>
          <p:cNvPr id="5" name="Text Placeholder 1"/>
          <p:cNvSpPr>
            <a:spLocks noGrp="1"/>
          </p:cNvSpPr>
          <p:nvPr>
            <p:ph type="body" sz="half" idx="2"/>
          </p:nvPr>
        </p:nvSpPr>
        <p:spPr>
          <a:xfrm>
            <a:off x="1676400" y="152400"/>
            <a:ext cx="7315200" cy="4267200"/>
          </a:xfrm>
        </p:spPr>
        <p:txBody>
          <a:bodyPr>
            <a:normAutofit/>
          </a:bodyPr>
          <a:lstStyle/>
          <a:p>
            <a:endParaRPr lang="en-US" sz="2400" dirty="0">
              <a:effectLst>
                <a:outerShdw blurRad="38100" dist="38100" dir="2700000" algn="tl">
                  <a:srgbClr val="000000">
                    <a:alpha val="43137"/>
                  </a:srgbClr>
                </a:outerShdw>
              </a:effectLst>
            </a:endParaRPr>
          </a:p>
          <a:p>
            <a:endParaRPr lang="en-US" sz="2000" dirty="0">
              <a:effectLst>
                <a:outerShdw blurRad="38100" dist="38100" dir="2700000" algn="tl">
                  <a:srgbClr val="000000">
                    <a:alpha val="43137"/>
                  </a:srgbClr>
                </a:outerShdw>
              </a:effectLst>
            </a:endParaRPr>
          </a:p>
          <a:p>
            <a:endParaRPr lang="en-US" sz="2000" dirty="0">
              <a:effectLst>
                <a:outerShdw blurRad="38100" dist="38100" dir="2700000" algn="tl">
                  <a:srgbClr val="000000">
                    <a:alpha val="43137"/>
                  </a:srgbClr>
                </a:outerShdw>
              </a:effectLst>
            </a:endParaRPr>
          </a:p>
          <a:p>
            <a:pPr>
              <a:buFont typeface="Wingdings" pitchFamily="2" charset="2"/>
              <a:buChar char="v"/>
            </a:pPr>
            <a:r>
              <a:rPr lang="en-US" sz="4800" dirty="0">
                <a:effectLst>
                  <a:outerShdw blurRad="38100" dist="38100" dir="2700000" algn="tl">
                    <a:srgbClr val="000000">
                      <a:alpha val="43137"/>
                    </a:srgbClr>
                  </a:outerShdw>
                </a:effectLst>
              </a:rPr>
              <a:t>Study Smart</a:t>
            </a:r>
          </a:p>
        </p:txBody>
      </p:sp>
      <p:pic>
        <p:nvPicPr>
          <p:cNvPr id="6" name="Picture 5" descr="186&amp;116 gorilla.eps"/>
          <p:cNvPicPr>
            <a:picLocks noChangeAspect="1"/>
          </p:cNvPicPr>
          <p:nvPr/>
        </p:nvPicPr>
        <p:blipFill>
          <a:blip r:embed="rId3" cstate="print">
            <a:grayscl/>
          </a:blip>
          <a:stretch>
            <a:fillRect/>
          </a:stretch>
        </p:blipFill>
        <p:spPr>
          <a:xfrm>
            <a:off x="0" y="1"/>
            <a:ext cx="759140" cy="914400"/>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76200" y="5395317"/>
            <a:ext cx="8991600" cy="1538883"/>
          </a:xfrm>
          <a:prstGeom prst="rect">
            <a:avLst/>
          </a:prstGeom>
          <a:noFill/>
        </p:spPr>
        <p:txBody>
          <a:bodyPr wrap="square" rtlCol="0">
            <a:spAutoFit/>
          </a:bodyPr>
          <a:lstStyle/>
          <a:p>
            <a:pPr algn="r"/>
            <a:r>
              <a:rPr lang="en-US" sz="2400" dirty="0"/>
              <a:t>“Never regard study as a duty, but as the enviable opportunity to learn…for your own personal joy and to the profit of the community to which your later work belongs.” </a:t>
            </a:r>
          </a:p>
          <a:p>
            <a:pPr algn="r"/>
            <a:r>
              <a:rPr lang="en-US" sz="2200" dirty="0"/>
              <a:t>~Albert Einstein</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effectLst>
                  <a:outerShdw blurRad="38100" dist="38100" dir="2700000" algn="tl">
                    <a:srgbClr val="000000">
                      <a:alpha val="43137"/>
                    </a:srgbClr>
                  </a:outerShdw>
                </a:effectLst>
              </a:rPr>
              <a:t>Study Smart</a:t>
            </a:r>
          </a:p>
        </p:txBody>
      </p:sp>
      <p:sp>
        <p:nvSpPr>
          <p:cNvPr id="3" name="Content Placeholder 2"/>
          <p:cNvSpPr>
            <a:spLocks noGrp="1"/>
          </p:cNvSpPr>
          <p:nvPr>
            <p:ph sz="quarter" idx="1"/>
          </p:nvPr>
        </p:nvSpPr>
        <p:spPr>
          <a:xfrm>
            <a:off x="612648" y="1600200"/>
            <a:ext cx="8153400" cy="4800600"/>
          </a:xfrm>
        </p:spPr>
        <p:txBody>
          <a:bodyPr>
            <a:normAutofit/>
          </a:bodyPr>
          <a:lstStyle/>
          <a:p>
            <a:r>
              <a:rPr lang="en-US" sz="4000" dirty="0"/>
              <a:t>A note on Test Anxiety </a:t>
            </a:r>
          </a:p>
          <a:p>
            <a:pPr lvl="1">
              <a:buNone/>
            </a:pPr>
            <a:r>
              <a:rPr lang="en-US" sz="3700" dirty="0"/>
              <a:t>Anxiety </a:t>
            </a:r>
            <a:r>
              <a:rPr lang="en-US" sz="3300" dirty="0"/>
              <a:t>is a response to a </a:t>
            </a:r>
            <a:r>
              <a:rPr lang="en-US" sz="3300" i="1" dirty="0"/>
              <a:t>perceived</a:t>
            </a:r>
            <a:r>
              <a:rPr lang="en-US" sz="3300" dirty="0"/>
              <a:t> danger</a:t>
            </a:r>
          </a:p>
          <a:p>
            <a:pPr lvl="1"/>
            <a:r>
              <a:rPr lang="en-US" sz="3200" dirty="0"/>
              <a:t>Re-think the way you talk to yourself</a:t>
            </a:r>
          </a:p>
          <a:p>
            <a:pPr lvl="2"/>
            <a:r>
              <a:rPr lang="en-US" sz="2800" dirty="0"/>
              <a:t>Internal dialogue: encouraging, empowering, 		        motivating &amp; honest</a:t>
            </a:r>
          </a:p>
          <a:p>
            <a:pPr lvl="2">
              <a:buNone/>
            </a:pPr>
            <a:endParaRPr lang="en-US" sz="2000" dirty="0"/>
          </a:p>
          <a:p>
            <a:pPr algn="ctr">
              <a:buNone/>
            </a:pPr>
            <a:r>
              <a:rPr lang="en-US" sz="4300" dirty="0">
                <a:effectLst>
                  <a:outerShdw blurRad="38100" dist="38100" dir="2700000" algn="tl">
                    <a:srgbClr val="000000">
                      <a:alpha val="43137"/>
                    </a:srgbClr>
                  </a:outerShdw>
                </a:effectLst>
              </a:rPr>
              <a:t>How would you encourage a friend?</a:t>
            </a:r>
          </a:p>
          <a:p>
            <a:pPr lvl="1"/>
            <a:endParaRPr lang="en-US" sz="2800" dirty="0"/>
          </a:p>
        </p:txBody>
      </p:sp>
      <p:pic>
        <p:nvPicPr>
          <p:cNvPr id="4" name="Picture 3" descr="186&amp;116 gorilla.eps"/>
          <p:cNvPicPr>
            <a:picLocks noChangeAspect="1"/>
          </p:cNvPicPr>
          <p:nvPr/>
        </p:nvPicPr>
        <p:blipFill>
          <a:blip r:embed="rId3" cstate="print">
            <a:grayscl/>
          </a:blip>
          <a:stretch>
            <a:fillRect/>
          </a:stretch>
        </p:blipFill>
        <p:spPr>
          <a:xfrm>
            <a:off x="8458200" y="0"/>
            <a:ext cx="683226" cy="822960"/>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effectLst>
                  <a:outerShdw blurRad="38100" dist="38100" dir="2700000" algn="tl">
                    <a:srgbClr val="000000">
                      <a:alpha val="43137"/>
                    </a:srgbClr>
                  </a:outerShdw>
                </a:effectLst>
              </a:rPr>
              <a:t>Study Smart</a:t>
            </a:r>
          </a:p>
        </p:txBody>
      </p:sp>
      <p:sp>
        <p:nvSpPr>
          <p:cNvPr id="3" name="Content Placeholder 2"/>
          <p:cNvSpPr>
            <a:spLocks noGrp="1"/>
          </p:cNvSpPr>
          <p:nvPr>
            <p:ph sz="quarter" idx="1"/>
          </p:nvPr>
        </p:nvSpPr>
        <p:spPr>
          <a:xfrm>
            <a:off x="609600" y="1600200"/>
            <a:ext cx="8305800" cy="4800600"/>
          </a:xfrm>
        </p:spPr>
        <p:txBody>
          <a:bodyPr>
            <a:normAutofit/>
          </a:bodyPr>
          <a:lstStyle/>
          <a:p>
            <a:r>
              <a:rPr lang="en-US" sz="3600" dirty="0"/>
              <a:t>A note on Test Anxiety…</a:t>
            </a:r>
            <a:br>
              <a:rPr lang="en-US" sz="3600" dirty="0"/>
            </a:br>
            <a:endParaRPr lang="en-US" sz="3000" dirty="0"/>
          </a:p>
          <a:p>
            <a:r>
              <a:rPr lang="en-US" sz="3800" dirty="0"/>
              <a:t>Consider your thought patterns</a:t>
            </a:r>
          </a:p>
          <a:p>
            <a:endParaRPr lang="en-US" sz="3000" dirty="0"/>
          </a:p>
          <a:p>
            <a:r>
              <a:rPr lang="en-US" sz="3800" dirty="0"/>
              <a:t>Acknowledge that you could live through 	the worst case scenario</a:t>
            </a:r>
          </a:p>
          <a:p>
            <a:endParaRPr lang="en-US" sz="3000" dirty="0"/>
          </a:p>
          <a:p>
            <a:r>
              <a:rPr lang="en-US" sz="3800" dirty="0"/>
              <a:t>Vision &amp; Purpose: clarify and re-affirm</a:t>
            </a:r>
          </a:p>
          <a:p>
            <a:endParaRPr lang="en-US" sz="3800" dirty="0"/>
          </a:p>
        </p:txBody>
      </p:sp>
      <p:pic>
        <p:nvPicPr>
          <p:cNvPr id="4" name="Picture 3" descr="186&amp;116 gorilla.eps"/>
          <p:cNvPicPr>
            <a:picLocks noChangeAspect="1"/>
          </p:cNvPicPr>
          <p:nvPr/>
        </p:nvPicPr>
        <p:blipFill>
          <a:blip r:embed="rId3" cstate="print">
            <a:grayscl/>
          </a:blip>
          <a:stretch>
            <a:fillRect/>
          </a:stretch>
        </p:blipFill>
        <p:spPr>
          <a:xfrm>
            <a:off x="8458200" y="0"/>
            <a:ext cx="683226" cy="822960"/>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ysClr val="windowText" lastClr="000000"/>
      </a:dk1>
      <a:lt1>
        <a:sysClr val="window" lastClr="FFFFFF"/>
      </a:lt1>
      <a:dk2>
        <a:srgbClr val="464646"/>
      </a:dk2>
      <a:lt2>
        <a:srgbClr val="DEF5FA"/>
      </a:lt2>
      <a:accent1>
        <a:srgbClr val="2DA2BF"/>
      </a:accent1>
      <a:accent2>
        <a:srgbClr val="92D050"/>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3141</TotalTime>
  <Words>5385</Words>
  <Application>Microsoft Macintosh PowerPoint</Application>
  <PresentationFormat>On-screen Show (4:3)</PresentationFormat>
  <Paragraphs>465</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Times New Roman</vt:lpstr>
      <vt:lpstr>Tw Cen MT</vt:lpstr>
      <vt:lpstr>Wingdings</vt:lpstr>
      <vt:lpstr>Wingdings 2</vt:lpstr>
      <vt:lpstr>Median</vt:lpstr>
      <vt:lpstr>Countdown to Finals</vt:lpstr>
      <vt:lpstr>Impact Your Semester Outcome by Your Behavior Today</vt:lpstr>
      <vt:lpstr>Plan &amp; Prepare</vt:lpstr>
      <vt:lpstr>Impact Your Semester Outcome by Your Behavior Today</vt:lpstr>
      <vt:lpstr>Get to Work On Time</vt:lpstr>
      <vt:lpstr>Get to Work On Time</vt:lpstr>
      <vt:lpstr>Impact Your Semester Outcome by Your Behavior Today</vt:lpstr>
      <vt:lpstr>Study Smart</vt:lpstr>
      <vt:lpstr>Study Smart</vt:lpstr>
      <vt:lpstr>Study Smart</vt:lpstr>
      <vt:lpstr>PowerPoint Presentation</vt:lpstr>
      <vt:lpstr>Intense Study Sessions</vt:lpstr>
      <vt:lpstr>Intense Study Sessions</vt:lpstr>
      <vt:lpstr>PowerPoint Presentation</vt:lpstr>
      <vt:lpstr>Study Smart</vt:lpstr>
      <vt:lpstr>Study Smart</vt:lpstr>
      <vt:lpstr>Study Smart</vt:lpstr>
      <vt:lpstr>Study Smart</vt:lpstr>
      <vt:lpstr>Study Smart</vt:lpstr>
      <vt:lpstr>Study Smart</vt:lpstr>
      <vt:lpstr>Study Smart</vt:lpstr>
      <vt:lpstr>Study Smart</vt:lpstr>
      <vt:lpstr>Study Smart</vt:lpstr>
      <vt:lpstr>Study Smart</vt:lpstr>
      <vt:lpstr>Study Smart</vt:lpstr>
      <vt:lpstr>Study Smart</vt:lpstr>
      <vt:lpstr>Study Smart</vt:lpstr>
      <vt:lpstr>Study Smart</vt:lpstr>
      <vt:lpstr>Study Smart</vt:lpstr>
      <vt:lpstr>Impact Your Semester Outcome by Your Behavior Today</vt:lpstr>
      <vt:lpstr>Countdown to Finals</vt:lpstr>
    </vt:vector>
  </TitlesOfParts>
  <Company>Pittsburg State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to Finals</dc:title>
  <dc:creator>Rebecca Roach</dc:creator>
  <cp:lastModifiedBy>Nikole Cook</cp:lastModifiedBy>
  <cp:revision>147</cp:revision>
  <dcterms:created xsi:type="dcterms:W3CDTF">2011-04-06T14:34:31Z</dcterms:created>
  <dcterms:modified xsi:type="dcterms:W3CDTF">2020-04-16T14:13:56Z</dcterms:modified>
</cp:coreProperties>
</file>