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93" r:id="rId3"/>
    <p:sldId id="294" r:id="rId4"/>
    <p:sldId id="257" r:id="rId5"/>
    <p:sldId id="260" r:id="rId6"/>
    <p:sldId id="259" r:id="rId7"/>
    <p:sldId id="263" r:id="rId8"/>
    <p:sldId id="287" r:id="rId9"/>
    <p:sldId id="262" r:id="rId10"/>
    <p:sldId id="261" r:id="rId11"/>
    <p:sldId id="264" r:id="rId12"/>
    <p:sldId id="267" r:id="rId13"/>
    <p:sldId id="266" r:id="rId14"/>
    <p:sldId id="268" r:id="rId15"/>
    <p:sldId id="270" r:id="rId16"/>
    <p:sldId id="271" r:id="rId17"/>
    <p:sldId id="273" r:id="rId18"/>
    <p:sldId id="274" r:id="rId19"/>
    <p:sldId id="276" r:id="rId20"/>
    <p:sldId id="291" r:id="rId21"/>
    <p:sldId id="288" r:id="rId22"/>
    <p:sldId id="289" r:id="rId23"/>
    <p:sldId id="290" r:id="rId24"/>
    <p:sldId id="279" r:id="rId25"/>
    <p:sldId id="280" r:id="rId26"/>
    <p:sldId id="282" r:id="rId27"/>
    <p:sldId id="283" r:id="rId28"/>
    <p:sldId id="286" r:id="rId29"/>
    <p:sldId id="292" r:id="rId30"/>
    <p:sldId id="265" r:id="rId31"/>
    <p:sldId id="27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A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5"/>
    <p:restoredTop sz="44715" autoAdjust="0"/>
  </p:normalViewPr>
  <p:slideViewPr>
    <p:cSldViewPr>
      <p:cViewPr varScale="1">
        <p:scale>
          <a:sx n="53" d="100"/>
          <a:sy n="53" d="100"/>
        </p:scale>
        <p:origin x="10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03ACC-945A-4877-A053-8A55E7E20E09}"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635C547D-068E-4A98-9638-60B321AD924F}">
      <dgm:prSet phldrT="[Text]"/>
      <dgm:spPr/>
      <dgm:t>
        <a:bodyPr/>
        <a:lstStyle/>
        <a:p>
          <a:r>
            <a:rPr lang="en-US" dirty="0">
              <a:solidFill>
                <a:srgbClr val="C00000"/>
              </a:solidFill>
            </a:rPr>
            <a:t>Preview</a:t>
          </a:r>
        </a:p>
      </dgm:t>
    </dgm:pt>
    <dgm:pt modelId="{7940D819-D89F-42A9-BB4E-FD07C8F621AA}" type="parTrans" cxnId="{C85CB6FD-7BA9-4E11-AE9C-B710E712081A}">
      <dgm:prSet/>
      <dgm:spPr/>
      <dgm:t>
        <a:bodyPr/>
        <a:lstStyle/>
        <a:p>
          <a:endParaRPr lang="en-US"/>
        </a:p>
      </dgm:t>
    </dgm:pt>
    <dgm:pt modelId="{37076ECC-4B70-4BA8-B031-DC5426F136CA}" type="sibTrans" cxnId="{C85CB6FD-7BA9-4E11-AE9C-B710E712081A}">
      <dgm:prSet/>
      <dgm:spPr/>
      <dgm:t>
        <a:bodyPr/>
        <a:lstStyle/>
        <a:p>
          <a:endParaRPr lang="en-US"/>
        </a:p>
      </dgm:t>
    </dgm:pt>
    <dgm:pt modelId="{3722B92D-9396-4F84-9FCE-325ECFE6BC54}">
      <dgm:prSet phldrT="[Text]"/>
      <dgm:spPr/>
      <dgm:t>
        <a:bodyPr/>
        <a:lstStyle/>
        <a:p>
          <a:r>
            <a:rPr lang="en-US" dirty="0"/>
            <a:t>Attend</a:t>
          </a:r>
        </a:p>
      </dgm:t>
    </dgm:pt>
    <dgm:pt modelId="{6CE1702C-7AB3-4F97-98A2-77667D7427A3}" type="parTrans" cxnId="{D4552745-01AC-4E78-A671-150090E74DA7}">
      <dgm:prSet/>
      <dgm:spPr/>
      <dgm:t>
        <a:bodyPr/>
        <a:lstStyle/>
        <a:p>
          <a:endParaRPr lang="en-US"/>
        </a:p>
      </dgm:t>
    </dgm:pt>
    <dgm:pt modelId="{7D30A558-B538-4C93-80E9-7F02C75A5BEE}" type="sibTrans" cxnId="{D4552745-01AC-4E78-A671-150090E74DA7}">
      <dgm:prSet/>
      <dgm:spPr/>
      <dgm:t>
        <a:bodyPr/>
        <a:lstStyle/>
        <a:p>
          <a:endParaRPr lang="en-US"/>
        </a:p>
      </dgm:t>
    </dgm:pt>
    <dgm:pt modelId="{1BC5FBC7-61B3-4846-96B5-4F8A460ABDB6}">
      <dgm:prSet phldrT="[Text]"/>
      <dgm:spPr/>
      <dgm:t>
        <a:bodyPr/>
        <a:lstStyle/>
        <a:p>
          <a:r>
            <a:rPr lang="en-US" dirty="0"/>
            <a:t>Review</a:t>
          </a:r>
        </a:p>
      </dgm:t>
    </dgm:pt>
    <dgm:pt modelId="{EA4C46DF-0081-4666-B36E-6DF43F7CC4F5}" type="parTrans" cxnId="{23288A0F-3B0B-4E4F-8064-817F7507FE93}">
      <dgm:prSet/>
      <dgm:spPr/>
      <dgm:t>
        <a:bodyPr/>
        <a:lstStyle/>
        <a:p>
          <a:endParaRPr lang="en-US"/>
        </a:p>
      </dgm:t>
    </dgm:pt>
    <dgm:pt modelId="{E85734E7-7CD1-48E1-AD7C-BD9C27E2EE91}" type="sibTrans" cxnId="{23288A0F-3B0B-4E4F-8064-817F7507FE93}">
      <dgm:prSet/>
      <dgm:spPr/>
      <dgm:t>
        <a:bodyPr/>
        <a:lstStyle/>
        <a:p>
          <a:endParaRPr lang="en-US"/>
        </a:p>
      </dgm:t>
    </dgm:pt>
    <dgm:pt modelId="{A4B5D7C9-1111-48CC-890D-12D0C1BF4880}" type="pres">
      <dgm:prSet presAssocID="{25103ACC-945A-4877-A053-8A55E7E20E09}" presName="cycle" presStyleCnt="0">
        <dgm:presLayoutVars>
          <dgm:dir/>
          <dgm:resizeHandles val="exact"/>
        </dgm:presLayoutVars>
      </dgm:prSet>
      <dgm:spPr/>
    </dgm:pt>
    <dgm:pt modelId="{F581681C-DF3F-42A9-8183-FB5010242239}" type="pres">
      <dgm:prSet presAssocID="{635C547D-068E-4A98-9638-60B321AD924F}" presName="node" presStyleLbl="node1" presStyleIdx="0" presStyleCnt="3">
        <dgm:presLayoutVars>
          <dgm:bulletEnabled val="1"/>
        </dgm:presLayoutVars>
      </dgm:prSet>
      <dgm:spPr/>
    </dgm:pt>
    <dgm:pt modelId="{541CC2D2-2E29-4CE7-A1D8-69AADC2FDF6A}" type="pres">
      <dgm:prSet presAssocID="{37076ECC-4B70-4BA8-B031-DC5426F136CA}" presName="sibTrans" presStyleLbl="sibTrans2D1" presStyleIdx="0" presStyleCnt="3"/>
      <dgm:spPr/>
    </dgm:pt>
    <dgm:pt modelId="{435EC9D9-7240-4C1A-A731-DB0BA0696BC8}" type="pres">
      <dgm:prSet presAssocID="{37076ECC-4B70-4BA8-B031-DC5426F136CA}" presName="connectorText" presStyleLbl="sibTrans2D1" presStyleIdx="0" presStyleCnt="3"/>
      <dgm:spPr/>
    </dgm:pt>
    <dgm:pt modelId="{F443774B-3B10-4B53-A428-E7FBA272C8F2}" type="pres">
      <dgm:prSet presAssocID="{3722B92D-9396-4F84-9FCE-325ECFE6BC54}" presName="node" presStyleLbl="node1" presStyleIdx="1" presStyleCnt="3">
        <dgm:presLayoutVars>
          <dgm:bulletEnabled val="1"/>
        </dgm:presLayoutVars>
      </dgm:prSet>
      <dgm:spPr/>
    </dgm:pt>
    <dgm:pt modelId="{488296F9-921C-4D9D-8D47-E1E996BC5379}" type="pres">
      <dgm:prSet presAssocID="{7D30A558-B538-4C93-80E9-7F02C75A5BEE}" presName="sibTrans" presStyleLbl="sibTrans2D1" presStyleIdx="1" presStyleCnt="3"/>
      <dgm:spPr/>
    </dgm:pt>
    <dgm:pt modelId="{6B549B79-94DE-4C30-AAF3-8A413F4C79D0}" type="pres">
      <dgm:prSet presAssocID="{7D30A558-B538-4C93-80E9-7F02C75A5BEE}" presName="connectorText" presStyleLbl="sibTrans2D1" presStyleIdx="1" presStyleCnt="3"/>
      <dgm:spPr/>
    </dgm:pt>
    <dgm:pt modelId="{D1843BF3-7E4E-43FF-9373-666D2D5BE51E}" type="pres">
      <dgm:prSet presAssocID="{1BC5FBC7-61B3-4846-96B5-4F8A460ABDB6}" presName="node" presStyleLbl="node1" presStyleIdx="2" presStyleCnt="3">
        <dgm:presLayoutVars>
          <dgm:bulletEnabled val="1"/>
        </dgm:presLayoutVars>
      </dgm:prSet>
      <dgm:spPr/>
    </dgm:pt>
    <dgm:pt modelId="{33D2BBC9-872F-4A52-A21E-40A2254E0128}" type="pres">
      <dgm:prSet presAssocID="{E85734E7-7CD1-48E1-AD7C-BD9C27E2EE91}" presName="sibTrans" presStyleLbl="sibTrans2D1" presStyleIdx="2" presStyleCnt="3"/>
      <dgm:spPr/>
    </dgm:pt>
    <dgm:pt modelId="{CB924D80-1A24-49F2-BE55-0967F82801D9}" type="pres">
      <dgm:prSet presAssocID="{E85734E7-7CD1-48E1-AD7C-BD9C27E2EE91}" presName="connectorText" presStyleLbl="sibTrans2D1" presStyleIdx="2" presStyleCnt="3"/>
      <dgm:spPr/>
    </dgm:pt>
  </dgm:ptLst>
  <dgm:cxnLst>
    <dgm:cxn modelId="{A8B5000F-749D-458C-A944-CB55045E729D}" type="presOf" srcId="{3722B92D-9396-4F84-9FCE-325ECFE6BC54}" destId="{F443774B-3B10-4B53-A428-E7FBA272C8F2}" srcOrd="0" destOrd="0" presId="urn:microsoft.com/office/officeart/2005/8/layout/cycle2"/>
    <dgm:cxn modelId="{23288A0F-3B0B-4E4F-8064-817F7507FE93}" srcId="{25103ACC-945A-4877-A053-8A55E7E20E09}" destId="{1BC5FBC7-61B3-4846-96B5-4F8A460ABDB6}" srcOrd="2" destOrd="0" parTransId="{EA4C46DF-0081-4666-B36E-6DF43F7CC4F5}" sibTransId="{E85734E7-7CD1-48E1-AD7C-BD9C27E2EE91}"/>
    <dgm:cxn modelId="{429EB42B-F8F1-4AC2-A3AC-66EF1AA43D84}" type="presOf" srcId="{37076ECC-4B70-4BA8-B031-DC5426F136CA}" destId="{541CC2D2-2E29-4CE7-A1D8-69AADC2FDF6A}" srcOrd="0" destOrd="0" presId="urn:microsoft.com/office/officeart/2005/8/layout/cycle2"/>
    <dgm:cxn modelId="{AB177534-B2FE-4444-B4A7-1EC43FD1E350}" type="presOf" srcId="{E85734E7-7CD1-48E1-AD7C-BD9C27E2EE91}" destId="{CB924D80-1A24-49F2-BE55-0967F82801D9}" srcOrd="1" destOrd="0" presId="urn:microsoft.com/office/officeart/2005/8/layout/cycle2"/>
    <dgm:cxn modelId="{CA574242-ED87-4328-A98A-945745F2AACB}" type="presOf" srcId="{25103ACC-945A-4877-A053-8A55E7E20E09}" destId="{A4B5D7C9-1111-48CC-890D-12D0C1BF4880}" srcOrd="0" destOrd="0" presId="urn:microsoft.com/office/officeart/2005/8/layout/cycle2"/>
    <dgm:cxn modelId="{D4552745-01AC-4E78-A671-150090E74DA7}" srcId="{25103ACC-945A-4877-A053-8A55E7E20E09}" destId="{3722B92D-9396-4F84-9FCE-325ECFE6BC54}" srcOrd="1" destOrd="0" parTransId="{6CE1702C-7AB3-4F97-98A2-77667D7427A3}" sibTransId="{7D30A558-B538-4C93-80E9-7F02C75A5BEE}"/>
    <dgm:cxn modelId="{61B9A65F-05EB-4AF1-AE51-48A3BFA26D7C}" type="presOf" srcId="{E85734E7-7CD1-48E1-AD7C-BD9C27E2EE91}" destId="{33D2BBC9-872F-4A52-A21E-40A2254E0128}" srcOrd="0" destOrd="0" presId="urn:microsoft.com/office/officeart/2005/8/layout/cycle2"/>
    <dgm:cxn modelId="{CE7FFC65-D672-43F8-90BA-E102588DA556}" type="presOf" srcId="{1BC5FBC7-61B3-4846-96B5-4F8A460ABDB6}" destId="{D1843BF3-7E4E-43FF-9373-666D2D5BE51E}" srcOrd="0" destOrd="0" presId="urn:microsoft.com/office/officeart/2005/8/layout/cycle2"/>
    <dgm:cxn modelId="{BABD9C6F-0DE1-46C2-84B1-81C331ADA534}" type="presOf" srcId="{7D30A558-B538-4C93-80E9-7F02C75A5BEE}" destId="{488296F9-921C-4D9D-8D47-E1E996BC5379}" srcOrd="0" destOrd="0" presId="urn:microsoft.com/office/officeart/2005/8/layout/cycle2"/>
    <dgm:cxn modelId="{FC7F1579-A44E-4338-82E5-32C08C1A13CD}" type="presOf" srcId="{37076ECC-4B70-4BA8-B031-DC5426F136CA}" destId="{435EC9D9-7240-4C1A-A731-DB0BA0696BC8}" srcOrd="1" destOrd="0" presId="urn:microsoft.com/office/officeart/2005/8/layout/cycle2"/>
    <dgm:cxn modelId="{239682AF-B522-4A1A-A9E9-6E64B7275930}" type="presOf" srcId="{7D30A558-B538-4C93-80E9-7F02C75A5BEE}" destId="{6B549B79-94DE-4C30-AAF3-8A413F4C79D0}" srcOrd="1" destOrd="0" presId="urn:microsoft.com/office/officeart/2005/8/layout/cycle2"/>
    <dgm:cxn modelId="{613F1EFB-E00D-4E3C-8C3A-AE3DE2CF06C8}" type="presOf" srcId="{635C547D-068E-4A98-9638-60B321AD924F}" destId="{F581681C-DF3F-42A9-8183-FB5010242239}" srcOrd="0" destOrd="0" presId="urn:microsoft.com/office/officeart/2005/8/layout/cycle2"/>
    <dgm:cxn modelId="{C85CB6FD-7BA9-4E11-AE9C-B710E712081A}" srcId="{25103ACC-945A-4877-A053-8A55E7E20E09}" destId="{635C547D-068E-4A98-9638-60B321AD924F}" srcOrd="0" destOrd="0" parTransId="{7940D819-D89F-42A9-BB4E-FD07C8F621AA}" sibTransId="{37076ECC-4B70-4BA8-B031-DC5426F136CA}"/>
    <dgm:cxn modelId="{03653FEC-FAB4-437D-9574-ABC59F76B474}" type="presParOf" srcId="{A4B5D7C9-1111-48CC-890D-12D0C1BF4880}" destId="{F581681C-DF3F-42A9-8183-FB5010242239}" srcOrd="0" destOrd="0" presId="urn:microsoft.com/office/officeart/2005/8/layout/cycle2"/>
    <dgm:cxn modelId="{DCDE7754-B25B-4E1A-B0CB-C90CB9D8E337}" type="presParOf" srcId="{A4B5D7C9-1111-48CC-890D-12D0C1BF4880}" destId="{541CC2D2-2E29-4CE7-A1D8-69AADC2FDF6A}" srcOrd="1" destOrd="0" presId="urn:microsoft.com/office/officeart/2005/8/layout/cycle2"/>
    <dgm:cxn modelId="{C0C19495-D59F-43C4-AEC2-2B1BBFE75A61}" type="presParOf" srcId="{541CC2D2-2E29-4CE7-A1D8-69AADC2FDF6A}" destId="{435EC9D9-7240-4C1A-A731-DB0BA0696BC8}" srcOrd="0" destOrd="0" presId="urn:microsoft.com/office/officeart/2005/8/layout/cycle2"/>
    <dgm:cxn modelId="{E62F1095-3973-4446-95CF-9F30DE6D0617}" type="presParOf" srcId="{A4B5D7C9-1111-48CC-890D-12D0C1BF4880}" destId="{F443774B-3B10-4B53-A428-E7FBA272C8F2}" srcOrd="2" destOrd="0" presId="urn:microsoft.com/office/officeart/2005/8/layout/cycle2"/>
    <dgm:cxn modelId="{282A2BB7-D584-4C72-9E15-7B329523E030}" type="presParOf" srcId="{A4B5D7C9-1111-48CC-890D-12D0C1BF4880}" destId="{488296F9-921C-4D9D-8D47-E1E996BC5379}" srcOrd="3" destOrd="0" presId="urn:microsoft.com/office/officeart/2005/8/layout/cycle2"/>
    <dgm:cxn modelId="{4AE0C8F4-B51E-4512-A287-33C933EEBC85}" type="presParOf" srcId="{488296F9-921C-4D9D-8D47-E1E996BC5379}" destId="{6B549B79-94DE-4C30-AAF3-8A413F4C79D0}" srcOrd="0" destOrd="0" presId="urn:microsoft.com/office/officeart/2005/8/layout/cycle2"/>
    <dgm:cxn modelId="{6BB37240-6299-4550-8C77-F9E136C19271}" type="presParOf" srcId="{A4B5D7C9-1111-48CC-890D-12D0C1BF4880}" destId="{D1843BF3-7E4E-43FF-9373-666D2D5BE51E}" srcOrd="4" destOrd="0" presId="urn:microsoft.com/office/officeart/2005/8/layout/cycle2"/>
    <dgm:cxn modelId="{368FBC71-EA50-40D6-9F5E-AD62E199B43F}" type="presParOf" srcId="{A4B5D7C9-1111-48CC-890D-12D0C1BF4880}" destId="{33D2BBC9-872F-4A52-A21E-40A2254E0128}" srcOrd="5" destOrd="0" presId="urn:microsoft.com/office/officeart/2005/8/layout/cycle2"/>
    <dgm:cxn modelId="{A74D1EE6-5477-4E96-BCC9-54D56CD736D0}" type="presParOf" srcId="{33D2BBC9-872F-4A52-A21E-40A2254E0128}" destId="{CB924D80-1A24-49F2-BE55-0967F82801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03ACC-945A-4877-A053-8A55E7E20E09}"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635C547D-068E-4A98-9638-60B321AD924F}">
      <dgm:prSet phldrT="[Text]"/>
      <dgm:spPr/>
      <dgm:t>
        <a:bodyPr/>
        <a:lstStyle/>
        <a:p>
          <a:r>
            <a:rPr lang="en-US" dirty="0">
              <a:solidFill>
                <a:schemeClr val="tx1"/>
              </a:solidFill>
            </a:rPr>
            <a:t>Preview</a:t>
          </a:r>
        </a:p>
      </dgm:t>
    </dgm:pt>
    <dgm:pt modelId="{7940D819-D89F-42A9-BB4E-FD07C8F621AA}" type="parTrans" cxnId="{C85CB6FD-7BA9-4E11-AE9C-B710E712081A}">
      <dgm:prSet/>
      <dgm:spPr/>
      <dgm:t>
        <a:bodyPr/>
        <a:lstStyle/>
        <a:p>
          <a:endParaRPr lang="en-US"/>
        </a:p>
      </dgm:t>
    </dgm:pt>
    <dgm:pt modelId="{37076ECC-4B70-4BA8-B031-DC5426F136CA}" type="sibTrans" cxnId="{C85CB6FD-7BA9-4E11-AE9C-B710E712081A}">
      <dgm:prSet/>
      <dgm:spPr/>
      <dgm:t>
        <a:bodyPr/>
        <a:lstStyle/>
        <a:p>
          <a:endParaRPr lang="en-US"/>
        </a:p>
      </dgm:t>
    </dgm:pt>
    <dgm:pt modelId="{3722B92D-9396-4F84-9FCE-325ECFE6BC54}">
      <dgm:prSet phldrT="[Text]"/>
      <dgm:spPr/>
      <dgm:t>
        <a:bodyPr/>
        <a:lstStyle/>
        <a:p>
          <a:r>
            <a:rPr lang="en-US" dirty="0">
              <a:solidFill>
                <a:srgbClr val="C00000"/>
              </a:solidFill>
            </a:rPr>
            <a:t>Attend</a:t>
          </a:r>
        </a:p>
      </dgm:t>
    </dgm:pt>
    <dgm:pt modelId="{6CE1702C-7AB3-4F97-98A2-77667D7427A3}" type="parTrans" cxnId="{D4552745-01AC-4E78-A671-150090E74DA7}">
      <dgm:prSet/>
      <dgm:spPr/>
      <dgm:t>
        <a:bodyPr/>
        <a:lstStyle/>
        <a:p>
          <a:endParaRPr lang="en-US"/>
        </a:p>
      </dgm:t>
    </dgm:pt>
    <dgm:pt modelId="{7D30A558-B538-4C93-80E9-7F02C75A5BEE}" type="sibTrans" cxnId="{D4552745-01AC-4E78-A671-150090E74DA7}">
      <dgm:prSet/>
      <dgm:spPr/>
      <dgm:t>
        <a:bodyPr/>
        <a:lstStyle/>
        <a:p>
          <a:endParaRPr lang="en-US"/>
        </a:p>
      </dgm:t>
    </dgm:pt>
    <dgm:pt modelId="{1BC5FBC7-61B3-4846-96B5-4F8A460ABDB6}">
      <dgm:prSet phldrT="[Text]"/>
      <dgm:spPr/>
      <dgm:t>
        <a:bodyPr/>
        <a:lstStyle/>
        <a:p>
          <a:r>
            <a:rPr lang="en-US" dirty="0"/>
            <a:t>Review</a:t>
          </a:r>
        </a:p>
      </dgm:t>
    </dgm:pt>
    <dgm:pt modelId="{EA4C46DF-0081-4666-B36E-6DF43F7CC4F5}" type="parTrans" cxnId="{23288A0F-3B0B-4E4F-8064-817F7507FE93}">
      <dgm:prSet/>
      <dgm:spPr/>
      <dgm:t>
        <a:bodyPr/>
        <a:lstStyle/>
        <a:p>
          <a:endParaRPr lang="en-US"/>
        </a:p>
      </dgm:t>
    </dgm:pt>
    <dgm:pt modelId="{E85734E7-7CD1-48E1-AD7C-BD9C27E2EE91}" type="sibTrans" cxnId="{23288A0F-3B0B-4E4F-8064-817F7507FE93}">
      <dgm:prSet/>
      <dgm:spPr/>
      <dgm:t>
        <a:bodyPr/>
        <a:lstStyle/>
        <a:p>
          <a:endParaRPr lang="en-US"/>
        </a:p>
      </dgm:t>
    </dgm:pt>
    <dgm:pt modelId="{A4B5D7C9-1111-48CC-890D-12D0C1BF4880}" type="pres">
      <dgm:prSet presAssocID="{25103ACC-945A-4877-A053-8A55E7E20E09}" presName="cycle" presStyleCnt="0">
        <dgm:presLayoutVars>
          <dgm:dir/>
          <dgm:resizeHandles val="exact"/>
        </dgm:presLayoutVars>
      </dgm:prSet>
      <dgm:spPr/>
    </dgm:pt>
    <dgm:pt modelId="{F581681C-DF3F-42A9-8183-FB5010242239}" type="pres">
      <dgm:prSet presAssocID="{635C547D-068E-4A98-9638-60B321AD924F}" presName="node" presStyleLbl="node1" presStyleIdx="0" presStyleCnt="3">
        <dgm:presLayoutVars>
          <dgm:bulletEnabled val="1"/>
        </dgm:presLayoutVars>
      </dgm:prSet>
      <dgm:spPr/>
    </dgm:pt>
    <dgm:pt modelId="{541CC2D2-2E29-4CE7-A1D8-69AADC2FDF6A}" type="pres">
      <dgm:prSet presAssocID="{37076ECC-4B70-4BA8-B031-DC5426F136CA}" presName="sibTrans" presStyleLbl="sibTrans2D1" presStyleIdx="0" presStyleCnt="3"/>
      <dgm:spPr/>
    </dgm:pt>
    <dgm:pt modelId="{435EC9D9-7240-4C1A-A731-DB0BA0696BC8}" type="pres">
      <dgm:prSet presAssocID="{37076ECC-4B70-4BA8-B031-DC5426F136CA}" presName="connectorText" presStyleLbl="sibTrans2D1" presStyleIdx="0" presStyleCnt="3"/>
      <dgm:spPr/>
    </dgm:pt>
    <dgm:pt modelId="{F443774B-3B10-4B53-A428-E7FBA272C8F2}" type="pres">
      <dgm:prSet presAssocID="{3722B92D-9396-4F84-9FCE-325ECFE6BC54}" presName="node" presStyleLbl="node1" presStyleIdx="1" presStyleCnt="3">
        <dgm:presLayoutVars>
          <dgm:bulletEnabled val="1"/>
        </dgm:presLayoutVars>
      </dgm:prSet>
      <dgm:spPr/>
    </dgm:pt>
    <dgm:pt modelId="{488296F9-921C-4D9D-8D47-E1E996BC5379}" type="pres">
      <dgm:prSet presAssocID="{7D30A558-B538-4C93-80E9-7F02C75A5BEE}" presName="sibTrans" presStyleLbl="sibTrans2D1" presStyleIdx="1" presStyleCnt="3"/>
      <dgm:spPr/>
    </dgm:pt>
    <dgm:pt modelId="{6B549B79-94DE-4C30-AAF3-8A413F4C79D0}" type="pres">
      <dgm:prSet presAssocID="{7D30A558-B538-4C93-80E9-7F02C75A5BEE}" presName="connectorText" presStyleLbl="sibTrans2D1" presStyleIdx="1" presStyleCnt="3"/>
      <dgm:spPr/>
    </dgm:pt>
    <dgm:pt modelId="{D1843BF3-7E4E-43FF-9373-666D2D5BE51E}" type="pres">
      <dgm:prSet presAssocID="{1BC5FBC7-61B3-4846-96B5-4F8A460ABDB6}" presName="node" presStyleLbl="node1" presStyleIdx="2" presStyleCnt="3">
        <dgm:presLayoutVars>
          <dgm:bulletEnabled val="1"/>
        </dgm:presLayoutVars>
      </dgm:prSet>
      <dgm:spPr/>
    </dgm:pt>
    <dgm:pt modelId="{33D2BBC9-872F-4A52-A21E-40A2254E0128}" type="pres">
      <dgm:prSet presAssocID="{E85734E7-7CD1-48E1-AD7C-BD9C27E2EE91}" presName="sibTrans" presStyleLbl="sibTrans2D1" presStyleIdx="2" presStyleCnt="3"/>
      <dgm:spPr/>
    </dgm:pt>
    <dgm:pt modelId="{CB924D80-1A24-49F2-BE55-0967F82801D9}" type="pres">
      <dgm:prSet presAssocID="{E85734E7-7CD1-48E1-AD7C-BD9C27E2EE91}" presName="connectorText" presStyleLbl="sibTrans2D1" presStyleIdx="2" presStyleCnt="3"/>
      <dgm:spPr/>
    </dgm:pt>
  </dgm:ptLst>
  <dgm:cxnLst>
    <dgm:cxn modelId="{50113009-09D7-4003-BC0E-5816E0B6704D}" type="presOf" srcId="{7D30A558-B538-4C93-80E9-7F02C75A5BEE}" destId="{6B549B79-94DE-4C30-AAF3-8A413F4C79D0}" srcOrd="1" destOrd="0" presId="urn:microsoft.com/office/officeart/2005/8/layout/cycle2"/>
    <dgm:cxn modelId="{23288A0F-3B0B-4E4F-8064-817F7507FE93}" srcId="{25103ACC-945A-4877-A053-8A55E7E20E09}" destId="{1BC5FBC7-61B3-4846-96B5-4F8A460ABDB6}" srcOrd="2" destOrd="0" parTransId="{EA4C46DF-0081-4666-B36E-6DF43F7CC4F5}" sibTransId="{E85734E7-7CD1-48E1-AD7C-BD9C27E2EE91}"/>
    <dgm:cxn modelId="{84314922-8516-4C25-A9CF-B7466DFD9AE7}" type="presOf" srcId="{3722B92D-9396-4F84-9FCE-325ECFE6BC54}" destId="{F443774B-3B10-4B53-A428-E7FBA272C8F2}" srcOrd="0" destOrd="0" presId="urn:microsoft.com/office/officeart/2005/8/layout/cycle2"/>
    <dgm:cxn modelId="{D4552745-01AC-4E78-A671-150090E74DA7}" srcId="{25103ACC-945A-4877-A053-8A55E7E20E09}" destId="{3722B92D-9396-4F84-9FCE-325ECFE6BC54}" srcOrd="1" destOrd="0" parTransId="{6CE1702C-7AB3-4F97-98A2-77667D7427A3}" sibTransId="{7D30A558-B538-4C93-80E9-7F02C75A5BEE}"/>
    <dgm:cxn modelId="{7744C167-E730-451B-B15C-EDCFE30A5F2E}" type="presOf" srcId="{E85734E7-7CD1-48E1-AD7C-BD9C27E2EE91}" destId="{33D2BBC9-872F-4A52-A21E-40A2254E0128}" srcOrd="0" destOrd="0" presId="urn:microsoft.com/office/officeart/2005/8/layout/cycle2"/>
    <dgm:cxn modelId="{518E6790-663B-4887-A8B2-BF9B6A068426}" type="presOf" srcId="{37076ECC-4B70-4BA8-B031-DC5426F136CA}" destId="{541CC2D2-2E29-4CE7-A1D8-69AADC2FDF6A}" srcOrd="0" destOrd="0" presId="urn:microsoft.com/office/officeart/2005/8/layout/cycle2"/>
    <dgm:cxn modelId="{389782A2-97C7-47A7-B5CE-6B2032DFD46B}" type="presOf" srcId="{25103ACC-945A-4877-A053-8A55E7E20E09}" destId="{A4B5D7C9-1111-48CC-890D-12D0C1BF4880}" srcOrd="0" destOrd="0" presId="urn:microsoft.com/office/officeart/2005/8/layout/cycle2"/>
    <dgm:cxn modelId="{FB68DBA7-714B-4D5B-A24B-1904AFB65356}" type="presOf" srcId="{E85734E7-7CD1-48E1-AD7C-BD9C27E2EE91}" destId="{CB924D80-1A24-49F2-BE55-0967F82801D9}" srcOrd="1" destOrd="0" presId="urn:microsoft.com/office/officeart/2005/8/layout/cycle2"/>
    <dgm:cxn modelId="{6B9194C2-4F26-4E02-AB94-E5BAB456948D}" type="presOf" srcId="{1BC5FBC7-61B3-4846-96B5-4F8A460ABDB6}" destId="{D1843BF3-7E4E-43FF-9373-666D2D5BE51E}" srcOrd="0" destOrd="0" presId="urn:microsoft.com/office/officeart/2005/8/layout/cycle2"/>
    <dgm:cxn modelId="{0AC6C3D8-2041-4CE9-BF80-950B55EEA0F7}" type="presOf" srcId="{635C547D-068E-4A98-9638-60B321AD924F}" destId="{F581681C-DF3F-42A9-8183-FB5010242239}" srcOrd="0" destOrd="0" presId="urn:microsoft.com/office/officeart/2005/8/layout/cycle2"/>
    <dgm:cxn modelId="{6BC908E3-1A08-4DDC-87FA-105EA21FC115}" type="presOf" srcId="{37076ECC-4B70-4BA8-B031-DC5426F136CA}" destId="{435EC9D9-7240-4C1A-A731-DB0BA0696BC8}" srcOrd="1" destOrd="0" presId="urn:microsoft.com/office/officeart/2005/8/layout/cycle2"/>
    <dgm:cxn modelId="{747AF6EF-4729-4194-9C55-E4B608817066}" type="presOf" srcId="{7D30A558-B538-4C93-80E9-7F02C75A5BEE}" destId="{488296F9-921C-4D9D-8D47-E1E996BC5379}" srcOrd="0" destOrd="0" presId="urn:microsoft.com/office/officeart/2005/8/layout/cycle2"/>
    <dgm:cxn modelId="{C85CB6FD-7BA9-4E11-AE9C-B710E712081A}" srcId="{25103ACC-945A-4877-A053-8A55E7E20E09}" destId="{635C547D-068E-4A98-9638-60B321AD924F}" srcOrd="0" destOrd="0" parTransId="{7940D819-D89F-42A9-BB4E-FD07C8F621AA}" sibTransId="{37076ECC-4B70-4BA8-B031-DC5426F136CA}"/>
    <dgm:cxn modelId="{8E90C0E0-DA08-4DD8-A7DF-467520C1333C}" type="presParOf" srcId="{A4B5D7C9-1111-48CC-890D-12D0C1BF4880}" destId="{F581681C-DF3F-42A9-8183-FB5010242239}" srcOrd="0" destOrd="0" presId="urn:microsoft.com/office/officeart/2005/8/layout/cycle2"/>
    <dgm:cxn modelId="{F50058B8-8551-4D8E-9E06-C1EB4D3974C7}" type="presParOf" srcId="{A4B5D7C9-1111-48CC-890D-12D0C1BF4880}" destId="{541CC2D2-2E29-4CE7-A1D8-69AADC2FDF6A}" srcOrd="1" destOrd="0" presId="urn:microsoft.com/office/officeart/2005/8/layout/cycle2"/>
    <dgm:cxn modelId="{A0E15C7C-B31E-4678-87F8-693834CBD2EE}" type="presParOf" srcId="{541CC2D2-2E29-4CE7-A1D8-69AADC2FDF6A}" destId="{435EC9D9-7240-4C1A-A731-DB0BA0696BC8}" srcOrd="0" destOrd="0" presId="urn:microsoft.com/office/officeart/2005/8/layout/cycle2"/>
    <dgm:cxn modelId="{3BABB6AF-80E4-43BA-B9F9-722AE1F17AD9}" type="presParOf" srcId="{A4B5D7C9-1111-48CC-890D-12D0C1BF4880}" destId="{F443774B-3B10-4B53-A428-E7FBA272C8F2}" srcOrd="2" destOrd="0" presId="urn:microsoft.com/office/officeart/2005/8/layout/cycle2"/>
    <dgm:cxn modelId="{44588D30-A5D3-4378-B876-160AD8367B61}" type="presParOf" srcId="{A4B5D7C9-1111-48CC-890D-12D0C1BF4880}" destId="{488296F9-921C-4D9D-8D47-E1E996BC5379}" srcOrd="3" destOrd="0" presId="urn:microsoft.com/office/officeart/2005/8/layout/cycle2"/>
    <dgm:cxn modelId="{DC8BF55B-E830-4CEF-87D8-5522B8F7049B}" type="presParOf" srcId="{488296F9-921C-4D9D-8D47-E1E996BC5379}" destId="{6B549B79-94DE-4C30-AAF3-8A413F4C79D0}" srcOrd="0" destOrd="0" presId="urn:microsoft.com/office/officeart/2005/8/layout/cycle2"/>
    <dgm:cxn modelId="{279D6436-FCCE-41CA-B848-93F7FF8B7EA1}" type="presParOf" srcId="{A4B5D7C9-1111-48CC-890D-12D0C1BF4880}" destId="{D1843BF3-7E4E-43FF-9373-666D2D5BE51E}" srcOrd="4" destOrd="0" presId="urn:microsoft.com/office/officeart/2005/8/layout/cycle2"/>
    <dgm:cxn modelId="{10EADA5B-2E8B-4AE0-9381-A7C80DB19AF5}" type="presParOf" srcId="{A4B5D7C9-1111-48CC-890D-12D0C1BF4880}" destId="{33D2BBC9-872F-4A52-A21E-40A2254E0128}" srcOrd="5" destOrd="0" presId="urn:microsoft.com/office/officeart/2005/8/layout/cycle2"/>
    <dgm:cxn modelId="{7E94457A-92D8-40B7-96EC-2827E453E9CA}" type="presParOf" srcId="{33D2BBC9-872F-4A52-A21E-40A2254E0128}" destId="{CB924D80-1A24-49F2-BE55-0967F82801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03ACC-945A-4877-A053-8A55E7E20E09}"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635C547D-068E-4A98-9638-60B321AD924F}">
      <dgm:prSet phldrT="[Text]"/>
      <dgm:spPr/>
      <dgm:t>
        <a:bodyPr/>
        <a:lstStyle/>
        <a:p>
          <a:r>
            <a:rPr lang="en-US" dirty="0"/>
            <a:t>Preview</a:t>
          </a:r>
        </a:p>
      </dgm:t>
    </dgm:pt>
    <dgm:pt modelId="{7940D819-D89F-42A9-BB4E-FD07C8F621AA}" type="parTrans" cxnId="{C85CB6FD-7BA9-4E11-AE9C-B710E712081A}">
      <dgm:prSet/>
      <dgm:spPr/>
      <dgm:t>
        <a:bodyPr/>
        <a:lstStyle/>
        <a:p>
          <a:endParaRPr lang="en-US"/>
        </a:p>
      </dgm:t>
    </dgm:pt>
    <dgm:pt modelId="{37076ECC-4B70-4BA8-B031-DC5426F136CA}" type="sibTrans" cxnId="{C85CB6FD-7BA9-4E11-AE9C-B710E712081A}">
      <dgm:prSet/>
      <dgm:spPr/>
      <dgm:t>
        <a:bodyPr/>
        <a:lstStyle/>
        <a:p>
          <a:endParaRPr lang="en-US"/>
        </a:p>
      </dgm:t>
    </dgm:pt>
    <dgm:pt modelId="{3722B92D-9396-4F84-9FCE-325ECFE6BC54}">
      <dgm:prSet phldrT="[Text]"/>
      <dgm:spPr/>
      <dgm:t>
        <a:bodyPr/>
        <a:lstStyle/>
        <a:p>
          <a:r>
            <a:rPr lang="en-US" dirty="0">
              <a:solidFill>
                <a:schemeClr val="tx1"/>
              </a:solidFill>
            </a:rPr>
            <a:t>Attend</a:t>
          </a:r>
        </a:p>
      </dgm:t>
    </dgm:pt>
    <dgm:pt modelId="{6CE1702C-7AB3-4F97-98A2-77667D7427A3}" type="parTrans" cxnId="{D4552745-01AC-4E78-A671-150090E74DA7}">
      <dgm:prSet/>
      <dgm:spPr/>
      <dgm:t>
        <a:bodyPr/>
        <a:lstStyle/>
        <a:p>
          <a:endParaRPr lang="en-US"/>
        </a:p>
      </dgm:t>
    </dgm:pt>
    <dgm:pt modelId="{7D30A558-B538-4C93-80E9-7F02C75A5BEE}" type="sibTrans" cxnId="{D4552745-01AC-4E78-A671-150090E74DA7}">
      <dgm:prSet/>
      <dgm:spPr/>
      <dgm:t>
        <a:bodyPr/>
        <a:lstStyle/>
        <a:p>
          <a:endParaRPr lang="en-US"/>
        </a:p>
      </dgm:t>
    </dgm:pt>
    <dgm:pt modelId="{1BC5FBC7-61B3-4846-96B5-4F8A460ABDB6}">
      <dgm:prSet phldrT="[Text]"/>
      <dgm:spPr/>
      <dgm:t>
        <a:bodyPr/>
        <a:lstStyle/>
        <a:p>
          <a:r>
            <a:rPr lang="en-US" dirty="0">
              <a:solidFill>
                <a:srgbClr val="C00000"/>
              </a:solidFill>
            </a:rPr>
            <a:t>Review</a:t>
          </a:r>
        </a:p>
      </dgm:t>
    </dgm:pt>
    <dgm:pt modelId="{EA4C46DF-0081-4666-B36E-6DF43F7CC4F5}" type="parTrans" cxnId="{23288A0F-3B0B-4E4F-8064-817F7507FE93}">
      <dgm:prSet/>
      <dgm:spPr/>
      <dgm:t>
        <a:bodyPr/>
        <a:lstStyle/>
        <a:p>
          <a:endParaRPr lang="en-US"/>
        </a:p>
      </dgm:t>
    </dgm:pt>
    <dgm:pt modelId="{E85734E7-7CD1-48E1-AD7C-BD9C27E2EE91}" type="sibTrans" cxnId="{23288A0F-3B0B-4E4F-8064-817F7507FE93}">
      <dgm:prSet/>
      <dgm:spPr/>
      <dgm:t>
        <a:bodyPr/>
        <a:lstStyle/>
        <a:p>
          <a:endParaRPr lang="en-US"/>
        </a:p>
      </dgm:t>
    </dgm:pt>
    <dgm:pt modelId="{A4B5D7C9-1111-48CC-890D-12D0C1BF4880}" type="pres">
      <dgm:prSet presAssocID="{25103ACC-945A-4877-A053-8A55E7E20E09}" presName="cycle" presStyleCnt="0">
        <dgm:presLayoutVars>
          <dgm:dir/>
          <dgm:resizeHandles val="exact"/>
        </dgm:presLayoutVars>
      </dgm:prSet>
      <dgm:spPr/>
    </dgm:pt>
    <dgm:pt modelId="{F581681C-DF3F-42A9-8183-FB5010242239}" type="pres">
      <dgm:prSet presAssocID="{635C547D-068E-4A98-9638-60B321AD924F}" presName="node" presStyleLbl="node1" presStyleIdx="0" presStyleCnt="3">
        <dgm:presLayoutVars>
          <dgm:bulletEnabled val="1"/>
        </dgm:presLayoutVars>
      </dgm:prSet>
      <dgm:spPr/>
    </dgm:pt>
    <dgm:pt modelId="{541CC2D2-2E29-4CE7-A1D8-69AADC2FDF6A}" type="pres">
      <dgm:prSet presAssocID="{37076ECC-4B70-4BA8-B031-DC5426F136CA}" presName="sibTrans" presStyleLbl="sibTrans2D1" presStyleIdx="0" presStyleCnt="3"/>
      <dgm:spPr/>
    </dgm:pt>
    <dgm:pt modelId="{435EC9D9-7240-4C1A-A731-DB0BA0696BC8}" type="pres">
      <dgm:prSet presAssocID="{37076ECC-4B70-4BA8-B031-DC5426F136CA}" presName="connectorText" presStyleLbl="sibTrans2D1" presStyleIdx="0" presStyleCnt="3"/>
      <dgm:spPr/>
    </dgm:pt>
    <dgm:pt modelId="{F443774B-3B10-4B53-A428-E7FBA272C8F2}" type="pres">
      <dgm:prSet presAssocID="{3722B92D-9396-4F84-9FCE-325ECFE6BC54}" presName="node" presStyleLbl="node1" presStyleIdx="1" presStyleCnt="3">
        <dgm:presLayoutVars>
          <dgm:bulletEnabled val="1"/>
        </dgm:presLayoutVars>
      </dgm:prSet>
      <dgm:spPr/>
    </dgm:pt>
    <dgm:pt modelId="{488296F9-921C-4D9D-8D47-E1E996BC5379}" type="pres">
      <dgm:prSet presAssocID="{7D30A558-B538-4C93-80E9-7F02C75A5BEE}" presName="sibTrans" presStyleLbl="sibTrans2D1" presStyleIdx="1" presStyleCnt="3"/>
      <dgm:spPr/>
    </dgm:pt>
    <dgm:pt modelId="{6B549B79-94DE-4C30-AAF3-8A413F4C79D0}" type="pres">
      <dgm:prSet presAssocID="{7D30A558-B538-4C93-80E9-7F02C75A5BEE}" presName="connectorText" presStyleLbl="sibTrans2D1" presStyleIdx="1" presStyleCnt="3"/>
      <dgm:spPr/>
    </dgm:pt>
    <dgm:pt modelId="{D1843BF3-7E4E-43FF-9373-666D2D5BE51E}" type="pres">
      <dgm:prSet presAssocID="{1BC5FBC7-61B3-4846-96B5-4F8A460ABDB6}" presName="node" presStyleLbl="node1" presStyleIdx="2" presStyleCnt="3">
        <dgm:presLayoutVars>
          <dgm:bulletEnabled val="1"/>
        </dgm:presLayoutVars>
      </dgm:prSet>
      <dgm:spPr/>
    </dgm:pt>
    <dgm:pt modelId="{33D2BBC9-872F-4A52-A21E-40A2254E0128}" type="pres">
      <dgm:prSet presAssocID="{E85734E7-7CD1-48E1-AD7C-BD9C27E2EE91}" presName="sibTrans" presStyleLbl="sibTrans2D1" presStyleIdx="2" presStyleCnt="3"/>
      <dgm:spPr/>
    </dgm:pt>
    <dgm:pt modelId="{CB924D80-1A24-49F2-BE55-0967F82801D9}" type="pres">
      <dgm:prSet presAssocID="{E85734E7-7CD1-48E1-AD7C-BD9C27E2EE91}" presName="connectorText" presStyleLbl="sibTrans2D1" presStyleIdx="2" presStyleCnt="3"/>
      <dgm:spPr/>
    </dgm:pt>
  </dgm:ptLst>
  <dgm:cxnLst>
    <dgm:cxn modelId="{23288A0F-3B0B-4E4F-8064-817F7507FE93}" srcId="{25103ACC-945A-4877-A053-8A55E7E20E09}" destId="{1BC5FBC7-61B3-4846-96B5-4F8A460ABDB6}" srcOrd="2" destOrd="0" parTransId="{EA4C46DF-0081-4666-B36E-6DF43F7CC4F5}" sibTransId="{E85734E7-7CD1-48E1-AD7C-BD9C27E2EE91}"/>
    <dgm:cxn modelId="{AF0A7011-C956-4C92-BBC0-813CBF9A6EA1}" type="presOf" srcId="{37076ECC-4B70-4BA8-B031-DC5426F136CA}" destId="{435EC9D9-7240-4C1A-A731-DB0BA0696BC8}" srcOrd="1" destOrd="0" presId="urn:microsoft.com/office/officeart/2005/8/layout/cycle2"/>
    <dgm:cxn modelId="{D4552745-01AC-4E78-A671-150090E74DA7}" srcId="{25103ACC-945A-4877-A053-8A55E7E20E09}" destId="{3722B92D-9396-4F84-9FCE-325ECFE6BC54}" srcOrd="1" destOrd="0" parTransId="{6CE1702C-7AB3-4F97-98A2-77667D7427A3}" sibTransId="{7D30A558-B538-4C93-80E9-7F02C75A5BEE}"/>
    <dgm:cxn modelId="{0C87D349-5C83-4D58-A047-38E3AC542975}" type="presOf" srcId="{635C547D-068E-4A98-9638-60B321AD924F}" destId="{F581681C-DF3F-42A9-8183-FB5010242239}" srcOrd="0" destOrd="0" presId="urn:microsoft.com/office/officeart/2005/8/layout/cycle2"/>
    <dgm:cxn modelId="{413D245B-C831-4C29-BCF6-BA7EC8257A1F}" type="presOf" srcId="{7D30A558-B538-4C93-80E9-7F02C75A5BEE}" destId="{6B549B79-94DE-4C30-AAF3-8A413F4C79D0}" srcOrd="1" destOrd="0" presId="urn:microsoft.com/office/officeart/2005/8/layout/cycle2"/>
    <dgm:cxn modelId="{4FC5056A-D302-4BEB-93C5-70EB4D187885}" type="presOf" srcId="{E85734E7-7CD1-48E1-AD7C-BD9C27E2EE91}" destId="{33D2BBC9-872F-4A52-A21E-40A2254E0128}" srcOrd="0" destOrd="0" presId="urn:microsoft.com/office/officeart/2005/8/layout/cycle2"/>
    <dgm:cxn modelId="{7EC3CB8C-E70C-4D6F-9CB2-59F1E87B003C}" type="presOf" srcId="{37076ECC-4B70-4BA8-B031-DC5426F136CA}" destId="{541CC2D2-2E29-4CE7-A1D8-69AADC2FDF6A}" srcOrd="0" destOrd="0" presId="urn:microsoft.com/office/officeart/2005/8/layout/cycle2"/>
    <dgm:cxn modelId="{11EAF68F-6D3E-4E6E-A9EA-7F5A05139B81}" type="presOf" srcId="{3722B92D-9396-4F84-9FCE-325ECFE6BC54}" destId="{F443774B-3B10-4B53-A428-E7FBA272C8F2}" srcOrd="0" destOrd="0" presId="urn:microsoft.com/office/officeart/2005/8/layout/cycle2"/>
    <dgm:cxn modelId="{DB63789E-D31A-422E-8AEB-5BA3B59BB9F2}" type="presOf" srcId="{25103ACC-945A-4877-A053-8A55E7E20E09}" destId="{A4B5D7C9-1111-48CC-890D-12D0C1BF4880}" srcOrd="0" destOrd="0" presId="urn:microsoft.com/office/officeart/2005/8/layout/cycle2"/>
    <dgm:cxn modelId="{2F0184C1-54F9-49D2-BE3A-5B2389701DE6}" type="presOf" srcId="{1BC5FBC7-61B3-4846-96B5-4F8A460ABDB6}" destId="{D1843BF3-7E4E-43FF-9373-666D2D5BE51E}" srcOrd="0" destOrd="0" presId="urn:microsoft.com/office/officeart/2005/8/layout/cycle2"/>
    <dgm:cxn modelId="{134FC0F3-C9D3-41AA-8C22-02A94B02DB9A}" type="presOf" srcId="{7D30A558-B538-4C93-80E9-7F02C75A5BEE}" destId="{488296F9-921C-4D9D-8D47-E1E996BC5379}" srcOrd="0" destOrd="0" presId="urn:microsoft.com/office/officeart/2005/8/layout/cycle2"/>
    <dgm:cxn modelId="{C85CB6FD-7BA9-4E11-AE9C-B710E712081A}" srcId="{25103ACC-945A-4877-A053-8A55E7E20E09}" destId="{635C547D-068E-4A98-9638-60B321AD924F}" srcOrd="0" destOrd="0" parTransId="{7940D819-D89F-42A9-BB4E-FD07C8F621AA}" sibTransId="{37076ECC-4B70-4BA8-B031-DC5426F136CA}"/>
    <dgm:cxn modelId="{16E7D9FF-04F8-42A3-935A-434D4CEACFC1}" type="presOf" srcId="{E85734E7-7CD1-48E1-AD7C-BD9C27E2EE91}" destId="{CB924D80-1A24-49F2-BE55-0967F82801D9}" srcOrd="1" destOrd="0" presId="urn:microsoft.com/office/officeart/2005/8/layout/cycle2"/>
    <dgm:cxn modelId="{A47EAC18-D1B3-4882-9BDD-0663B9DA7A25}" type="presParOf" srcId="{A4B5D7C9-1111-48CC-890D-12D0C1BF4880}" destId="{F581681C-DF3F-42A9-8183-FB5010242239}" srcOrd="0" destOrd="0" presId="urn:microsoft.com/office/officeart/2005/8/layout/cycle2"/>
    <dgm:cxn modelId="{C1EA231F-74ED-417A-B7FF-9E3B8F5AD295}" type="presParOf" srcId="{A4B5D7C9-1111-48CC-890D-12D0C1BF4880}" destId="{541CC2D2-2E29-4CE7-A1D8-69AADC2FDF6A}" srcOrd="1" destOrd="0" presId="urn:microsoft.com/office/officeart/2005/8/layout/cycle2"/>
    <dgm:cxn modelId="{132C635D-3362-44F4-AD2C-50560AC5F075}" type="presParOf" srcId="{541CC2D2-2E29-4CE7-A1D8-69AADC2FDF6A}" destId="{435EC9D9-7240-4C1A-A731-DB0BA0696BC8}" srcOrd="0" destOrd="0" presId="urn:microsoft.com/office/officeart/2005/8/layout/cycle2"/>
    <dgm:cxn modelId="{B6AA04B6-EEA0-4A8C-A07E-5F6F17EABEF8}" type="presParOf" srcId="{A4B5D7C9-1111-48CC-890D-12D0C1BF4880}" destId="{F443774B-3B10-4B53-A428-E7FBA272C8F2}" srcOrd="2" destOrd="0" presId="urn:microsoft.com/office/officeart/2005/8/layout/cycle2"/>
    <dgm:cxn modelId="{B8E5E9B3-92E3-44E3-8553-DC43D912AE7D}" type="presParOf" srcId="{A4B5D7C9-1111-48CC-890D-12D0C1BF4880}" destId="{488296F9-921C-4D9D-8D47-E1E996BC5379}" srcOrd="3" destOrd="0" presId="urn:microsoft.com/office/officeart/2005/8/layout/cycle2"/>
    <dgm:cxn modelId="{81946336-4844-4068-91F1-513CD696363C}" type="presParOf" srcId="{488296F9-921C-4D9D-8D47-E1E996BC5379}" destId="{6B549B79-94DE-4C30-AAF3-8A413F4C79D0}" srcOrd="0" destOrd="0" presId="urn:microsoft.com/office/officeart/2005/8/layout/cycle2"/>
    <dgm:cxn modelId="{EB5FA8C0-7694-4EAB-BCB0-08D8CD0B18C7}" type="presParOf" srcId="{A4B5D7C9-1111-48CC-890D-12D0C1BF4880}" destId="{D1843BF3-7E4E-43FF-9373-666D2D5BE51E}" srcOrd="4" destOrd="0" presId="urn:microsoft.com/office/officeart/2005/8/layout/cycle2"/>
    <dgm:cxn modelId="{57ADE971-5E26-4093-9195-2FB197841F9D}" type="presParOf" srcId="{A4B5D7C9-1111-48CC-890D-12D0C1BF4880}" destId="{33D2BBC9-872F-4A52-A21E-40A2254E0128}" srcOrd="5" destOrd="0" presId="urn:microsoft.com/office/officeart/2005/8/layout/cycle2"/>
    <dgm:cxn modelId="{2DCD31A9-817D-4722-BE44-07D6B1F749F2}" type="presParOf" srcId="{33D2BBC9-872F-4A52-A21E-40A2254E0128}" destId="{CB924D80-1A24-49F2-BE55-0967F82801D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1681C-DF3F-42A9-8183-FB5010242239}">
      <dsp:nvSpPr>
        <dsp:cNvPr id="0" name=""/>
        <dsp:cNvSpPr/>
      </dsp:nvSpPr>
      <dsp:spPr>
        <a:xfrm>
          <a:off x="2571303" y="27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C00000"/>
              </a:solidFill>
            </a:rPr>
            <a:t>Preview</a:t>
          </a:r>
        </a:p>
      </dsp:txBody>
      <dsp:txXfrm>
        <a:off x="2978746" y="407721"/>
        <a:ext cx="1967306" cy="1967306"/>
      </dsp:txXfrm>
    </dsp:sp>
    <dsp:sp modelId="{541CC2D2-2E29-4CE7-A1D8-69AADC2FDF6A}">
      <dsp:nvSpPr>
        <dsp:cNvPr id="0" name=""/>
        <dsp:cNvSpPr/>
      </dsp:nvSpPr>
      <dsp:spPr>
        <a:xfrm rot="3600000">
          <a:off x="4626547" y="2712775"/>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82021" y="2804489"/>
        <a:ext cx="517756" cy="563394"/>
      </dsp:txXfrm>
    </dsp:sp>
    <dsp:sp modelId="{F443774B-3B10-4B53-A428-E7FBA272C8F2}">
      <dsp:nvSpPr>
        <dsp:cNvPr id="0" name=""/>
        <dsp:cNvSpPr/>
      </dsp:nvSpPr>
      <dsp:spPr>
        <a:xfrm>
          <a:off x="4660185"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Attend</a:t>
          </a:r>
        </a:p>
      </dsp:txBody>
      <dsp:txXfrm>
        <a:off x="5067628" y="4025771"/>
        <a:ext cx="1967306" cy="1967306"/>
      </dsp:txXfrm>
    </dsp:sp>
    <dsp:sp modelId="{488296F9-921C-4D9D-8D47-E1E996BC5379}">
      <dsp:nvSpPr>
        <dsp:cNvPr id="0" name=""/>
        <dsp:cNvSpPr/>
      </dsp:nvSpPr>
      <dsp:spPr>
        <a:xfrm rot="10800000">
          <a:off x="3613507" y="4539930"/>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3835403" y="4727728"/>
        <a:ext cx="517756" cy="563394"/>
      </dsp:txXfrm>
    </dsp:sp>
    <dsp:sp modelId="{D1843BF3-7E4E-43FF-9373-666D2D5BE51E}">
      <dsp:nvSpPr>
        <dsp:cNvPr id="0" name=""/>
        <dsp:cNvSpPr/>
      </dsp:nvSpPr>
      <dsp:spPr>
        <a:xfrm>
          <a:off x="482421"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Review</a:t>
          </a:r>
        </a:p>
      </dsp:txBody>
      <dsp:txXfrm>
        <a:off x="889864" y="4025771"/>
        <a:ext cx="1967306" cy="1967306"/>
      </dsp:txXfrm>
    </dsp:sp>
    <dsp:sp modelId="{33D2BBC9-872F-4A52-A21E-40A2254E0128}">
      <dsp:nvSpPr>
        <dsp:cNvPr id="0" name=""/>
        <dsp:cNvSpPr/>
      </dsp:nvSpPr>
      <dsp:spPr>
        <a:xfrm rot="18000000">
          <a:off x="2537665" y="2749033"/>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593139" y="3032915"/>
        <a:ext cx="517756" cy="563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1681C-DF3F-42A9-8183-FB5010242239}">
      <dsp:nvSpPr>
        <dsp:cNvPr id="0" name=""/>
        <dsp:cNvSpPr/>
      </dsp:nvSpPr>
      <dsp:spPr>
        <a:xfrm>
          <a:off x="2571303" y="27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Preview</a:t>
          </a:r>
        </a:p>
      </dsp:txBody>
      <dsp:txXfrm>
        <a:off x="2978746" y="407721"/>
        <a:ext cx="1967306" cy="1967306"/>
      </dsp:txXfrm>
    </dsp:sp>
    <dsp:sp modelId="{541CC2D2-2E29-4CE7-A1D8-69AADC2FDF6A}">
      <dsp:nvSpPr>
        <dsp:cNvPr id="0" name=""/>
        <dsp:cNvSpPr/>
      </dsp:nvSpPr>
      <dsp:spPr>
        <a:xfrm rot="3600000">
          <a:off x="4626547" y="2712775"/>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82021" y="2804489"/>
        <a:ext cx="517756" cy="563394"/>
      </dsp:txXfrm>
    </dsp:sp>
    <dsp:sp modelId="{F443774B-3B10-4B53-A428-E7FBA272C8F2}">
      <dsp:nvSpPr>
        <dsp:cNvPr id="0" name=""/>
        <dsp:cNvSpPr/>
      </dsp:nvSpPr>
      <dsp:spPr>
        <a:xfrm>
          <a:off x="4660185"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C00000"/>
              </a:solidFill>
            </a:rPr>
            <a:t>Attend</a:t>
          </a:r>
        </a:p>
      </dsp:txBody>
      <dsp:txXfrm>
        <a:off x="5067628" y="4025771"/>
        <a:ext cx="1967306" cy="1967306"/>
      </dsp:txXfrm>
    </dsp:sp>
    <dsp:sp modelId="{488296F9-921C-4D9D-8D47-E1E996BC5379}">
      <dsp:nvSpPr>
        <dsp:cNvPr id="0" name=""/>
        <dsp:cNvSpPr/>
      </dsp:nvSpPr>
      <dsp:spPr>
        <a:xfrm rot="10800000">
          <a:off x="3613507" y="4539930"/>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3835403" y="4727728"/>
        <a:ext cx="517756" cy="563394"/>
      </dsp:txXfrm>
    </dsp:sp>
    <dsp:sp modelId="{D1843BF3-7E4E-43FF-9373-666D2D5BE51E}">
      <dsp:nvSpPr>
        <dsp:cNvPr id="0" name=""/>
        <dsp:cNvSpPr/>
      </dsp:nvSpPr>
      <dsp:spPr>
        <a:xfrm>
          <a:off x="482421"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Review</a:t>
          </a:r>
        </a:p>
      </dsp:txBody>
      <dsp:txXfrm>
        <a:off x="889864" y="4025771"/>
        <a:ext cx="1967306" cy="1967306"/>
      </dsp:txXfrm>
    </dsp:sp>
    <dsp:sp modelId="{33D2BBC9-872F-4A52-A21E-40A2254E0128}">
      <dsp:nvSpPr>
        <dsp:cNvPr id="0" name=""/>
        <dsp:cNvSpPr/>
      </dsp:nvSpPr>
      <dsp:spPr>
        <a:xfrm rot="18000000">
          <a:off x="2537665" y="2749033"/>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593139" y="3032915"/>
        <a:ext cx="517756" cy="563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1681C-DF3F-42A9-8183-FB5010242239}">
      <dsp:nvSpPr>
        <dsp:cNvPr id="0" name=""/>
        <dsp:cNvSpPr/>
      </dsp:nvSpPr>
      <dsp:spPr>
        <a:xfrm>
          <a:off x="2571303" y="27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Preview</a:t>
          </a:r>
        </a:p>
      </dsp:txBody>
      <dsp:txXfrm>
        <a:off x="2978746" y="407721"/>
        <a:ext cx="1967306" cy="1967306"/>
      </dsp:txXfrm>
    </dsp:sp>
    <dsp:sp modelId="{541CC2D2-2E29-4CE7-A1D8-69AADC2FDF6A}">
      <dsp:nvSpPr>
        <dsp:cNvPr id="0" name=""/>
        <dsp:cNvSpPr/>
      </dsp:nvSpPr>
      <dsp:spPr>
        <a:xfrm rot="3600000">
          <a:off x="4626547" y="2712775"/>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82021" y="2804489"/>
        <a:ext cx="517756" cy="563394"/>
      </dsp:txXfrm>
    </dsp:sp>
    <dsp:sp modelId="{F443774B-3B10-4B53-A428-E7FBA272C8F2}">
      <dsp:nvSpPr>
        <dsp:cNvPr id="0" name=""/>
        <dsp:cNvSpPr/>
      </dsp:nvSpPr>
      <dsp:spPr>
        <a:xfrm>
          <a:off x="4660185"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Attend</a:t>
          </a:r>
        </a:p>
      </dsp:txBody>
      <dsp:txXfrm>
        <a:off x="5067628" y="4025771"/>
        <a:ext cx="1967306" cy="1967306"/>
      </dsp:txXfrm>
    </dsp:sp>
    <dsp:sp modelId="{488296F9-921C-4D9D-8D47-E1E996BC5379}">
      <dsp:nvSpPr>
        <dsp:cNvPr id="0" name=""/>
        <dsp:cNvSpPr/>
      </dsp:nvSpPr>
      <dsp:spPr>
        <a:xfrm rot="10800000">
          <a:off x="3613507" y="4539930"/>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3835403" y="4727728"/>
        <a:ext cx="517756" cy="563394"/>
      </dsp:txXfrm>
    </dsp:sp>
    <dsp:sp modelId="{D1843BF3-7E4E-43FF-9373-666D2D5BE51E}">
      <dsp:nvSpPr>
        <dsp:cNvPr id="0" name=""/>
        <dsp:cNvSpPr/>
      </dsp:nvSpPr>
      <dsp:spPr>
        <a:xfrm>
          <a:off x="482421" y="3618328"/>
          <a:ext cx="2782192" cy="2782192"/>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C00000"/>
              </a:solidFill>
            </a:rPr>
            <a:t>Review</a:t>
          </a:r>
        </a:p>
      </dsp:txBody>
      <dsp:txXfrm>
        <a:off x="889864" y="4025771"/>
        <a:ext cx="1967306" cy="1967306"/>
      </dsp:txXfrm>
    </dsp:sp>
    <dsp:sp modelId="{33D2BBC9-872F-4A52-A21E-40A2254E0128}">
      <dsp:nvSpPr>
        <dsp:cNvPr id="0" name=""/>
        <dsp:cNvSpPr/>
      </dsp:nvSpPr>
      <dsp:spPr>
        <a:xfrm rot="18000000">
          <a:off x="2537665" y="2749033"/>
          <a:ext cx="739652" cy="938990"/>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593139" y="3032915"/>
        <a:ext cx="517756" cy="5633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E57A00-C5AC-47E3-9384-4AEE367931B8}" type="datetimeFigureOut">
              <a:rPr lang="en-US" smtClean="0"/>
              <a:pPr/>
              <a:t>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178343-3A80-44B4-ABDF-92C45F119D43}" type="slidenum">
              <a:rPr lang="en-US" smtClean="0"/>
              <a:pPr/>
              <a:t>‹#›</a:t>
            </a:fld>
            <a:endParaRPr lang="en-US"/>
          </a:p>
        </p:txBody>
      </p:sp>
    </p:spTree>
    <p:extLst>
      <p:ext uri="{BB962C8B-B14F-4D97-AF65-F5344CB8AC3E}">
        <p14:creationId xmlns:p14="http://schemas.microsoft.com/office/powerpoint/2010/main" val="133696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ittstate.edu/office/health/index.do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pittstate.edu/office/student-activities/index.dot" TargetMode="External"/><Relationship Id="rId5" Type="http://schemas.openxmlformats.org/officeDocument/2006/relationships/hyperlink" Target="http://www.pittstate.edu/campus-life/groups/intramurals/campusrecreation/index.dot" TargetMode="External"/><Relationship Id="rId4" Type="http://schemas.openxmlformats.org/officeDocument/2006/relationships/hyperlink" Target="https://www.pittstate.edu/office/student-success-programs/tutoring.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Hello! Welcome to our Academic Success Workshop presentation, Build Your Personal Strategy for a Great Semester. We will be discussing how to create an academic recovery plan and how to access campus resources. </a:t>
            </a:r>
          </a:p>
          <a:p>
            <a:endParaRPr lang="en-US" b="0" dirty="0"/>
          </a:p>
          <a:p>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a:t>
            </a:fld>
            <a:endParaRPr lang="en-US"/>
          </a:p>
        </p:txBody>
      </p:sp>
    </p:spTree>
    <p:extLst>
      <p:ext uri="{BB962C8B-B14F-4D97-AF65-F5344CB8AC3E}">
        <p14:creationId xmlns:p14="http://schemas.microsoft.com/office/powerpoint/2010/main" val="17604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a:t>
            </a:r>
            <a:r>
              <a:rPr lang="en-US" baseline="0" dirty="0"/>
              <a:t> than 20 minutes of review each month can help keep info in the 80-100% range of recall! </a:t>
            </a:r>
          </a:p>
          <a:p>
            <a:endParaRPr lang="en-US" dirty="0"/>
          </a:p>
          <a:p>
            <a:r>
              <a:rPr lang="en-US" dirty="0"/>
              <a:t>This</a:t>
            </a:r>
            <a:r>
              <a:rPr lang="en-US" baseline="0" dirty="0"/>
              <a:t> chart shows us our Short-Term Memory (Blue) vs. Long Term Memory (Green).</a:t>
            </a:r>
          </a:p>
          <a:p>
            <a:endParaRPr lang="en-US" baseline="0" dirty="0"/>
          </a:p>
          <a:p>
            <a:r>
              <a:rPr lang="en-US" baseline="0" dirty="0"/>
              <a:t>On Day 1, when we learn about something, we typically can remember abut 100% of what we learned. Then, the next couple days, we don’t review the information, so we slowly forget what we learned (Decline on the blue line) and there is no long term memory associated with it.</a:t>
            </a:r>
          </a:p>
          <a:p>
            <a:endParaRPr lang="en-US" baseline="0" dirty="0"/>
          </a:p>
          <a:p>
            <a:r>
              <a:rPr lang="en-US" baseline="0" dirty="0"/>
              <a:t>But, after the first day, if we review our notes for 10 minutes on the second day, 5 minutes on day 7 and 2-4 minutes after that.. Our long term memory kicks in and we are able to remember information. </a:t>
            </a:r>
          </a:p>
          <a:p>
            <a:endParaRPr lang="en-US" baseline="0" dirty="0"/>
          </a:p>
          <a:p>
            <a:r>
              <a:rPr lang="en-US" baseline="0" dirty="0"/>
              <a:t>So, this graph really shows you what a max of 10 minutes of reviewing and studying can do for your long term memory. This ultimately helps you from spending a day or week trying to cram and relearn information before a test.</a:t>
            </a:r>
          </a:p>
          <a:p>
            <a:endParaRPr lang="en-US" baseline="0" dirty="0"/>
          </a:p>
          <a:p>
            <a:r>
              <a:rPr lang="en-US" baseline="0" dirty="0"/>
              <a:t>If you approach studying and test prep with the study cycle in mind, you will naturally develop a pattern of regular, short review sessions. This will allow you to retain more, study smarter, not harder, and hopefully get more from your courses.</a:t>
            </a:r>
            <a:endParaRPr lang="en-US" dirty="0"/>
          </a:p>
          <a:p>
            <a:endParaRPr lang="en-US" dirty="0"/>
          </a:p>
          <a:p>
            <a:r>
              <a:rPr lang="en-US" dirty="0"/>
              <a:t>Again, when you are studying, implement 5 minute review sessions to help your long term memory.</a:t>
            </a:r>
          </a:p>
        </p:txBody>
      </p:sp>
      <p:sp>
        <p:nvSpPr>
          <p:cNvPr id="4" name="Slide Number Placeholder 3"/>
          <p:cNvSpPr>
            <a:spLocks noGrp="1"/>
          </p:cNvSpPr>
          <p:nvPr>
            <p:ph type="sldNum" sz="quarter" idx="10"/>
          </p:nvPr>
        </p:nvSpPr>
        <p:spPr/>
        <p:txBody>
          <a:bodyPr/>
          <a:lstStyle/>
          <a:p>
            <a:fld id="{D1E4EE88-0EF5-4ABA-B853-57F617E681FA}" type="slidenum">
              <a:rPr lang="en-US" smtClean="0"/>
              <a:pPr/>
              <a:t>10</a:t>
            </a:fld>
            <a:endParaRPr lang="en-US"/>
          </a:p>
        </p:txBody>
      </p:sp>
    </p:spTree>
    <p:extLst>
      <p:ext uri="{BB962C8B-B14F-4D97-AF65-F5344CB8AC3E}">
        <p14:creationId xmlns:p14="http://schemas.microsoft.com/office/powerpoint/2010/main" val="132659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t>Next, we will be talking about Note Taking.</a:t>
            </a:r>
          </a:p>
          <a:p>
            <a:pPr algn="l"/>
            <a:endParaRPr lang="en-US" sz="1200" dirty="0"/>
          </a:p>
          <a:p>
            <a:pPr algn="l"/>
            <a:r>
              <a:rPr lang="en-US" sz="1200" dirty="0"/>
              <a:t>“Always have a plan and believe in it. Nothing good happens by accident.” </a:t>
            </a:r>
          </a:p>
          <a:p>
            <a:pPr algn="l"/>
            <a:r>
              <a:rPr lang="en-US" sz="1050" dirty="0"/>
              <a:t>~Chuck Knox, NFL coach</a:t>
            </a:r>
          </a:p>
          <a:p>
            <a:pPr algn="l"/>
            <a:endParaRPr lang="en-US" sz="1050" dirty="0"/>
          </a:p>
          <a:p>
            <a:pPr algn="l"/>
            <a:r>
              <a:rPr lang="en-US" sz="1050" dirty="0"/>
              <a:t>When you start to take notes, have a strategic plan!</a:t>
            </a:r>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11</a:t>
            </a:fld>
            <a:endParaRPr lang="en-US"/>
          </a:p>
        </p:txBody>
      </p:sp>
    </p:spTree>
    <p:extLst>
      <p:ext uri="{BB962C8B-B14F-4D97-AF65-F5344CB8AC3E}">
        <p14:creationId xmlns:p14="http://schemas.microsoft.com/office/powerpoint/2010/main" val="135967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On this slide, we have another study cycle, but for your notes!</a:t>
            </a:r>
          </a:p>
          <a:p>
            <a:endParaRPr lang="en-US" b="1" baseline="0" dirty="0"/>
          </a:p>
          <a:p>
            <a:r>
              <a:rPr lang="en-US" b="1" baseline="0" dirty="0"/>
              <a:t>How do you prepare yourself to take great notes: </a:t>
            </a:r>
          </a:p>
          <a:p>
            <a:r>
              <a:rPr lang="en-US" b="1" baseline="0" dirty="0"/>
              <a:t>	*Hint: You have to put in effort before, during and after class</a:t>
            </a:r>
          </a:p>
          <a:p>
            <a:endParaRPr lang="en-US" b="1" baseline="0" dirty="0"/>
          </a:p>
          <a:p>
            <a:r>
              <a:rPr lang="en-US" b="1" baseline="0" dirty="0"/>
              <a:t>The first step is to Preview: </a:t>
            </a:r>
            <a:r>
              <a:rPr lang="en-US" b="0" baseline="0" dirty="0"/>
              <a:t>You will </a:t>
            </a:r>
            <a:r>
              <a:rPr lang="en-US" baseline="0" dirty="0"/>
              <a:t>identify relevant text &amp; notes.</a:t>
            </a:r>
          </a:p>
          <a:p>
            <a:r>
              <a:rPr lang="en-US" i="1" baseline="0" dirty="0"/>
              <a:t>	Example: skimming/scanning your textbook before class</a:t>
            </a:r>
          </a:p>
          <a:p>
            <a:r>
              <a:rPr lang="en-US" b="1" baseline="0" dirty="0"/>
              <a:t>Then, you need to Attend: This means that you are </a:t>
            </a:r>
            <a:r>
              <a:rPr lang="en-US" baseline="0" dirty="0"/>
              <a:t>listening &amp; reading actively; connect textbook &amp; lecture info.</a:t>
            </a:r>
          </a:p>
          <a:p>
            <a:r>
              <a:rPr lang="en-US" baseline="0" dirty="0"/>
              <a:t>	</a:t>
            </a:r>
            <a:r>
              <a:rPr lang="en-US" i="1" baseline="0" dirty="0"/>
              <a:t>Example: Be an active listener, take notes</a:t>
            </a:r>
          </a:p>
          <a:p>
            <a:r>
              <a:rPr lang="en-US" b="1" baseline="0" dirty="0"/>
              <a:t>The final step is to Review: </a:t>
            </a:r>
            <a:r>
              <a:rPr lang="en-US" baseline="0" dirty="0"/>
              <a:t>fill in gaps; meet w/ teachers, tutors, other students, etc.…, especially when items in your notes aren’t clear to you/don’t make sense.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may choose to look at the “Note Taking Tips” handout (There is a link on the Student Success Center Website, at the same location where you found this PowerPoint). This will give you a brief overview of note taking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We really recommend using this handout as a success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may choose to look at the “Pre-Reading Notes” handout (There is a link on the Student Success Center Website, at the same location where you found this PowerPoint). This gives you an outline to take notes as you pre-read your textbook</a:t>
            </a:r>
          </a:p>
          <a:p>
            <a:endParaRPr lang="en-US" baseline="0"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12</a:t>
            </a:fld>
            <a:endParaRPr lang="en-US"/>
          </a:p>
        </p:txBody>
      </p:sp>
    </p:spTree>
    <p:extLst>
      <p:ext uri="{BB962C8B-B14F-4D97-AF65-F5344CB8AC3E}">
        <p14:creationId xmlns:p14="http://schemas.microsoft.com/office/powerpoint/2010/main" val="110062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dirty="0"/>
              <a:t>Let’s go into “Preview” a little more in depth:</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When you arrive to class unprepared:</a:t>
            </a:r>
            <a:endParaRPr lang="en-US" sz="1100" b="1" dirty="0"/>
          </a:p>
          <a:p>
            <a:pPr marL="171450" lvl="0" indent="-171450">
              <a:buFont typeface="Arial" panose="020B0604020202020204" pitchFamily="34" charset="0"/>
              <a:buChar char="•"/>
            </a:pPr>
            <a:r>
              <a:rPr lang="en-US" dirty="0"/>
              <a:t>Unable to cope with the volume of information, especially if it is all new to you </a:t>
            </a:r>
          </a:p>
          <a:p>
            <a:pPr marL="628650" lvl="1" indent="-171450">
              <a:buFont typeface="Arial" panose="020B0604020202020204" pitchFamily="34" charset="0"/>
              <a:buChar char="•"/>
            </a:pPr>
            <a:r>
              <a:rPr lang="en-US" dirty="0"/>
              <a:t>‘Information overload’ causes you to stop taking notes all together</a:t>
            </a:r>
          </a:p>
          <a:p>
            <a:pPr marL="171450" lvl="0" indent="-171450">
              <a:buFont typeface="Arial" panose="020B0604020202020204" pitchFamily="34" charset="0"/>
              <a:buChar char="•"/>
            </a:pPr>
            <a:r>
              <a:rPr lang="en-US" dirty="0"/>
              <a:t>Lack of understanding of a new subject/concept makes it difficult to determine what is important to note</a:t>
            </a:r>
          </a:p>
          <a:p>
            <a:pPr marL="171450" lvl="0" indent="-171450">
              <a:buFont typeface="Arial" panose="020B0604020202020204" pitchFamily="34" charset="0"/>
              <a:buChar char="•"/>
            </a:pPr>
            <a:endParaRPr lang="en-US" dirty="0"/>
          </a:p>
          <a:p>
            <a:pPr marL="0" lvl="0" indent="0">
              <a:buFontTx/>
              <a:buNone/>
            </a:pPr>
            <a:r>
              <a:rPr lang="en-US" b="1" dirty="0"/>
              <a:t>Before class, try implementing these tips!</a:t>
            </a:r>
          </a:p>
          <a:p>
            <a:pPr marL="457200" lvl="0" indent="-457200">
              <a:buFont typeface="Arial" panose="020B0604020202020204" pitchFamily="34" charset="0"/>
              <a:buChar char="•"/>
            </a:pPr>
            <a:r>
              <a:rPr lang="en-US" sz="3000" dirty="0"/>
              <a:t>Review previous day’s class notes</a:t>
            </a:r>
          </a:p>
          <a:p>
            <a:pPr marL="457200" lvl="0" indent="-457200">
              <a:buFont typeface="Arial" panose="020B0604020202020204" pitchFamily="34" charset="0"/>
              <a:buChar char="•"/>
            </a:pPr>
            <a:r>
              <a:rPr lang="en-US" sz="3000" dirty="0"/>
              <a:t>Read textbook assignments &amp; take notes</a:t>
            </a:r>
          </a:p>
          <a:p>
            <a:pPr marL="914400" lvl="1" indent="-457200">
              <a:buFont typeface="Arial" panose="020B0604020202020204" pitchFamily="34" charset="0"/>
              <a:buChar char="•"/>
            </a:pPr>
            <a:r>
              <a:rPr lang="en-US" sz="2900" dirty="0"/>
              <a:t>Mark items that are unclear or confusing</a:t>
            </a:r>
          </a:p>
          <a:p>
            <a:pPr marL="914400" lvl="1" indent="-457200">
              <a:buFont typeface="Arial" panose="020B0604020202020204" pitchFamily="34" charset="0"/>
              <a:buChar char="•"/>
            </a:pPr>
            <a:r>
              <a:rPr lang="en-US" sz="2900" dirty="0"/>
              <a:t>Develop questions to ask in class </a:t>
            </a:r>
            <a:r>
              <a:rPr lang="en-US" sz="3200" dirty="0"/>
              <a:t>(Write these down, so that you can reference your notes/questions during class)</a:t>
            </a:r>
            <a:endParaRPr lang="en-US" sz="2900" dirty="0"/>
          </a:p>
          <a:p>
            <a:pPr marL="457200" lvl="0" indent="-457200">
              <a:buFont typeface="Arial" panose="020B0604020202020204" pitchFamily="34" charset="0"/>
              <a:buChar char="•"/>
            </a:pPr>
            <a:r>
              <a:rPr lang="en-US" sz="3000" dirty="0"/>
              <a:t>Examine returned homework &amp; tests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13</a:t>
            </a:fld>
            <a:endParaRPr lang="en-US"/>
          </a:p>
        </p:txBody>
      </p:sp>
    </p:spTree>
    <p:extLst>
      <p:ext uri="{BB962C8B-B14F-4D97-AF65-F5344CB8AC3E}">
        <p14:creationId xmlns:p14="http://schemas.microsoft.com/office/powerpoint/2010/main" val="106322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we will be talking about what to do when you Attend class.</a:t>
            </a:r>
          </a:p>
        </p:txBody>
      </p:sp>
      <p:sp>
        <p:nvSpPr>
          <p:cNvPr id="4" name="Slide Number Placeholder 3"/>
          <p:cNvSpPr>
            <a:spLocks noGrp="1"/>
          </p:cNvSpPr>
          <p:nvPr>
            <p:ph type="sldNum" sz="quarter" idx="10"/>
          </p:nvPr>
        </p:nvSpPr>
        <p:spPr/>
        <p:txBody>
          <a:bodyPr/>
          <a:lstStyle/>
          <a:p>
            <a:fld id="{EA178343-3A80-44B4-ABDF-92C45F119D43}" type="slidenum">
              <a:rPr lang="en-US" smtClean="0"/>
              <a:pPr/>
              <a:t>14</a:t>
            </a:fld>
            <a:endParaRPr lang="en-US"/>
          </a:p>
        </p:txBody>
      </p:sp>
    </p:spTree>
    <p:extLst>
      <p:ext uri="{BB962C8B-B14F-4D97-AF65-F5344CB8AC3E}">
        <p14:creationId xmlns:p14="http://schemas.microsoft.com/office/powerpoint/2010/main" val="274264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Tx/>
              <a:buNone/>
            </a:pPr>
            <a:r>
              <a:rPr lang="en-US" sz="2400" b="0" dirty="0"/>
              <a:t>Don’t just sit in class, BE there. Engage in the lecture and activities… you might be surprised how much you enjoy attending class. </a:t>
            </a:r>
          </a:p>
          <a:p>
            <a:pPr marL="0" indent="0">
              <a:buFontTx/>
              <a:buNone/>
            </a:pPr>
            <a:endParaRPr lang="en-US" sz="2400" b="1" dirty="0"/>
          </a:p>
          <a:p>
            <a:pPr marL="0" indent="0">
              <a:buFont typeface="Arial" panose="020B0604020202020204" pitchFamily="34" charset="0"/>
              <a:buNone/>
            </a:pPr>
            <a:r>
              <a:rPr lang="en-US" sz="2400" b="1" dirty="0"/>
              <a:t>Be other-directed: </a:t>
            </a:r>
            <a:endParaRPr lang="en-US" sz="1800" b="1" dirty="0"/>
          </a:p>
          <a:p>
            <a:pPr marL="0" indent="0">
              <a:buFont typeface="Arial" panose="020B0604020202020204" pitchFamily="34" charset="0"/>
              <a:buNone/>
            </a:pPr>
            <a:r>
              <a:rPr lang="en-US" sz="2000" dirty="0"/>
              <a:t>Prepare with a positive, engaged attitude</a:t>
            </a:r>
            <a:br>
              <a:rPr lang="en-US" sz="2000" dirty="0"/>
            </a:br>
            <a:r>
              <a:rPr lang="en-US" sz="2000" dirty="0"/>
              <a:t>Focus attention on the subject</a:t>
            </a:r>
          </a:p>
          <a:p>
            <a:pPr marL="800100" lvl="1" indent="-342900">
              <a:buFont typeface="Arial" panose="020B0604020202020204" pitchFamily="34" charset="0"/>
              <a:buChar char="•"/>
            </a:pPr>
            <a:endParaRPr lang="en-US" dirty="0"/>
          </a:p>
          <a:p>
            <a:pPr marL="0" indent="0">
              <a:buFontTx/>
              <a:buNone/>
            </a:pPr>
            <a:r>
              <a:rPr lang="en-US" sz="2100" b="1" dirty="0"/>
              <a:t>Be aware: non-verbally acknowledge points in the speech</a:t>
            </a:r>
            <a:br>
              <a:rPr lang="en-US" sz="2100" b="1" dirty="0"/>
            </a:br>
            <a:r>
              <a:rPr lang="en-US" sz="2100" dirty="0"/>
              <a:t>Let the argument or presentation run its course</a:t>
            </a:r>
            <a:br>
              <a:rPr lang="en-US" sz="2100" dirty="0"/>
            </a:br>
            <a:r>
              <a:rPr lang="en-US" sz="2100" dirty="0"/>
              <a:t>Don't agree or disagree, but encourage the train of thought</a:t>
            </a:r>
            <a:br>
              <a:rPr lang="en-US" sz="2100" dirty="0"/>
            </a:br>
            <a:r>
              <a:rPr lang="en-US" sz="2100" dirty="0"/>
              <a:t>Set aside prejudices &amp; opinions:  you are present to learn what the speaker has to say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Be involved:</a:t>
            </a:r>
          </a:p>
          <a:p>
            <a:pPr marL="0" lvl="0" indent="0">
              <a:buFont typeface="Arial" panose="020B0604020202020204" pitchFamily="34" charset="0"/>
              <a:buNone/>
            </a:pPr>
            <a:r>
              <a:rPr lang="en-US" sz="3000" dirty="0"/>
              <a:t>Approach </a:t>
            </a:r>
            <a:r>
              <a:rPr lang="en-US" sz="3000" i="1" dirty="0"/>
              <a:t>listening</a:t>
            </a:r>
            <a:r>
              <a:rPr lang="en-US" sz="3000" dirty="0"/>
              <a:t> as a challenging mental task</a:t>
            </a:r>
            <a:br>
              <a:rPr lang="en-US" dirty="0"/>
            </a:br>
            <a:r>
              <a:rPr lang="en-US" sz="3000" dirty="0"/>
              <a:t>Review mentally what you already know about the subject</a:t>
            </a:r>
          </a:p>
          <a:p>
            <a:pPr marL="457200" lvl="1" indent="0">
              <a:buFont typeface="Arial" panose="020B0604020202020204" pitchFamily="34" charset="0"/>
              <a:buNone/>
            </a:pPr>
            <a:r>
              <a:rPr lang="en-US" sz="2300" dirty="0"/>
              <a:t>*How does this fit with what I know from previous lectures?</a:t>
            </a:r>
            <a:endParaRPr lang="en-US" dirty="0"/>
          </a:p>
          <a:p>
            <a:pPr marL="0" lvl="0" indent="0">
              <a:buFont typeface="Arial" panose="020B0604020202020204" pitchFamily="34" charset="0"/>
              <a:buNone/>
            </a:pPr>
            <a:r>
              <a:rPr lang="en-US" sz="3000" dirty="0">
                <a:solidFill>
                  <a:prstClr val="black"/>
                </a:solidFill>
              </a:rPr>
              <a:t>Actively respond to questions and directions</a:t>
            </a:r>
          </a:p>
          <a:p>
            <a:pPr marL="0" lvl="0" indent="0">
              <a:buFont typeface="Arial" panose="020B0604020202020204" pitchFamily="34" charset="0"/>
              <a:buNone/>
            </a:pPr>
            <a:r>
              <a:rPr lang="en-US" sz="3000" dirty="0"/>
              <a:t>Stay active by asking mental questions: </a:t>
            </a:r>
            <a:r>
              <a:rPr lang="en-US" sz="2300" dirty="0"/>
              <a:t>What is the key point, sub-points, etc…?</a:t>
            </a:r>
            <a:br>
              <a:rPr lang="en-US" dirty="0"/>
            </a:br>
            <a:r>
              <a:rPr lang="en-US" sz="3000" dirty="0"/>
              <a:t>Use the gap between the rate of speech &amp; your rate of thought</a:t>
            </a:r>
          </a:p>
          <a:p>
            <a:pPr marL="457200" lvl="1" indent="0">
              <a:buFont typeface="Arial" panose="020B0604020202020204" pitchFamily="34" charset="0"/>
              <a:buNone/>
            </a:pPr>
            <a:r>
              <a:rPr lang="en-US" sz="2300" dirty="0"/>
              <a:t>*You can think faster than the lecturer can talk – one reason why your mind may tend to wander</a:t>
            </a:r>
          </a:p>
          <a:p>
            <a:pPr marL="457200" lvl="1" indent="0">
              <a:buFont typeface="Arial" panose="020B0604020202020204" pitchFamily="34" charset="0"/>
              <a:buNone/>
            </a:pPr>
            <a:r>
              <a:rPr lang="en-US" sz="2300" dirty="0"/>
              <a:t>*Try to anticipate what the instructor may be going to say</a:t>
            </a:r>
            <a:endParaRPr lang="en-US" sz="2100"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15</a:t>
            </a:fld>
            <a:endParaRPr lang="en-US"/>
          </a:p>
        </p:txBody>
      </p:sp>
    </p:spTree>
    <p:extLst>
      <p:ext uri="{BB962C8B-B14F-4D97-AF65-F5344CB8AC3E}">
        <p14:creationId xmlns:p14="http://schemas.microsoft.com/office/powerpoint/2010/main" val="3377390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How should you take notes during class?</a:t>
            </a:r>
          </a:p>
          <a:p>
            <a:endParaRPr lang="en-US" sz="2400" dirty="0"/>
          </a:p>
          <a:p>
            <a:r>
              <a:rPr lang="en-US" sz="2400" b="1" dirty="0"/>
              <a:t>The Basics</a:t>
            </a:r>
          </a:p>
          <a:p>
            <a:pPr marL="457200" lvl="0" indent="-457200">
              <a:buFont typeface="Arial" panose="020B0604020202020204" pitchFamily="34" charset="0"/>
              <a:buChar char="•"/>
            </a:pPr>
            <a:r>
              <a:rPr lang="en-US" sz="2800" dirty="0"/>
              <a:t>Start each day’s notes on a new page (This makes it easier for you to reference when you review your notes based off of topics)</a:t>
            </a:r>
          </a:p>
          <a:p>
            <a:pPr marL="800100" lvl="1" indent="-342900">
              <a:buFont typeface="Arial" panose="020B0604020202020204" pitchFamily="34" charset="0"/>
              <a:buChar char="•"/>
            </a:pPr>
            <a:r>
              <a:rPr lang="en-US" sz="2400" dirty="0"/>
              <a:t>Provide room on the page for organization</a:t>
            </a:r>
          </a:p>
          <a:p>
            <a:pPr marL="800100" lvl="1" indent="-342900">
              <a:buFont typeface="Arial" panose="020B0604020202020204" pitchFamily="34" charset="0"/>
              <a:buChar char="•"/>
            </a:pPr>
            <a:r>
              <a:rPr lang="en-US" sz="2400" dirty="0"/>
              <a:t>Date &amp; number lecture notes (include the main topic on the heading for easy reference</a:t>
            </a:r>
          </a:p>
          <a:p>
            <a:pPr marL="800100" lvl="1" indent="-342900">
              <a:buFont typeface="Arial" panose="020B0604020202020204" pitchFamily="34" charset="0"/>
              <a:buChar char="•"/>
            </a:pPr>
            <a:r>
              <a:rPr lang="en-US" sz="2800" dirty="0"/>
              <a:t>Use short phrases, abbreviations, symbols</a:t>
            </a:r>
          </a:p>
          <a:p>
            <a:pPr marL="1257300" lvl="2" indent="-342900">
              <a:buFont typeface="Arial" panose="020B0604020202020204" pitchFamily="34" charset="0"/>
              <a:buChar char="•"/>
            </a:pPr>
            <a:r>
              <a:rPr lang="en-US" sz="2800" i="1" dirty="0"/>
              <a:t>Ex: Instead of writing Standard Deviation multiple times, use SD</a:t>
            </a:r>
            <a:endParaRPr lang="en-US" i="1" dirty="0"/>
          </a:p>
          <a:p>
            <a:pPr marL="914400" lvl="1" indent="-457200">
              <a:buFont typeface="Arial" panose="020B0604020202020204" pitchFamily="34" charset="0"/>
              <a:buChar char="•"/>
            </a:pPr>
            <a:r>
              <a:rPr lang="en-US" sz="2800" dirty="0"/>
              <a:t>Put notes in your own words (You will learn concepts and information quicker!)</a:t>
            </a:r>
          </a:p>
          <a:p>
            <a:pPr marL="1257300" lvl="2" indent="-342900">
              <a:buFont typeface="Arial" panose="020B0604020202020204" pitchFamily="34" charset="0"/>
              <a:buChar char="•"/>
            </a:pPr>
            <a:r>
              <a:rPr lang="en-US" sz="2400" dirty="0"/>
              <a:t>Put the exact format as initially seen for formulas, definitions, specific facts &amp; quotes</a:t>
            </a:r>
            <a:endParaRPr lang="en-US" dirty="0"/>
          </a:p>
          <a:p>
            <a:pPr marL="800100" lvl="1" indent="-342900">
              <a:buFont typeface="Arial" panose="020B0604020202020204" pitchFamily="34" charset="0"/>
              <a:buChar char="•"/>
            </a:pPr>
            <a:r>
              <a:rPr lang="en-US" sz="2400" dirty="0"/>
              <a:t>Note questions posed by the instructor</a:t>
            </a:r>
          </a:p>
          <a:p>
            <a:pPr marL="1257300" lvl="2" indent="-342900">
              <a:buFont typeface="Arial" panose="020B0604020202020204" pitchFamily="34" charset="0"/>
              <a:buChar char="•"/>
            </a:pPr>
            <a:r>
              <a:rPr lang="en-US" sz="2400" dirty="0"/>
              <a:t>Likely test questions</a:t>
            </a:r>
            <a:endParaRPr lang="en-US" sz="1000" dirty="0"/>
          </a:p>
          <a:p>
            <a:pPr marL="800100" lvl="1" indent="-342900">
              <a:buFont typeface="Arial" panose="020B0604020202020204" pitchFamily="34" charset="0"/>
              <a:buChar char="•"/>
            </a:pPr>
            <a:r>
              <a:rPr lang="en-US" sz="2400" dirty="0"/>
              <a:t>Listen for clue phrases</a:t>
            </a:r>
          </a:p>
          <a:p>
            <a:pPr marL="1257300" lvl="2" indent="-342900">
              <a:buFont typeface="Arial" panose="020B0604020202020204" pitchFamily="34" charset="0"/>
              <a:buChar char="•"/>
            </a:pPr>
            <a:r>
              <a:rPr lang="en-US" sz="2400" dirty="0"/>
              <a:t>Professor’s might say “Here’s the key…” or “It is important to note that…”</a:t>
            </a:r>
            <a:endParaRPr lang="en-US" sz="1000" dirty="0"/>
          </a:p>
          <a:p>
            <a:pPr marL="800100" lvl="1" indent="-342900">
              <a:buFont typeface="Arial" panose="020B0604020202020204" pitchFamily="34" charset="0"/>
              <a:buChar char="•"/>
            </a:pPr>
            <a:r>
              <a:rPr lang="en-US" sz="2400" dirty="0"/>
              <a:t>Repetition</a:t>
            </a:r>
          </a:p>
          <a:p>
            <a:pPr marL="1257300" lvl="2" indent="-342900">
              <a:buFont typeface="Arial" panose="020B0604020202020204" pitchFamily="34" charset="0"/>
              <a:buChar char="•"/>
            </a:pPr>
            <a:r>
              <a:rPr lang="en-US" sz="2400" dirty="0"/>
              <a:t>“In other words…” “As I mentioned previously…”</a:t>
            </a:r>
          </a:p>
          <a:p>
            <a:endParaRPr lang="en-US" dirty="0"/>
          </a:p>
          <a:p>
            <a:r>
              <a:rPr lang="en-US" dirty="0"/>
              <a:t>Write these down in your notes because they are important!!</a:t>
            </a:r>
            <a:endParaRPr lang="en-US" sz="2900" dirty="0"/>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16</a:t>
            </a:fld>
            <a:endParaRPr lang="en-US"/>
          </a:p>
        </p:txBody>
      </p:sp>
    </p:spTree>
    <p:extLst>
      <p:ext uri="{BB962C8B-B14F-4D97-AF65-F5344CB8AC3E}">
        <p14:creationId xmlns:p14="http://schemas.microsoft.com/office/powerpoint/2010/main" val="201931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buFontTx/>
              <a:buNone/>
            </a:pPr>
            <a:r>
              <a:rPr lang="en-US" sz="2400" dirty="0"/>
              <a:t>If there is a summary at the end of the lecture, pay close attention to it</a:t>
            </a:r>
          </a:p>
          <a:p>
            <a:pPr marL="342900" lvl="0" indent="-342900">
              <a:buFont typeface="Arial" panose="020B0604020202020204" pitchFamily="34" charset="0"/>
              <a:buChar char="•"/>
            </a:pPr>
            <a:r>
              <a:rPr lang="en-US" sz="2400" dirty="0"/>
              <a:t>Check the organization of your notes </a:t>
            </a:r>
          </a:p>
          <a:p>
            <a:pPr marL="342900" lvl="0" indent="-342900">
              <a:buFont typeface="Arial" panose="020B0604020202020204" pitchFamily="34" charset="0"/>
              <a:buChar char="•"/>
            </a:pPr>
            <a:r>
              <a:rPr lang="en-US" sz="2400" dirty="0"/>
              <a:t>Copy the main points in the summary</a:t>
            </a:r>
          </a:p>
          <a:p>
            <a:pPr marL="800100" lvl="1" indent="-342900">
              <a:buFont typeface="Arial" panose="020B0604020202020204" pitchFamily="34" charset="0"/>
              <a:buChar cha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At the end of class, the temptation</a:t>
            </a:r>
            <a:r>
              <a:rPr lang="en-US" sz="3200" baseline="0" dirty="0"/>
              <a:t> is to start tuning out and getting your things ready to leave class. Try to fight this urge to run out of class! The announcements at the beginning of class and summary and reminders at the end of the class are invaluable. Listen closely to avoid missing out on important information!</a:t>
            </a:r>
            <a:endParaRPr lang="en-US" sz="3200" dirty="0"/>
          </a:p>
          <a:p>
            <a:pPr lvl="0"/>
            <a:endParaRPr lang="en-US" sz="2900" dirty="0"/>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17</a:t>
            </a:fld>
            <a:endParaRPr lang="en-US"/>
          </a:p>
        </p:txBody>
      </p:sp>
    </p:spTree>
    <p:extLst>
      <p:ext uri="{BB962C8B-B14F-4D97-AF65-F5344CB8AC3E}">
        <p14:creationId xmlns:p14="http://schemas.microsoft.com/office/powerpoint/2010/main" val="380394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 final test of the process is the Review (‘cool down’):</a:t>
            </a:r>
            <a:r>
              <a:rPr lang="en-US" b="0" baseline="0" dirty="0"/>
              <a:t> as soon as possible, once class has finished. </a:t>
            </a:r>
            <a:endParaRPr lang="en-US" b="0" dirty="0"/>
          </a:p>
          <a:p>
            <a:endParaRPr lang="en-US" dirty="0"/>
          </a:p>
        </p:txBody>
      </p:sp>
      <p:sp>
        <p:nvSpPr>
          <p:cNvPr id="4" name="Slide Number Placeholder 3"/>
          <p:cNvSpPr>
            <a:spLocks noGrp="1"/>
          </p:cNvSpPr>
          <p:nvPr>
            <p:ph type="sldNum" sz="quarter" idx="10"/>
          </p:nvPr>
        </p:nvSpPr>
        <p:spPr/>
        <p:txBody>
          <a:bodyPr/>
          <a:lstStyle/>
          <a:p>
            <a:fld id="{FFF4E8E7-B46C-4484-B673-D2EDA104B6E4}" type="slidenum">
              <a:rPr lang="en-US" smtClean="0"/>
              <a:pPr/>
              <a:t>18</a:t>
            </a:fld>
            <a:endParaRPr lang="en-US"/>
          </a:p>
        </p:txBody>
      </p:sp>
    </p:spTree>
    <p:extLst>
      <p:ext uri="{BB962C8B-B14F-4D97-AF65-F5344CB8AC3E}">
        <p14:creationId xmlns:p14="http://schemas.microsoft.com/office/powerpoint/2010/main" val="237580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After class has ended:</a:t>
            </a:r>
          </a:p>
          <a:p>
            <a:pPr marL="457200" indent="-457200">
              <a:buFont typeface="Arial" panose="020B0604020202020204" pitchFamily="34" charset="0"/>
              <a:buChar char="•"/>
            </a:pPr>
            <a:r>
              <a:rPr lang="en-US" sz="2800" dirty="0"/>
              <a:t>Review notes</a:t>
            </a:r>
          </a:p>
          <a:p>
            <a:pPr marL="800100" lvl="1" indent="-342900">
              <a:buFont typeface="Arial" panose="020B0604020202020204" pitchFamily="34" charset="0"/>
              <a:buChar char="•"/>
            </a:pPr>
            <a:r>
              <a:rPr lang="en-US" sz="2400" dirty="0"/>
              <a:t>Immediately after class</a:t>
            </a:r>
          </a:p>
          <a:p>
            <a:pPr marL="1257300" lvl="2" indent="-342900">
              <a:buFont typeface="Arial" panose="020B0604020202020204" pitchFamily="34" charset="0"/>
              <a:buChar char="•"/>
            </a:pPr>
            <a:r>
              <a:rPr lang="en-US" sz="2400" dirty="0"/>
              <a:t>Before you leave the classroom or exit out of a recorded lecture or Zoom meeting, if possible</a:t>
            </a:r>
          </a:p>
          <a:p>
            <a:pPr marL="1257300" lvl="2" indent="-342900">
              <a:buFont typeface="Arial" panose="020B0604020202020204" pitchFamily="34" charset="0"/>
              <a:buChar char="•"/>
            </a:pPr>
            <a:r>
              <a:rPr lang="en-US" sz="2400" dirty="0"/>
              <a:t>Clear up illegibility, check for errors, fill in facts &amp; examples </a:t>
            </a:r>
          </a:p>
          <a:p>
            <a:pPr marL="1257300" lvl="2" indent="-342900">
              <a:buFont typeface="Arial" panose="020B0604020202020204" pitchFamily="34" charset="0"/>
              <a:buChar char="•"/>
            </a:pPr>
            <a:r>
              <a:rPr lang="en-US" sz="2400" dirty="0"/>
              <a:t>Ask for clarification from instructor, classmates, text, </a:t>
            </a:r>
            <a:r>
              <a:rPr lang="en-US" sz="2400" dirty="0" err="1"/>
              <a:t>etc</a:t>
            </a:r>
            <a:r>
              <a:rPr lang="en-US" sz="2400" dirty="0"/>
              <a:t>…</a:t>
            </a:r>
          </a:p>
          <a:p>
            <a:endParaRPr lang="en-US" dirty="0"/>
          </a:p>
          <a:p>
            <a:r>
              <a:rPr lang="en-US" dirty="0"/>
              <a:t>Again, resist the urge to run from the classroom</a:t>
            </a:r>
            <a:r>
              <a:rPr lang="en-US" baseline="0" dirty="0"/>
              <a:t> at the end of class! Give yourself the gift of those few extra moments of review and your notes will be much more useful when you review them later and use them as a test-prep resource.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Taking notes is pointless…unless you</a:t>
            </a:r>
            <a:r>
              <a:rPr kumimoji="0" lang="en-US" sz="1200" b="0" i="0" u="none" strike="noStrike" kern="1200" cap="none" spc="0" normalizeH="0" noProof="0" dirty="0">
                <a:ln>
                  <a:noFill/>
                </a:ln>
                <a:solidFill>
                  <a:schemeClr val="tx1"/>
                </a:solidFill>
                <a:effectLst/>
                <a:uLnTx/>
                <a:uFillTx/>
                <a:latin typeface="+mn-lt"/>
                <a:ea typeface="+mn-ea"/>
                <a:cs typeface="+mn-cs"/>
              </a:rPr>
              <a:t> intentionally engage in the class and regularly review your notes.</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p>
            <a:pPr lvl="0"/>
            <a:endParaRPr lang="en-US" sz="4700" b="1" dirty="0"/>
          </a:p>
          <a:p>
            <a:pPr lvl="0"/>
            <a:r>
              <a:rPr lang="en-US" sz="4700" b="1" dirty="0"/>
              <a:t>Later that day &amp; week</a:t>
            </a:r>
          </a:p>
          <a:p>
            <a:pPr marL="571500" lvl="0" indent="-571500">
              <a:buFont typeface="Arial" panose="020B0604020202020204" pitchFamily="34" charset="0"/>
              <a:buChar char="•"/>
            </a:pPr>
            <a:r>
              <a:rPr lang="en-US" sz="3700" dirty="0"/>
              <a:t>Increase memory &amp; recall by reviewing notes often in the days after class</a:t>
            </a:r>
          </a:p>
          <a:p>
            <a:pPr lvl="1"/>
            <a:endParaRPr lang="en-US" sz="3700" dirty="0"/>
          </a:p>
          <a:p>
            <a:pPr lvl="0"/>
            <a:r>
              <a:rPr lang="en-US" sz="4700" b="1" dirty="0"/>
              <a:t>Use your notes later in semester to study for exam</a:t>
            </a:r>
          </a:p>
          <a:p>
            <a:pPr marL="571500" lvl="0" indent="-571500">
              <a:buFont typeface="Arial" panose="020B0604020202020204" pitchFamily="34" charset="0"/>
              <a:buChar char="•"/>
            </a:pPr>
            <a:r>
              <a:rPr lang="en-US" sz="3700" dirty="0"/>
              <a:t>Reviewing the notes in days after lecture makes for shorter, more effective study time later. (Unless you enjoy spending hours re-learning info from earlier in the semester…)</a:t>
            </a:r>
            <a:endParaRPr lang="en-US" sz="4200" dirty="0"/>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19</a:t>
            </a:fld>
            <a:endParaRPr lang="en-US"/>
          </a:p>
        </p:txBody>
      </p:sp>
    </p:spTree>
    <p:extLst>
      <p:ext uri="{BB962C8B-B14F-4D97-AF65-F5344CB8AC3E}">
        <p14:creationId xmlns:p14="http://schemas.microsoft.com/office/powerpoint/2010/main" val="256853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let’s talk about Goal Setting.</a:t>
            </a:r>
          </a:p>
          <a:p>
            <a:endParaRPr lang="en-US" dirty="0"/>
          </a:p>
          <a:p>
            <a:r>
              <a:rPr lang="en-US" dirty="0"/>
              <a:t>See your</a:t>
            </a:r>
            <a:r>
              <a:rPr lang="en-US" baseline="0" dirty="0"/>
              <a:t> target, take aim and shoot for it! But, what if you don’t know what your target is? Makes it a bit difficult to know where to shoot, doesn’t it?! Focus on some of the strategies that you’ve learned in this presentation and create some goals from them. You might also choose to set some college career goals. However, some of you may need to do a bit of major or career exploration? If you are having trouble choosing a major at Pitt State, feel free to visit with an academic counselor at Student Success Programs. Student Success Programs is the home for undeclared and exploratory studies. We offer a course called “Career Explorations”. This course looks at the world of work, allowing you to make connections with your interests and area of study, in order to find the right career path!</a:t>
            </a:r>
          </a:p>
          <a:p>
            <a:endParaRPr lang="en-US" baseline="0" dirty="0"/>
          </a:p>
          <a:p>
            <a:r>
              <a:rPr lang="en-US" baseline="0" dirty="0"/>
              <a:t>If you are interested in Exploratory Studies program or the Career Explorations course, feel free to contact Student Success Programs for more information:</a:t>
            </a:r>
          </a:p>
          <a:p>
            <a:endParaRPr lang="en-US" baseline="0" dirty="0"/>
          </a:p>
          <a:p>
            <a:r>
              <a:rPr lang="en-US" dirty="0"/>
              <a:t>Student Success Programs</a:t>
            </a:r>
          </a:p>
          <a:p>
            <a:r>
              <a:rPr lang="en-US" dirty="0"/>
              <a:t>Axe Library 113</a:t>
            </a:r>
          </a:p>
          <a:p>
            <a:r>
              <a:rPr lang="en-US" dirty="0" err="1"/>
              <a:t>studentsuccess@pittstate.edu</a:t>
            </a:r>
            <a:endParaRPr lang="en-US" dirty="0"/>
          </a:p>
          <a:p>
            <a:r>
              <a:rPr lang="en-US" dirty="0"/>
              <a:t>620-235-6578</a:t>
            </a:r>
          </a:p>
        </p:txBody>
      </p:sp>
      <p:sp>
        <p:nvSpPr>
          <p:cNvPr id="4" name="Slide Number Placeholder 3"/>
          <p:cNvSpPr>
            <a:spLocks noGrp="1"/>
          </p:cNvSpPr>
          <p:nvPr>
            <p:ph type="sldNum" sz="quarter" idx="10"/>
          </p:nvPr>
        </p:nvSpPr>
        <p:spPr/>
        <p:txBody>
          <a:bodyPr/>
          <a:lstStyle/>
          <a:p>
            <a:fld id="{D47476DB-E00A-4018-8946-92E09234F89C}" type="slidenum">
              <a:rPr lang="en-US" smtClean="0"/>
              <a:pPr/>
              <a:t>2</a:t>
            </a:fld>
            <a:endParaRPr lang="en-US"/>
          </a:p>
        </p:txBody>
      </p:sp>
    </p:spTree>
    <p:extLst>
      <p:ext uri="{BB962C8B-B14F-4D97-AF65-F5344CB8AC3E}">
        <p14:creationId xmlns:p14="http://schemas.microsoft.com/office/powerpoint/2010/main" val="2029408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we will discuss strategies that will help you effectively communicate with your professor… remember, they were a student once too!</a:t>
            </a:r>
          </a:p>
        </p:txBody>
      </p:sp>
      <p:sp>
        <p:nvSpPr>
          <p:cNvPr id="4" name="Slide Number Placeholder 3"/>
          <p:cNvSpPr>
            <a:spLocks noGrp="1"/>
          </p:cNvSpPr>
          <p:nvPr>
            <p:ph type="sldNum" sz="quarter" idx="10"/>
          </p:nvPr>
        </p:nvSpPr>
        <p:spPr/>
        <p:txBody>
          <a:bodyPr/>
          <a:lstStyle/>
          <a:p>
            <a:fld id="{D1E4EE88-0EF5-4ABA-B853-57F617E681FA}" type="slidenum">
              <a:rPr lang="en-US" smtClean="0"/>
              <a:pPr/>
              <a:t>20</a:t>
            </a:fld>
            <a:endParaRPr lang="en-US"/>
          </a:p>
        </p:txBody>
      </p:sp>
    </p:spTree>
    <p:extLst>
      <p:ext uri="{BB962C8B-B14F-4D97-AF65-F5344CB8AC3E}">
        <p14:creationId xmlns:p14="http://schemas.microsoft.com/office/powerpoint/2010/main" val="33901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altLang="en-US" dirty="0"/>
              <a:t>The next step to being a successful in a face to face or an online environment is communication. </a:t>
            </a:r>
          </a:p>
          <a:p>
            <a:pPr>
              <a:spcBef>
                <a:spcPct val="0"/>
              </a:spcBef>
            </a:pPr>
            <a:endParaRPr lang="en-US" altLang="en-US" dirty="0"/>
          </a:p>
          <a:p>
            <a:pPr>
              <a:spcBef>
                <a:spcPct val="0"/>
              </a:spcBef>
            </a:pPr>
            <a:r>
              <a:rPr lang="en-US" altLang="en-US" b="1" dirty="0"/>
              <a:t>Side note:</a:t>
            </a:r>
          </a:p>
          <a:p>
            <a:pPr>
              <a:spcBef>
                <a:spcPct val="0"/>
              </a:spcBef>
            </a:pPr>
            <a:r>
              <a:rPr lang="en-US" altLang="en-US" b="1" dirty="0"/>
              <a:t>Just because you do not see the instructor face-to-face, does not mean that you are able to skip out on communication.</a:t>
            </a:r>
          </a:p>
          <a:p>
            <a:pPr>
              <a:spcBef>
                <a:spcPct val="0"/>
              </a:spcBef>
            </a:pPr>
            <a:endParaRPr lang="en-US" altLang="en-US" dirty="0"/>
          </a:p>
          <a:p>
            <a:pPr>
              <a:spcBef>
                <a:spcPct val="0"/>
              </a:spcBef>
            </a:pPr>
            <a:r>
              <a:rPr lang="en-US" altLang="en-US" dirty="0"/>
              <a:t>The course syllabus will typically hold a variety of information:</a:t>
            </a:r>
          </a:p>
          <a:p>
            <a:pPr marL="171450" indent="-171450">
              <a:spcBef>
                <a:spcPct val="0"/>
              </a:spcBef>
              <a:buFont typeface="Arial" panose="020B0604020202020204" pitchFamily="34" charset="0"/>
              <a:buChar char="•"/>
            </a:pPr>
            <a:r>
              <a:rPr lang="en-US" altLang="en-US" dirty="0"/>
              <a:t>Office Hours:</a:t>
            </a:r>
          </a:p>
          <a:p>
            <a:pPr marL="628650" lvl="1" indent="-171450">
              <a:spcBef>
                <a:spcPct val="0"/>
              </a:spcBef>
              <a:buFont typeface="Arial" panose="020B0604020202020204" pitchFamily="34" charset="0"/>
              <a:buChar char="•"/>
            </a:pPr>
            <a:r>
              <a:rPr lang="en-US" altLang="en-US" dirty="0"/>
              <a:t>Professors will have office hours for students to come in and ask questions. You can find their office hours and location within the syllabus.</a:t>
            </a:r>
          </a:p>
          <a:p>
            <a:pPr marL="628650" lvl="1" indent="-171450">
              <a:spcBef>
                <a:spcPct val="0"/>
              </a:spcBef>
              <a:buFont typeface="Arial" panose="020B0604020202020204" pitchFamily="34" charset="0"/>
              <a:buChar char="•"/>
            </a:pPr>
            <a:r>
              <a:rPr lang="en-US" altLang="en-US" dirty="0"/>
              <a:t>Professors that teach online will typically have online or virtual office hours. These are hours that they will be at their computer, monitoring their email or you may also be able to reach them through phone. </a:t>
            </a:r>
          </a:p>
          <a:p>
            <a:pPr marL="171450" indent="-171450">
              <a:spcBef>
                <a:spcPct val="0"/>
              </a:spcBef>
              <a:buFont typeface="Arial" panose="020B0604020202020204" pitchFamily="34" charset="0"/>
              <a:buChar char="•"/>
            </a:pPr>
            <a:r>
              <a:rPr lang="en-US" altLang="en-US" dirty="0"/>
              <a:t>Email/Canvas Communication:</a:t>
            </a:r>
          </a:p>
          <a:p>
            <a:pPr marL="628650" lvl="1" indent="-171450">
              <a:spcBef>
                <a:spcPct val="0"/>
              </a:spcBef>
              <a:buFont typeface="Arial" panose="020B0604020202020204" pitchFamily="34" charset="0"/>
              <a:buChar char="•"/>
            </a:pPr>
            <a:r>
              <a:rPr lang="en-US" altLang="en-US" dirty="0"/>
              <a:t>Typically professors will tell you whether they prefer email or canvas communication. Be sure to look over the syllabus to find their preference!</a:t>
            </a:r>
          </a:p>
          <a:p>
            <a:pPr marL="0" lvl="0" indent="0">
              <a:spcBef>
                <a:spcPct val="0"/>
              </a:spcBef>
              <a:buFont typeface="Arial" panose="020B0604020202020204" pitchFamily="34" charset="0"/>
              <a:buNone/>
            </a:pPr>
            <a:endParaRPr lang="en-US" altLang="en-US" dirty="0"/>
          </a:p>
          <a:p>
            <a:pPr marL="0" lvl="0" indent="0">
              <a:spcBef>
                <a:spcPct val="0"/>
              </a:spcBef>
              <a:buFont typeface="Arial" panose="020B0604020202020204" pitchFamily="34" charset="0"/>
              <a:buNone/>
            </a:pPr>
            <a:r>
              <a:rPr lang="en-US" altLang="en-US" dirty="0"/>
              <a:t>When you choose to communicator with your instructor, use formal language when you greet them.</a:t>
            </a:r>
          </a:p>
          <a:p>
            <a:pPr marL="0" lvl="0" indent="0">
              <a:spcBef>
                <a:spcPct val="0"/>
              </a:spcBef>
              <a:buFont typeface="Arial" panose="020B0604020202020204" pitchFamily="34" charset="0"/>
              <a:buNone/>
            </a:pPr>
            <a:r>
              <a:rPr lang="en-US" altLang="en-US" dirty="0"/>
              <a:t>Include Doctor, Professor, Mr. or Mrs. within your emails, canvas messages or even discussion posts. </a:t>
            </a:r>
          </a:p>
        </p:txBody>
      </p:sp>
      <p:sp>
        <p:nvSpPr>
          <p:cNvPr id="4" name="Slide Number Placeholder 3"/>
          <p:cNvSpPr>
            <a:spLocks noGrp="1"/>
          </p:cNvSpPr>
          <p:nvPr>
            <p:ph type="sldNum" sz="quarter" idx="10"/>
          </p:nvPr>
        </p:nvSpPr>
        <p:spPr/>
        <p:txBody>
          <a:bodyPr/>
          <a:lstStyle/>
          <a:p>
            <a:fld id="{EA178343-3A80-44B4-ABDF-92C45F119D43}" type="slidenum">
              <a:rPr lang="en-US" smtClean="0"/>
              <a:pPr/>
              <a:t>21</a:t>
            </a:fld>
            <a:endParaRPr lang="en-US"/>
          </a:p>
        </p:txBody>
      </p:sp>
    </p:spTree>
    <p:extLst>
      <p:ext uri="{BB962C8B-B14F-4D97-AF65-F5344CB8AC3E}">
        <p14:creationId xmlns:p14="http://schemas.microsoft.com/office/powerpoint/2010/main" val="219216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7B35539-6480-4270-B9D6-CFDF1D4F40C6}" type="slidenum">
              <a:rPr lang="en-US" smtClean="0">
                <a:cs typeface="Times New Roman" pitchFamily="18" charset="0"/>
              </a:rPr>
              <a:pPr/>
              <a:t>22</a:t>
            </a:fld>
            <a:endParaRPr lang="en-US">
              <a:cs typeface="Times New Roman" pitchFamily="18" charset="0"/>
            </a:endParaRPr>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a:spcBef>
                <a:spcPct val="0"/>
              </a:spcBef>
            </a:pPr>
            <a:r>
              <a:rPr lang="en-US" altLang="en-US" dirty="0"/>
              <a:t>A lot of times students do not know what to talk about  or how to start a conversation with their professors. Here are some ideas to get your conversation started!</a:t>
            </a:r>
          </a:p>
          <a:p>
            <a:pPr>
              <a:spcBef>
                <a:spcPct val="0"/>
              </a:spcBef>
            </a:pPr>
            <a:endParaRPr lang="en-US" altLang="en-US" dirty="0"/>
          </a:p>
          <a:p>
            <a:pPr>
              <a:spcBef>
                <a:spcPct val="0"/>
              </a:spcBef>
            </a:pPr>
            <a:r>
              <a:rPr lang="en-US" altLang="en-US" dirty="0"/>
              <a:t>First, use e-mail or canvas as your main source of communication if you are not on campus. If you are struggling with the course content, do not be afraid to discuss grades or assignments with the instructor. Ask the instructor to go over a quiz or test with you, so that you can learn from mistakes. Next, you might choose to talk about career plans. If the instructor has connections with the career path that you would like to pursue, make that a talking point for you! You never know what opportunities may arise from it. Or you may choose to discuss ideas from your readings outside of class; bring up topics that you found interesting or that you need more explanation on. Lastly, you can ask for feedback on your performance! Feedback is an opportunity for you to grow as a professional… if you are struggling in a course, reach out and ask for guidance. Typically professors are more than willing to take time outside of the class to explain topics!</a:t>
            </a:r>
          </a:p>
          <a:p>
            <a:pPr eaLnBrk="1" hangingPunct="1"/>
            <a:endParaRPr lang="en-US" dirty="0"/>
          </a:p>
        </p:txBody>
      </p:sp>
    </p:spTree>
    <p:extLst>
      <p:ext uri="{BB962C8B-B14F-4D97-AF65-F5344CB8AC3E}">
        <p14:creationId xmlns:p14="http://schemas.microsoft.com/office/powerpoint/2010/main" val="110783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are listening to professors in class or through online lectures, think</a:t>
            </a:r>
            <a:r>
              <a:rPr lang="en-US" baseline="0" dirty="0"/>
              <a:t> about how the professor typically lectures and how you might take better notes if you are familiar with the way they teach and lecture. Be prepared to adjust your approach to note-taking, depending on the instructor’s style and/or the topic and content of the course.</a:t>
            </a:r>
          </a:p>
          <a:p>
            <a:endParaRPr lang="en-US" baseline="0" dirty="0"/>
          </a:p>
          <a:p>
            <a:r>
              <a:rPr lang="en-US" baseline="0" dirty="0"/>
              <a:t>Different lecture styles:</a:t>
            </a:r>
          </a:p>
          <a:p>
            <a:pPr marL="365760" lvl="2" indent="-283464">
              <a:spcBef>
                <a:spcPts val="600"/>
              </a:spcBef>
              <a:buSzPct val="80000"/>
              <a:buFont typeface="Wingdings 2"/>
              <a:buChar char=""/>
            </a:pPr>
            <a:r>
              <a:rPr lang="en-US" sz="2400" dirty="0"/>
              <a:t>State a Topic and then list details</a:t>
            </a:r>
          </a:p>
          <a:p>
            <a:pPr marL="365760" lvl="2" indent="-283464">
              <a:spcBef>
                <a:spcPts val="600"/>
              </a:spcBef>
              <a:buSzPct val="80000"/>
              <a:buFont typeface="Wingdings 2"/>
              <a:buChar char=""/>
            </a:pPr>
            <a:r>
              <a:rPr lang="en-US" sz="2400" dirty="0"/>
              <a:t>Pose a Question and then give you the answer</a:t>
            </a:r>
          </a:p>
          <a:p>
            <a:pPr marL="365760" lvl="2" indent="-283464">
              <a:spcBef>
                <a:spcPts val="600"/>
              </a:spcBef>
              <a:buSzPct val="80000"/>
              <a:buFont typeface="Wingdings 2"/>
              <a:buChar char=""/>
            </a:pPr>
            <a:r>
              <a:rPr lang="en-US" sz="2400" dirty="0"/>
              <a:t>Compare-Contrast different topics</a:t>
            </a:r>
          </a:p>
          <a:p>
            <a:pPr marL="365760" lvl="2" indent="-283464">
              <a:spcBef>
                <a:spcPts val="600"/>
              </a:spcBef>
              <a:buSzPct val="80000"/>
              <a:buFont typeface="Wingdings 2"/>
              <a:buChar char=""/>
            </a:pPr>
            <a:r>
              <a:rPr lang="en-US" sz="2400" dirty="0"/>
              <a:t>Series of Events</a:t>
            </a:r>
          </a:p>
          <a:p>
            <a:pPr marL="365760" lvl="2" indent="-283464">
              <a:spcBef>
                <a:spcPts val="600"/>
              </a:spcBef>
              <a:buSzPct val="80000"/>
              <a:buFont typeface="Wingdings 2"/>
              <a:buChar char=""/>
            </a:pPr>
            <a:r>
              <a:rPr lang="en-US" sz="2400" dirty="0"/>
              <a:t>Cause-Effect</a:t>
            </a:r>
          </a:p>
          <a:p>
            <a:pPr marL="365760" lvl="2" indent="-283464">
              <a:spcBef>
                <a:spcPts val="600"/>
              </a:spcBef>
              <a:buSzPct val="80000"/>
              <a:buFont typeface="Wingdings 2"/>
              <a:buChar char=""/>
            </a:pPr>
            <a:r>
              <a:rPr lang="en-US" sz="2400" dirty="0"/>
              <a:t>Pose a problem and then give a solution</a:t>
            </a:r>
          </a:p>
        </p:txBody>
      </p:sp>
      <p:sp>
        <p:nvSpPr>
          <p:cNvPr id="4" name="Slide Number Placeholder 3"/>
          <p:cNvSpPr>
            <a:spLocks noGrp="1"/>
          </p:cNvSpPr>
          <p:nvPr>
            <p:ph type="sldNum" sz="quarter" idx="10"/>
          </p:nvPr>
        </p:nvSpPr>
        <p:spPr/>
        <p:txBody>
          <a:bodyPr/>
          <a:lstStyle/>
          <a:p>
            <a:fld id="{4A14CEF3-2FD9-4B30-9270-5F63258DACFD}" type="slidenum">
              <a:rPr lang="en-US" smtClean="0"/>
              <a:pPr/>
              <a:t>23</a:t>
            </a:fld>
            <a:endParaRPr lang="en-US"/>
          </a:p>
        </p:txBody>
      </p:sp>
    </p:spTree>
    <p:extLst>
      <p:ext uri="{BB962C8B-B14F-4D97-AF65-F5344CB8AC3E}">
        <p14:creationId xmlns:p14="http://schemas.microsoft.com/office/powerpoint/2010/main" val="387551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last topic we will cover is time management. </a:t>
            </a:r>
          </a:p>
          <a:p>
            <a:endParaRPr lang="en-US" dirty="0"/>
          </a:p>
          <a:p>
            <a:r>
              <a:rPr lang="en-US" sz="1200" dirty="0">
                <a:solidFill>
                  <a:schemeClr val="tx1"/>
                </a:solidFill>
                <a:latin typeface="georgia"/>
              </a:rPr>
              <a:t>“Don't let the fear of the time it will take to accomplish something stand in the way of your doing it. The time will pass anyway; we might just as well put that passing time to the best possible use.</a:t>
            </a:r>
            <a:r>
              <a:rPr lang="en-US" sz="1400" dirty="0">
                <a:solidFill>
                  <a:schemeClr val="tx1"/>
                </a:solidFill>
                <a:latin typeface="georgia"/>
              </a:rPr>
              <a:t>”</a:t>
            </a:r>
          </a:p>
          <a:p>
            <a:r>
              <a:rPr lang="en-US" sz="1100" i="1" dirty="0">
                <a:solidFill>
                  <a:schemeClr val="tx1"/>
                </a:solidFill>
                <a:latin typeface="georgia"/>
              </a:rPr>
              <a:t>~Earl Nightingale</a:t>
            </a:r>
            <a:endParaRPr lang="en-US" sz="1400"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24</a:t>
            </a:fld>
            <a:endParaRPr lang="en-US"/>
          </a:p>
        </p:txBody>
      </p:sp>
    </p:spTree>
    <p:extLst>
      <p:ext uri="{BB962C8B-B14F-4D97-AF65-F5344CB8AC3E}">
        <p14:creationId xmlns:p14="http://schemas.microsoft.com/office/powerpoint/2010/main" val="1274749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dirty="0"/>
              <a:t>Everyone participates in procrastination!</a:t>
            </a:r>
          </a:p>
          <a:p>
            <a:pPr marL="0" indent="0">
              <a:buFontTx/>
              <a:buNone/>
            </a:pPr>
            <a:endParaRPr lang="en-US" dirty="0"/>
          </a:p>
          <a:p>
            <a:r>
              <a:rPr lang="en-US" dirty="0"/>
              <a:t>So what is procrastination? It’s a combination of attitudes, mental processes and lying to yourself and others. There is an underlying psychology of procrastination:</a:t>
            </a:r>
            <a:r>
              <a:rPr lang="en-US" baseline="0" dirty="0"/>
              <a:t> attitudes &amp; mental processes that might get in the way of your ability to manage your time well, achieve academically &amp; reach your goals.</a:t>
            </a:r>
          </a:p>
          <a:p>
            <a:endParaRPr lang="en-US" baseline="0" dirty="0"/>
          </a:p>
          <a:p>
            <a:r>
              <a:rPr lang="en-US" baseline="0" dirty="0"/>
              <a:t>Battling procrastination involves an honest, ongoing conversation with yourself.</a:t>
            </a:r>
          </a:p>
          <a:p>
            <a:endParaRPr lang="en-US" baseline="0" dirty="0"/>
          </a:p>
          <a:p>
            <a:r>
              <a:rPr lang="en-US" i="1" baseline="0" dirty="0"/>
              <a:t>Example: “Am I really going to get this done? Or, am I finding a way around it?”</a:t>
            </a:r>
          </a:p>
        </p:txBody>
      </p:sp>
      <p:sp>
        <p:nvSpPr>
          <p:cNvPr id="4" name="Slide Number Placeholder 3"/>
          <p:cNvSpPr>
            <a:spLocks noGrp="1"/>
          </p:cNvSpPr>
          <p:nvPr>
            <p:ph type="sldNum" sz="quarter" idx="10"/>
          </p:nvPr>
        </p:nvSpPr>
        <p:spPr/>
        <p:txBody>
          <a:bodyPr/>
          <a:lstStyle/>
          <a:p>
            <a:fld id="{EA178343-3A80-44B4-ABDF-92C45F119D43}" type="slidenum">
              <a:rPr lang="en-US" smtClean="0"/>
              <a:pPr/>
              <a:t>25</a:t>
            </a:fld>
            <a:endParaRPr lang="en-US"/>
          </a:p>
        </p:txBody>
      </p:sp>
    </p:spTree>
    <p:extLst>
      <p:ext uri="{BB962C8B-B14F-4D97-AF65-F5344CB8AC3E}">
        <p14:creationId xmlns:p14="http://schemas.microsoft.com/office/powerpoint/2010/main" val="1215714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Within procrastination, we have these subtopics of replacement activities and productive replacements.</a:t>
            </a:r>
          </a:p>
          <a:p>
            <a:pPr lvl="0"/>
            <a:endParaRPr lang="en-US" dirty="0"/>
          </a:p>
          <a:p>
            <a:pPr lvl="0"/>
            <a:r>
              <a:rPr lang="en-US" dirty="0"/>
              <a:t>You might think to yourself, “It’s ok that I’m not doing what I need to do, since I’m accomplishing something productive”.</a:t>
            </a:r>
          </a:p>
          <a:p>
            <a:pPr lvl="0"/>
            <a:endParaRPr lang="en-US" dirty="0"/>
          </a:p>
          <a:p>
            <a:pPr lvl="0"/>
            <a:r>
              <a:rPr lang="en-US" i="1" dirty="0"/>
              <a:t>Example: ‘I cleaned</a:t>
            </a:r>
            <a:r>
              <a:rPr lang="en-US" i="1" baseline="0" dirty="0"/>
              <a:t> my office/car, </a:t>
            </a:r>
            <a:r>
              <a:rPr lang="en-US" i="1" baseline="0" dirty="0" err="1"/>
              <a:t>etc</a:t>
            </a:r>
            <a:r>
              <a:rPr lang="en-US" i="1" baseline="0" dirty="0"/>
              <a:t>…, so I technically did something productive done today, even though an assignment is due tomorrow, that I should have been working on instead.’</a:t>
            </a:r>
          </a:p>
          <a:p>
            <a:pPr lvl="0"/>
            <a:endParaRPr lang="en-US" i="0" baseline="0" dirty="0">
              <a:sym typeface="Wingdings" pitchFamily="2" charset="2"/>
            </a:endParaRPr>
          </a:p>
          <a:p>
            <a:pPr lvl="0"/>
            <a:r>
              <a:rPr lang="en-US" i="0" dirty="0">
                <a:sym typeface="Wingdings" pitchFamily="2" charset="2"/>
              </a:rPr>
              <a:t>This is a productive replacement because you are being productive, but not with the tasks that need to be done.</a:t>
            </a:r>
          </a:p>
          <a:p>
            <a:pPr lvl="0"/>
            <a:endParaRPr lang="en-US" i="0" dirty="0">
              <a:sym typeface="Wingdings" pitchFamily="2" charset="2"/>
            </a:endParaRPr>
          </a:p>
          <a:p>
            <a:pPr lvl="0"/>
            <a:r>
              <a:rPr lang="en-US" i="0" dirty="0">
                <a:sym typeface="Wingdings" pitchFamily="2" charset="2"/>
              </a:rPr>
              <a:t>Does this sound familiar to you? Again, make sure to self reflect. </a:t>
            </a:r>
          </a:p>
          <a:p>
            <a:pPr lvl="0"/>
            <a:endParaRPr lang="en-US" i="0" dirty="0">
              <a:sym typeface="Wingdings" pitchFamily="2" charset="2"/>
            </a:endParaRPr>
          </a:p>
          <a:p>
            <a:pPr lvl="0"/>
            <a:r>
              <a:rPr lang="en-US" i="0" dirty="0">
                <a:sym typeface="Wingdings" pitchFamily="2" charset="2"/>
              </a:rPr>
              <a:t>Anytime you find yourself coming up with a productive replacement, choose to do your priority task. Realize if there is a patter and try to avoid it!</a:t>
            </a:r>
          </a:p>
          <a:p>
            <a:pPr lvl="0"/>
            <a:endParaRPr lang="en-US" i="0" dirty="0">
              <a:sym typeface="Wingdings" pitchFamily="2" charset="2"/>
            </a:endParaRPr>
          </a:p>
          <a:p>
            <a:pPr lvl="0"/>
            <a:r>
              <a:rPr lang="en-US" i="1" dirty="0">
                <a:sym typeface="Wingdings" pitchFamily="2" charset="2"/>
              </a:rPr>
              <a:t>Be sure to c</a:t>
            </a:r>
            <a:r>
              <a:rPr lang="en-US" i="1" dirty="0"/>
              <a:t>hoose priority tasks! Tasks that had a deadline or are very important from start to finish. </a:t>
            </a:r>
            <a:endParaRPr lang="en-US" i="1" dirty="0">
              <a:sym typeface="Wingdings" pitchFamily="2" charset="2"/>
            </a:endParaRPr>
          </a:p>
          <a:p>
            <a:pPr lvl="0">
              <a:buFont typeface="Wingdings"/>
              <a:buNone/>
            </a:pPr>
            <a:endParaRPr lang="en-US" i="0"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i="1" dirty="0"/>
              <a:t>You will need to complete the “Setting Priorities” (There is a link on the Student Success Center Website, at the same location where you found this PowerPoint)</a:t>
            </a:r>
          </a:p>
          <a:p>
            <a:pPr lvl="0">
              <a:buFont typeface="Wingdings"/>
              <a:buNone/>
            </a:pPr>
            <a:endParaRPr lang="en-US" i="0" dirty="0">
              <a:sym typeface="Wingdings" pitchFamily="2" charset="2"/>
            </a:endParaRPr>
          </a:p>
          <a:p>
            <a:pPr lvl="0">
              <a:buFont typeface="Wingdings"/>
              <a:buNone/>
            </a:pPr>
            <a:r>
              <a:rPr lang="en-US" i="0" baseline="0" dirty="0">
                <a:sym typeface="Wingdings" pitchFamily="2" charset="2"/>
              </a:rPr>
              <a:t>You may choose to use “Setting Priorities” worksheet as a guide to develop a short list of priorities for the semester.</a:t>
            </a:r>
            <a:endParaRPr lang="en-US" i="0" dirty="0">
              <a:sym typeface="Wingdings" pitchFamily="2" charset="2"/>
            </a:endParaRPr>
          </a:p>
        </p:txBody>
      </p:sp>
      <p:sp>
        <p:nvSpPr>
          <p:cNvPr id="4" name="Slide Number Placeholder 3"/>
          <p:cNvSpPr>
            <a:spLocks noGrp="1"/>
          </p:cNvSpPr>
          <p:nvPr>
            <p:ph type="sldNum" sz="quarter" idx="10"/>
          </p:nvPr>
        </p:nvSpPr>
        <p:spPr/>
        <p:txBody>
          <a:bodyPr/>
          <a:lstStyle/>
          <a:p>
            <a:fld id="{26A9ECD2-FFD9-4F92-9C87-67203FE95727}" type="slidenum">
              <a:rPr lang="en-US" smtClean="0"/>
              <a:pPr/>
              <a:t>26</a:t>
            </a:fld>
            <a:endParaRPr lang="en-US"/>
          </a:p>
        </p:txBody>
      </p:sp>
    </p:spTree>
    <p:extLst>
      <p:ext uri="{BB962C8B-B14F-4D97-AF65-F5344CB8AC3E}">
        <p14:creationId xmlns:p14="http://schemas.microsoft.com/office/powerpoint/2010/main" val="515192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dirty="0"/>
              <a:t>Taking action, how do we fix it?</a:t>
            </a:r>
          </a:p>
          <a:p>
            <a:pPr lvl="1"/>
            <a:endParaRPr lang="en-US" dirty="0"/>
          </a:p>
          <a:p>
            <a:pPr lvl="0"/>
            <a:r>
              <a:rPr lang="en-US" dirty="0"/>
              <a:t>First, identify </a:t>
            </a:r>
            <a:r>
              <a:rPr lang="en-US" i="1" dirty="0"/>
              <a:t>productive </a:t>
            </a:r>
            <a:r>
              <a:rPr lang="en-US" sz="3000" i="1" dirty="0"/>
              <a:t>replacement </a:t>
            </a:r>
            <a:r>
              <a:rPr lang="en-US" sz="3000" dirty="0"/>
              <a:t>activities you find yourself doing when you procrastinate. Remember, these are activities you need to do but they are not your number one priority. </a:t>
            </a:r>
          </a:p>
          <a:p>
            <a:pPr lvl="1"/>
            <a:endParaRPr lang="en-US" sz="3000" dirty="0"/>
          </a:p>
          <a:p>
            <a:pPr lvl="0"/>
            <a:r>
              <a:rPr lang="en-US" sz="3000" dirty="0"/>
              <a:t>Then consider </a:t>
            </a:r>
            <a:r>
              <a:rPr lang="en-US" sz="3200" i="1" dirty="0"/>
              <a:t>time-wasting</a:t>
            </a:r>
            <a:r>
              <a:rPr lang="en-US" sz="3000" dirty="0"/>
              <a:t> replacement activities you find yourself doing when you procrastinate. These are activities you do not need to do, but find yourself doing anyways.</a:t>
            </a:r>
          </a:p>
          <a:p>
            <a:pPr lvl="0"/>
            <a:endParaRPr lang="en-US" sz="3000" dirty="0"/>
          </a:p>
          <a:p>
            <a:pPr lvl="0"/>
            <a:r>
              <a:rPr lang="en-US" sz="3000" i="1" dirty="0"/>
              <a:t>Example: cleaning the entire kitchen when you cleaned it just last week.</a:t>
            </a:r>
          </a:p>
          <a:p>
            <a:pPr marL="8698" lvl="0" defTabSz="931795">
              <a:buFontTx/>
              <a:buNone/>
              <a:defRPr/>
            </a:pPr>
            <a:endParaRPr lang="en-US" dirty="0">
              <a:sym typeface="Wingdings" pitchFamily="2" charset="2"/>
            </a:endParaRPr>
          </a:p>
          <a:p>
            <a:pPr marL="8698" lvl="0" defTabSz="931795">
              <a:buFontTx/>
              <a:buNone/>
              <a:defRPr/>
            </a:pPr>
            <a:r>
              <a:rPr lang="en-US" dirty="0">
                <a:sym typeface="Wingdings" pitchFamily="2" charset="2"/>
              </a:rPr>
              <a:t>Once you have identified how you procrastinate, take baby</a:t>
            </a:r>
            <a:r>
              <a:rPr lang="en-US" baseline="0" dirty="0">
                <a:sym typeface="Wingdings" pitchFamily="2" charset="2"/>
              </a:rPr>
              <a:t> steps: don’t try to change everything all at once. </a:t>
            </a:r>
            <a:endParaRPr lang="en-US" dirty="0">
              <a:sym typeface="Wingdings" pitchFamily="2" charset="2"/>
            </a:endParaRPr>
          </a:p>
          <a:p>
            <a:pPr marL="8698" lvl="0" defTabSz="931795">
              <a:buFontTx/>
              <a:buNone/>
              <a:defRPr/>
            </a:pPr>
            <a:r>
              <a:rPr lang="en-US" dirty="0"/>
              <a:t>Choose one task/project you need to do for a class this semester that seems ‘huge’ to you and break it down into little steps. </a:t>
            </a:r>
          </a:p>
          <a:p>
            <a:pPr lvl="0">
              <a:buFontTx/>
              <a:buNone/>
            </a:pPr>
            <a:r>
              <a:rPr lang="en-US" dirty="0"/>
              <a:t>Tips: Baby steps!</a:t>
            </a:r>
          </a:p>
          <a:p>
            <a:pPr marL="628650" lvl="1" indent="-171450">
              <a:buFont typeface="Arial" panose="020B0604020202020204" pitchFamily="34" charset="0"/>
              <a:buChar char="•"/>
            </a:pPr>
            <a:r>
              <a:rPr lang="en-US" dirty="0"/>
              <a:t>Spending time on courses you enjoy </a:t>
            </a:r>
            <a:r>
              <a:rPr lang="en-US" b="1" dirty="0"/>
              <a:t>vs</a:t>
            </a:r>
            <a:r>
              <a:rPr lang="en-US" dirty="0"/>
              <a:t> priority assignments &amp; studying for class you enjoy less, </a:t>
            </a:r>
            <a:r>
              <a:rPr lang="en-US" dirty="0" err="1"/>
              <a:t>etc</a:t>
            </a:r>
            <a:r>
              <a:rPr lang="en-US" dirty="0"/>
              <a:t>…</a:t>
            </a:r>
          </a:p>
          <a:p>
            <a:pPr marL="1085850" lvl="2" indent="-171450">
              <a:buFont typeface="Arial" panose="020B0604020202020204" pitchFamily="34" charset="0"/>
              <a:buChar char="•"/>
            </a:pPr>
            <a:r>
              <a:rPr lang="en-US" dirty="0"/>
              <a:t>Choose the Priority! </a:t>
            </a:r>
            <a:r>
              <a:rPr lang="en-US" b="1" dirty="0"/>
              <a:t>Give equal time/treatment to each class.</a:t>
            </a:r>
            <a:endParaRPr lang="en-US" dirty="0"/>
          </a:p>
          <a:p>
            <a:pPr marL="628650" lvl="1" indent="-171450">
              <a:buFont typeface="Arial" panose="020B0604020202020204" pitchFamily="34" charset="0"/>
              <a:buChar char="•"/>
            </a:pPr>
            <a:r>
              <a:rPr lang="en-US" dirty="0"/>
              <a:t>Work during the day, save leisure (guilt free!) for later in the day/evening!</a:t>
            </a:r>
          </a:p>
          <a:p>
            <a:pPr marL="628650" lvl="1" indent="-171450">
              <a:buFont typeface="Arial" panose="020B0604020202020204" pitchFamily="34" charset="0"/>
              <a:buChar char="•"/>
            </a:pPr>
            <a:r>
              <a:rPr lang="en-US" dirty="0"/>
              <a:t>	</a:t>
            </a:r>
            <a:r>
              <a:rPr lang="en-US" i="1" dirty="0"/>
              <a:t>It’s theorized that each minute of study during the day is one &amp; a half times as effective as a </a:t>
            </a:r>
            <a:br>
              <a:rPr lang="en-US" i="1" dirty="0"/>
            </a:br>
            <a:r>
              <a:rPr lang="en-US" i="1" dirty="0"/>
              <a:t>	minute at night.</a:t>
            </a:r>
          </a:p>
          <a:p>
            <a:pPr marL="628650" lvl="1" indent="-171450">
              <a:buFont typeface="Arial" panose="020B0604020202020204" pitchFamily="34" charset="0"/>
              <a:buChar char="•"/>
            </a:pPr>
            <a:r>
              <a:rPr lang="en-US" i="1" dirty="0"/>
              <a:t>Example: Maybe you normally take a nap from 11-12 every Tuesday and Thursday. Instead, replace it with studying for Biology. Then, you can get to bed earlier because you already studied for the day.</a:t>
            </a:r>
          </a:p>
          <a:p>
            <a:pPr marL="628650" lvl="1" indent="-171450">
              <a:buFont typeface="Arial" panose="020B0604020202020204" pitchFamily="34" charset="0"/>
              <a:buChar char="•"/>
            </a:pPr>
            <a:r>
              <a:rPr lang="en-US" dirty="0"/>
              <a:t>Create Accountability</a:t>
            </a:r>
          </a:p>
          <a:p>
            <a:pPr marL="1085850" lvl="2" indent="-171450">
              <a:buFont typeface="Arial" panose="020B0604020202020204" pitchFamily="34" charset="0"/>
              <a:buChar char="•"/>
            </a:pPr>
            <a:r>
              <a:rPr lang="en-US" dirty="0"/>
              <a:t>Set clear SMART goals &amp; objectives: when, how long &amp; where you’ll complete a task</a:t>
            </a:r>
          </a:p>
          <a:p>
            <a:pPr marL="1085850" lvl="2" indent="-171450">
              <a:buFont typeface="Arial" panose="020B0604020202020204" pitchFamily="34" charset="0"/>
              <a:buChar char="•"/>
            </a:pPr>
            <a:r>
              <a:rPr lang="en-US" dirty="0"/>
              <a:t>Find someone to partner up (roommate, sibling, friend) with for encouragement &amp; accountability</a:t>
            </a:r>
          </a:p>
          <a:p>
            <a:pPr marL="628650" lvl="1" indent="-171450">
              <a:buFont typeface="Arial" panose="020B0604020202020204" pitchFamily="34" charset="0"/>
              <a:buChar char="•"/>
            </a:pPr>
            <a:r>
              <a:rPr lang="en-US" dirty="0"/>
              <a:t>Cost-Benefit Analysis</a:t>
            </a:r>
          </a:p>
          <a:p>
            <a:pPr marL="1085850" lvl="2" indent="-171450">
              <a:buFont typeface="Arial" panose="020B0604020202020204" pitchFamily="34" charset="0"/>
              <a:buChar char="•"/>
            </a:pPr>
            <a:r>
              <a:rPr lang="en-US" dirty="0"/>
              <a:t>Do the costs (guilt, anxiety, poor academic performance) outweigh the (often temporary) benefits?</a:t>
            </a:r>
          </a:p>
          <a:p>
            <a:pPr marL="628650" lvl="1" indent="-171450">
              <a:buFont typeface="Arial" panose="020B0604020202020204" pitchFamily="34" charset="0"/>
              <a:buChar char="•"/>
            </a:pPr>
            <a:r>
              <a:rPr lang="en-US" dirty="0"/>
              <a:t>Give yourself credit for what you have accomplished…give yourself credit for a job well done! </a:t>
            </a:r>
            <a:br>
              <a:rPr lang="en-US" dirty="0"/>
            </a:br>
            <a:r>
              <a:rPr lang="en-US" dirty="0"/>
              <a:t>	Turn off negative thoughts!</a:t>
            </a:r>
          </a:p>
          <a:p>
            <a:pPr marL="628650" lvl="1" indent="-171450">
              <a:buFont typeface="Arial" panose="020B0604020202020204" pitchFamily="34" charset="0"/>
              <a:buChar char="•"/>
            </a:pPr>
            <a:r>
              <a:rPr lang="en-US" dirty="0"/>
              <a:t>Turn your replacement activities into rewards </a:t>
            </a:r>
            <a:r>
              <a:rPr lang="en-US" i="1" dirty="0"/>
              <a:t>after</a:t>
            </a:r>
            <a:r>
              <a:rPr lang="en-US" dirty="0"/>
              <a:t> you’ve accomplished your task.</a:t>
            </a:r>
          </a:p>
          <a:p>
            <a:pPr marL="1085850" lvl="2" indent="-171450">
              <a:buFont typeface="Arial" panose="020B0604020202020204" pitchFamily="34" charset="0"/>
              <a:buChar char="•"/>
            </a:pPr>
            <a:r>
              <a:rPr lang="en-US" dirty="0"/>
              <a:t>Choose one strategy (use one replacement activity &amp; turn it into a reward) for the next week as you develop habits to combat procrastination</a:t>
            </a:r>
          </a:p>
          <a:p>
            <a:pPr marL="1085850" lvl="2" indent="-171450">
              <a:buFont typeface="Arial" panose="020B0604020202020204" pitchFamily="34" charset="0"/>
              <a:buChar char="•"/>
            </a:pPr>
            <a:r>
              <a:rPr lang="en-US" i="1" dirty="0"/>
              <a:t>Example: If I finish this discussion post, then I’ll go and clean my car.</a:t>
            </a:r>
          </a:p>
          <a:p>
            <a:pPr lvl="0"/>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27</a:t>
            </a:fld>
            <a:endParaRPr lang="en-US"/>
          </a:p>
        </p:txBody>
      </p:sp>
    </p:spTree>
    <p:extLst>
      <p:ext uri="{BB962C8B-B14F-4D97-AF65-F5344CB8AC3E}">
        <p14:creationId xmlns:p14="http://schemas.microsoft.com/office/powerpoint/2010/main" val="1395667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You are not in this alone! Reach out to those around you or student resources if you need guidance.</a:t>
            </a:r>
          </a:p>
          <a:p>
            <a:pPr lvl="0"/>
            <a:endParaRPr lang="en-US" dirty="0"/>
          </a:p>
          <a:p>
            <a:pPr marL="171450" indent="-171450">
              <a:buFont typeface="Arial" panose="020B0604020202020204" pitchFamily="34" charset="0"/>
              <a:buChar char="•"/>
            </a:pPr>
            <a:r>
              <a:rPr lang="en-US" dirty="0">
                <a:hlinkClick r:id="rId3"/>
              </a:rPr>
              <a:t>Student Health Center</a:t>
            </a:r>
            <a:r>
              <a:rPr lang="en-US" dirty="0"/>
              <a:t>: </a:t>
            </a:r>
          </a:p>
          <a:p>
            <a:pPr marL="628650" lvl="1" indent="-171450">
              <a:buFont typeface="Arial" panose="020B0604020202020204" pitchFamily="34" charset="0"/>
              <a:buChar char="•"/>
            </a:pPr>
            <a:r>
              <a:rPr lang="en-US" dirty="0"/>
              <a:t>nutritionist, healthcare, counseling</a:t>
            </a:r>
          </a:p>
          <a:p>
            <a:pPr marL="171450" indent="-171450">
              <a:buFont typeface="Arial" panose="020B0604020202020204" pitchFamily="34" charset="0"/>
              <a:buChar char="•"/>
            </a:pPr>
            <a:r>
              <a:rPr lang="en-US" dirty="0">
                <a:hlinkClick r:id="rId4"/>
              </a:rPr>
              <a:t>Tutoring</a:t>
            </a:r>
            <a:r>
              <a:rPr lang="en-US" dirty="0"/>
              <a:t> – Use the link to see a full list of tutors available on campus</a:t>
            </a:r>
          </a:p>
          <a:p>
            <a:pPr marL="171450" indent="-171450">
              <a:buFont typeface="Arial" panose="020B0604020202020204" pitchFamily="34" charset="0"/>
              <a:buChar char="•"/>
            </a:pPr>
            <a:r>
              <a:rPr lang="en-US" dirty="0">
                <a:hlinkClick r:id="rId5"/>
              </a:rPr>
              <a:t>Rec Center</a:t>
            </a:r>
            <a:r>
              <a:rPr lang="en-US" dirty="0"/>
              <a:t> – exercise and get your body moving!</a:t>
            </a:r>
          </a:p>
          <a:p>
            <a:pPr marL="171450" indent="-171450">
              <a:buFont typeface="Arial" panose="020B0604020202020204" pitchFamily="34" charset="0"/>
              <a:buChar char="•"/>
            </a:pPr>
            <a:r>
              <a:rPr lang="en-US" dirty="0">
                <a:hlinkClick r:id="rId6"/>
              </a:rPr>
              <a:t>SAC</a:t>
            </a:r>
            <a:r>
              <a:rPr lang="en-US" dirty="0"/>
              <a:t> – Get involved!</a:t>
            </a:r>
          </a:p>
          <a:p>
            <a:pPr marL="171450" indent="-171450">
              <a:buFont typeface="Arial" panose="020B0604020202020204" pitchFamily="34" charset="0"/>
              <a:buChar char="•"/>
            </a:pPr>
            <a:r>
              <a:rPr lang="en-US" dirty="0"/>
              <a:t>RA, friends, family – Catch up with friends and family. Talk to your RA if you are feeling homesick… they have and still do experience it too!</a:t>
            </a:r>
          </a:p>
          <a:p>
            <a:pPr marL="171450" indent="-171450">
              <a:buFont typeface="Arial" panose="020B0604020202020204" pitchFamily="34" charset="0"/>
              <a:buChar char="•"/>
            </a:pPr>
            <a:r>
              <a:rPr lang="en-US" dirty="0"/>
              <a:t>Professors – They want you to succeed, so don’t be afraid to reach out for help or just a casual conversation. </a:t>
            </a:r>
          </a:p>
          <a:p>
            <a:pPr lvl="0"/>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28</a:t>
            </a:fld>
            <a:endParaRPr lang="en-US"/>
          </a:p>
        </p:txBody>
      </p:sp>
    </p:spTree>
    <p:extLst>
      <p:ext uri="{BB962C8B-B14F-4D97-AF65-F5344CB8AC3E}">
        <p14:creationId xmlns:p14="http://schemas.microsoft.com/office/powerpoint/2010/main" val="81507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a:p>
            <a:r>
              <a:rPr lang="en-US" dirty="0"/>
              <a:t>If you have any questions or need clarification please contact Student Success Programs.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29</a:t>
            </a:fld>
            <a:endParaRPr lang="en-US"/>
          </a:p>
        </p:txBody>
      </p:sp>
    </p:spTree>
    <p:extLst>
      <p:ext uri="{BB962C8B-B14F-4D97-AF65-F5344CB8AC3E}">
        <p14:creationId xmlns:p14="http://schemas.microsoft.com/office/powerpoint/2010/main" val="1431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buFontTx/>
              <a:buNone/>
            </a:pPr>
            <a:r>
              <a:rPr lang="en-US" i="1" dirty="0"/>
              <a:t>You will need the “Semester Plan ” &amp; “Take Action” handout (There is a link on the Student Success Center Website, at the same location where you found this PowerPoint).</a:t>
            </a:r>
          </a:p>
          <a:p>
            <a:pPr marL="0" lvl="0" indent="0">
              <a:buFontTx/>
              <a:buNone/>
            </a:pPr>
            <a:endParaRPr lang="en-US" i="1" dirty="0">
              <a:sym typeface="Wingdings" pitchFamily="2" charset="2"/>
            </a:endParaRPr>
          </a:p>
          <a:p>
            <a:pPr marL="0" lvl="0" indent="0">
              <a:buFontTx/>
              <a:buNone/>
            </a:pPr>
            <a:r>
              <a:rPr lang="en-US" i="0" dirty="0">
                <a:sym typeface="Wingdings" pitchFamily="2" charset="2"/>
              </a:rPr>
              <a:t>At the beginning of the semester, you want to take some time to look through your syllabus and write down due dates, reading assignments, etc., into a planner. </a:t>
            </a:r>
            <a:r>
              <a:rPr lang="en-US" i="0" baseline="0" dirty="0">
                <a:sym typeface="Wingdings" pitchFamily="2" charset="2"/>
              </a:rPr>
              <a:t>Then you will be able to see </a:t>
            </a:r>
            <a:r>
              <a:rPr lang="en-US" baseline="0" dirty="0"/>
              <a:t>what needs to be done &amp; when it needs to be done for each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also use the “Semester Plan” to place major projects, exams, etc. This allows you to see the big picture of what is due each week of the semester. It also allows you to plan ahead for weeks that have multiple items due or tests in multiple classes.</a:t>
            </a:r>
            <a:endParaRPr lang="en-US" dirty="0"/>
          </a:p>
          <a:p>
            <a:pPr marL="0" lvl="0" indent="0">
              <a:buFontTx/>
              <a:buNone/>
            </a:pPr>
            <a:endParaRPr lang="en-US" i="1" dirty="0">
              <a:sym typeface="Wingdings" pitchFamily="2" charset="2"/>
            </a:endParaRPr>
          </a:p>
          <a:p>
            <a:pPr marL="0" lvl="0" indent="0">
              <a:buFontTx/>
              <a:buNone/>
            </a:pPr>
            <a:r>
              <a:rPr lang="en-US" dirty="0">
                <a:sym typeface="Wingdings" pitchFamily="2" charset="2"/>
              </a:rPr>
              <a:t>You might discover that some of the items from the</a:t>
            </a:r>
            <a:r>
              <a:rPr lang="en-US" baseline="0" dirty="0">
                <a:sym typeface="Wingdings" pitchFamily="2" charset="2"/>
              </a:rPr>
              <a:t> Semester Plan might turn into goals. If you start to create goals, keep in mind that the goals need to be SMART. </a:t>
            </a:r>
          </a:p>
          <a:p>
            <a:pPr marL="0" lvl="0" indent="0">
              <a:buFontTx/>
              <a:buNone/>
            </a:pPr>
            <a:endParaRPr lang="en-US" baseline="0" dirty="0">
              <a:sym typeface="Wingdings" pitchFamily="2" charset="2"/>
            </a:endParaRPr>
          </a:p>
          <a:p>
            <a:pPr marL="0" lvl="0" indent="0">
              <a:buFontTx/>
              <a:buNone/>
            </a:pPr>
            <a:r>
              <a:rPr lang="en-US" baseline="0" dirty="0">
                <a:sym typeface="Wingdings" pitchFamily="2" charset="2"/>
              </a:rPr>
              <a:t>SMART is an acronym that stands for:</a:t>
            </a:r>
          </a:p>
          <a:p>
            <a:pPr marL="0" lvl="0" indent="0">
              <a:buFontTx/>
              <a:buNone/>
            </a:pPr>
            <a:endParaRPr lang="en-US" dirty="0"/>
          </a:p>
          <a:p>
            <a:pPr marL="0" lvl="0" indent="0">
              <a:buFontTx/>
              <a:buNone/>
            </a:pPr>
            <a:r>
              <a:rPr lang="en-US" b="1" dirty="0"/>
              <a:t>S</a:t>
            </a:r>
            <a:r>
              <a:rPr lang="en-US" dirty="0"/>
              <a:t>pecific:</a:t>
            </a:r>
            <a:r>
              <a:rPr lang="en-US" baseline="0" dirty="0"/>
              <a:t> clearly define the goal – define the what, why &amp; how</a:t>
            </a:r>
          </a:p>
          <a:p>
            <a:pPr marL="0" lvl="0" indent="0">
              <a:buFontTx/>
              <a:buNone/>
            </a:pPr>
            <a:r>
              <a:rPr lang="en-US" b="1" baseline="0" dirty="0"/>
              <a:t>M</a:t>
            </a:r>
            <a:r>
              <a:rPr lang="en-US" baseline="0" dirty="0"/>
              <a:t>easurable: measure your progress</a:t>
            </a:r>
          </a:p>
          <a:p>
            <a:pPr marL="0" lvl="0" indent="0">
              <a:buFontTx/>
              <a:buNone/>
            </a:pPr>
            <a:r>
              <a:rPr lang="en-US" b="1" baseline="0" dirty="0"/>
              <a:t>A</a:t>
            </a:r>
            <a:r>
              <a:rPr lang="en-US" baseline="0" dirty="0"/>
              <a:t>ttainable: set goals difficult enough to challenge you, but not impossible to achieve.</a:t>
            </a:r>
          </a:p>
          <a:p>
            <a:pPr marL="0" lvl="0" indent="0">
              <a:buFontTx/>
              <a:buNone/>
            </a:pPr>
            <a:r>
              <a:rPr lang="en-US" b="1" baseline="0" dirty="0"/>
              <a:t>R</a:t>
            </a:r>
            <a:r>
              <a:rPr lang="en-US" baseline="0" dirty="0"/>
              <a:t>ealistic: It is do-able and achievable</a:t>
            </a:r>
          </a:p>
          <a:p>
            <a:pPr marL="0" lvl="0" indent="0">
              <a:buFontTx/>
              <a:buNone/>
            </a:pPr>
            <a:r>
              <a:rPr lang="en-US" b="1" baseline="0" dirty="0"/>
              <a:t>T</a:t>
            </a:r>
            <a:r>
              <a:rPr lang="en-US" baseline="0" dirty="0"/>
              <a:t>imely: specific timeframe for achievement</a:t>
            </a:r>
          </a:p>
          <a:p>
            <a:pPr marL="0" lvl="0" indent="0">
              <a:buFontTx/>
              <a:buNone/>
            </a:pPr>
            <a:endParaRPr lang="en-US" baseline="0" dirty="0">
              <a:sym typeface="Wingdings" pitchFamily="2" charset="2"/>
            </a:endParaRPr>
          </a:p>
          <a:p>
            <a:pPr marL="0" lvl="0" indent="0">
              <a:buFontTx/>
              <a:buNone/>
            </a:pPr>
            <a:r>
              <a:rPr lang="en-US" baseline="0" dirty="0"/>
              <a:t>Display your goals where you’ll see them often &amp; reward yourself when you make progress! </a:t>
            </a:r>
          </a:p>
          <a:p>
            <a:pPr marL="0" lvl="0" indent="0">
              <a:buFontTx/>
              <a:buNone/>
            </a:pPr>
            <a:endParaRPr lang="en-US" baseline="0" dirty="0"/>
          </a:p>
          <a:p>
            <a:pPr marL="0" lvl="0" indent="0">
              <a:buFontTx/>
              <a:buNone/>
            </a:pPr>
            <a:r>
              <a:rPr lang="en-US" baseline="0" dirty="0"/>
              <a:t>The “Take Action” worksheet can be used as a resource to help break down tasks and set goals that are SMART. </a:t>
            </a:r>
            <a:endParaRPr lang="en-US" dirty="0"/>
          </a:p>
        </p:txBody>
      </p:sp>
      <p:sp>
        <p:nvSpPr>
          <p:cNvPr id="4" name="Slide Number Placeholder 3"/>
          <p:cNvSpPr>
            <a:spLocks noGrp="1"/>
          </p:cNvSpPr>
          <p:nvPr>
            <p:ph type="sldNum" sz="quarter" idx="10"/>
          </p:nvPr>
        </p:nvSpPr>
        <p:spPr/>
        <p:txBody>
          <a:bodyPr/>
          <a:lstStyle/>
          <a:p>
            <a:fld id="{26A9ECD2-FFD9-4F92-9C87-67203FE95727}" type="slidenum">
              <a:rPr lang="en-US" smtClean="0"/>
              <a:pPr/>
              <a:t>3</a:t>
            </a:fld>
            <a:endParaRPr lang="en-US"/>
          </a:p>
        </p:txBody>
      </p:sp>
    </p:spTree>
    <p:extLst>
      <p:ext uri="{BB962C8B-B14F-4D97-AF65-F5344CB8AC3E}">
        <p14:creationId xmlns:p14="http://schemas.microsoft.com/office/powerpoint/2010/main" val="244225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this presentation, we will cover:</a:t>
            </a:r>
          </a:p>
          <a:p>
            <a:endParaRPr lang="en-US" dirty="0"/>
          </a:p>
          <a:p>
            <a:pPr>
              <a:buFont typeface="Arial" pitchFamily="34" charset="0"/>
              <a:buChar char="•"/>
            </a:pPr>
            <a:r>
              <a:rPr lang="en-US" sz="1200" dirty="0"/>
              <a:t>Use Your Textbooks – How to effectively read your textbooks</a:t>
            </a:r>
          </a:p>
          <a:p>
            <a:pPr>
              <a:buFont typeface="Arial" pitchFamily="34" charset="0"/>
              <a:buChar char="•"/>
            </a:pPr>
            <a:r>
              <a:rPr lang="en-US" sz="1200" dirty="0"/>
              <a:t>Take Note – Tips on Note-Taking</a:t>
            </a:r>
          </a:p>
          <a:p>
            <a:pPr>
              <a:buFont typeface="Arial" pitchFamily="34" charset="0"/>
              <a:buChar char="•"/>
            </a:pPr>
            <a:r>
              <a:rPr lang="en-US" sz="1200" dirty="0"/>
              <a:t>Communicate – How to communicate with your professors</a:t>
            </a:r>
          </a:p>
          <a:p>
            <a:pPr>
              <a:buFont typeface="Arial" pitchFamily="34" charset="0"/>
              <a:buChar char="•"/>
            </a:pPr>
            <a:r>
              <a:rPr lang="en-US" sz="1200" dirty="0"/>
              <a:t>It’s About Time – Procrastination and time management skills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4</a:t>
            </a:fld>
            <a:endParaRPr lang="en-US"/>
          </a:p>
        </p:txBody>
      </p:sp>
    </p:spTree>
    <p:extLst>
      <p:ext uri="{BB962C8B-B14F-4D97-AF65-F5344CB8AC3E}">
        <p14:creationId xmlns:p14="http://schemas.microsoft.com/office/powerpoint/2010/main" val="70245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we have “Use Your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“Success always comes when preparation meets opportunity.” </a:t>
            </a:r>
            <a:br>
              <a:rPr lang="en-US" sz="1200" dirty="0"/>
            </a:br>
            <a:r>
              <a:rPr lang="en-US" sz="1050" dirty="0"/>
              <a:t>~Henry Hartman</a:t>
            </a:r>
            <a:endParaRPr lang="en-US" sz="1100" dirty="0"/>
          </a:p>
          <a:p>
            <a:endParaRPr lang="en-US" dirty="0"/>
          </a:p>
          <a:p>
            <a:r>
              <a:rPr lang="en-US" dirty="0"/>
              <a:t>We often consider our textbooks as</a:t>
            </a:r>
            <a:r>
              <a:rPr lang="en-US" baseline="0" dirty="0"/>
              <a:t> ‘accessories’, rather than useful and perhaps essential tools and resources that we NEED to truly be successful in our educational careers.</a:t>
            </a:r>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5</a:t>
            </a:fld>
            <a:endParaRPr lang="en-US"/>
          </a:p>
        </p:txBody>
      </p:sp>
    </p:spTree>
    <p:extLst>
      <p:ext uri="{BB962C8B-B14F-4D97-AF65-F5344CB8AC3E}">
        <p14:creationId xmlns:p14="http://schemas.microsoft.com/office/powerpoint/2010/main" val="385055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a:t>Please read through this passage on your own and I want you guys to think about who this passage could be about?</a:t>
            </a:r>
          </a:p>
          <a:p>
            <a:endParaRPr lang="en-US" baseline="0" dirty="0"/>
          </a:p>
          <a:p>
            <a:r>
              <a:rPr lang="en-US" baseline="0" dirty="0">
                <a:sym typeface="Wingdings" pitchFamily="2" charset="2"/>
              </a:rPr>
              <a:t>Just by reading trough the passage (not looking at the picture), did you find yourself feeling confusion, frustration, anxiety or nervousness? Was it hard to understand what the passage might be about?</a:t>
            </a:r>
          </a:p>
          <a:p>
            <a:r>
              <a:rPr lang="en-US" baseline="0" dirty="0">
                <a:sym typeface="Wingdings" pitchFamily="2" charset="2"/>
              </a:rPr>
              <a:t></a:t>
            </a:r>
            <a:r>
              <a:rPr lang="en-US" baseline="0" dirty="0"/>
              <a:t>Now please to re-read the selection with Christopher Columbus in mind and look over the photo in the bottom right.</a:t>
            </a:r>
          </a:p>
          <a:p>
            <a:r>
              <a:rPr lang="en-US" baseline="0" dirty="0">
                <a:sym typeface="Wingdings" pitchFamily="2" charset="2"/>
              </a:rPr>
              <a:t>T</a:t>
            </a:r>
            <a:r>
              <a:rPr lang="en-US" baseline="0" dirty="0"/>
              <a:t>ake a few moments to reflect on how you felt when you read the passage, prior to making a connection with the picture. </a:t>
            </a:r>
          </a:p>
          <a:p>
            <a:endParaRPr lang="en-US" baseline="0" dirty="0"/>
          </a:p>
          <a:p>
            <a:r>
              <a:rPr lang="en-US" baseline="0" dirty="0"/>
              <a:t>It helps to have context clues, or prior knowledge when you are reading through a passage or text. If you do not have context clues or prior knowledge, then you might feel lost and confused. </a:t>
            </a:r>
          </a:p>
          <a:p>
            <a:endParaRPr lang="en-US" baseline="0" dirty="0"/>
          </a:p>
          <a:p>
            <a:r>
              <a:rPr lang="en-US" baseline="0" dirty="0"/>
              <a:t>Typically, you might feel this way when they go to lecture classes. So we would like for you to think to yourself… “What might it be like to go to lecture classes and have this type of experience, or the feeling that you are bringing knowledge with you to the lecture and that the instructor’s lecture will be filling in the gaps, rather than dumping entirely new information on you?” </a:t>
            </a:r>
          </a:p>
          <a:p>
            <a:endParaRPr lang="en-US" baseline="0" dirty="0"/>
          </a:p>
          <a:p>
            <a:r>
              <a:rPr lang="en-US" baseline="0" dirty="0"/>
              <a:t>“How do you think this might affect the way you approach class and learning, in general?”</a:t>
            </a:r>
          </a:p>
          <a:p>
            <a:endParaRPr lang="en-US" baseline="0" dirty="0"/>
          </a:p>
          <a:p>
            <a:r>
              <a:rPr lang="en-US" baseline="0" dirty="0"/>
              <a:t>Reflect on these thoughts! Do you think you would feel more prepared for class if you had prior background knowledge on the lecture topic?</a:t>
            </a:r>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6</a:t>
            </a:fld>
            <a:endParaRPr lang="en-US"/>
          </a:p>
        </p:txBody>
      </p:sp>
    </p:spTree>
    <p:extLst>
      <p:ext uri="{BB962C8B-B14F-4D97-AF65-F5344CB8AC3E}">
        <p14:creationId xmlns:p14="http://schemas.microsoft.com/office/powerpoint/2010/main" val="146994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the Four R’s that you should engage in while you are studying for your exam</a:t>
            </a:r>
          </a:p>
          <a:p>
            <a:endParaRPr lang="en-US" dirty="0"/>
          </a:p>
        </p:txBody>
      </p:sp>
      <p:sp>
        <p:nvSpPr>
          <p:cNvPr id="4" name="Slide Number Placeholder 3"/>
          <p:cNvSpPr>
            <a:spLocks noGrp="1"/>
          </p:cNvSpPr>
          <p:nvPr>
            <p:ph type="sldNum" sz="quarter" idx="10"/>
          </p:nvPr>
        </p:nvSpPr>
        <p:spPr/>
        <p:txBody>
          <a:bodyPr/>
          <a:lstStyle/>
          <a:p>
            <a:fld id="{EA178343-3A80-44B4-ABDF-92C45F119D43}" type="slidenum">
              <a:rPr lang="en-US" smtClean="0"/>
              <a:pPr/>
              <a:t>7</a:t>
            </a:fld>
            <a:endParaRPr lang="en-US"/>
          </a:p>
        </p:txBody>
      </p:sp>
    </p:spTree>
    <p:extLst>
      <p:ext uri="{BB962C8B-B14F-4D97-AF65-F5344CB8AC3E}">
        <p14:creationId xmlns:p14="http://schemas.microsoft.com/office/powerpoint/2010/main" val="27874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Read: </a:t>
            </a:r>
            <a:r>
              <a:rPr lang="en-US" sz="2600" dirty="0"/>
              <a:t>After you’ve pre-read the chapter…</a:t>
            </a:r>
          </a:p>
          <a:p>
            <a:pPr marL="457200" indent="-457200">
              <a:buFont typeface="Arial" panose="020B0604020202020204" pitchFamily="34" charset="0"/>
              <a:buChar char="•"/>
            </a:pPr>
            <a:r>
              <a:rPr lang="en-US" sz="2600" dirty="0"/>
              <a:t>Convert the underlined, bold or highlighted main ideas in each section into an outline for your notes</a:t>
            </a:r>
          </a:p>
          <a:p>
            <a:pPr marL="457200" indent="-457200">
              <a:buFont typeface="Arial" panose="020B0604020202020204" pitchFamily="34" charset="0"/>
              <a:buChar char="•"/>
            </a:pPr>
            <a:r>
              <a:rPr lang="en-US" sz="2600" dirty="0"/>
              <a:t>Read to answer questions</a:t>
            </a:r>
          </a:p>
          <a:p>
            <a:pPr marL="914400" lvl="1" indent="-457200">
              <a:buFont typeface="Arial" panose="020B0604020202020204" pitchFamily="34" charset="0"/>
              <a:buChar char="•"/>
            </a:pPr>
            <a:r>
              <a:rPr lang="en-US" sz="2600" dirty="0"/>
              <a:t>Answer the questions in your own words – if you can explain it in your own words, you are more likely to remember it later on down the road.</a:t>
            </a:r>
          </a:p>
          <a:p>
            <a:pPr marL="914400" lvl="1" indent="-457200">
              <a:buFont typeface="Arial" panose="020B0604020202020204" pitchFamily="34" charset="0"/>
              <a:buChar char="•"/>
            </a:pPr>
            <a:r>
              <a:rPr lang="en-US" sz="2600" dirty="0"/>
              <a:t>Read for meaning, not just answers</a:t>
            </a:r>
          </a:p>
          <a:p>
            <a:endParaRPr lang="en-US" sz="2600" b="1" dirty="0"/>
          </a:p>
          <a:p>
            <a:r>
              <a:rPr lang="en-US" sz="2600" b="1" dirty="0"/>
              <a:t>Recite: talk to yourself</a:t>
            </a:r>
          </a:p>
          <a:p>
            <a:pPr marL="457200" indent="-457200">
              <a:buFont typeface="Arial" panose="020B0604020202020204" pitchFamily="34" charset="0"/>
              <a:buChar char="•"/>
            </a:pPr>
            <a:r>
              <a:rPr lang="en-US" sz="2600" b="0" dirty="0"/>
              <a:t>Read questions, answers &amp; notes out loud to help with long term memory</a:t>
            </a:r>
          </a:p>
          <a:p>
            <a:pPr marL="457200" indent="-457200">
              <a:buFont typeface="Arial" panose="020B0604020202020204" pitchFamily="34" charset="0"/>
              <a:buChar char="•"/>
            </a:pPr>
            <a:r>
              <a:rPr lang="en-US" sz="2600" b="0" dirty="0"/>
              <a:t>Key ideas and new terms in your own words</a:t>
            </a:r>
          </a:p>
          <a:p>
            <a:pPr marL="914400" lvl="1" indent="-457200">
              <a:buFont typeface="Arial" panose="020B0604020202020204" pitchFamily="34" charset="0"/>
              <a:buChar char="•"/>
            </a:pPr>
            <a:r>
              <a:rPr lang="en-US" sz="2600" b="0" dirty="0"/>
              <a:t>If it seems unclear when you hear yourself speak it, you need to get more info, ask questions or listen for further information during the in-class lecture; this way you can clarify the information or concept. </a:t>
            </a:r>
          </a:p>
        </p:txBody>
      </p:sp>
      <p:sp>
        <p:nvSpPr>
          <p:cNvPr id="4" name="Slide Number Placeholder 3"/>
          <p:cNvSpPr>
            <a:spLocks noGrp="1"/>
          </p:cNvSpPr>
          <p:nvPr>
            <p:ph type="sldNum" sz="quarter" idx="10"/>
          </p:nvPr>
        </p:nvSpPr>
        <p:spPr/>
        <p:txBody>
          <a:bodyPr/>
          <a:lstStyle/>
          <a:p>
            <a:fld id="{D1E4EE88-0EF5-4ABA-B853-57F617E681FA}" type="slidenum">
              <a:rPr lang="en-US" smtClean="0"/>
              <a:pPr/>
              <a:t>8</a:t>
            </a:fld>
            <a:endParaRPr lang="en-US"/>
          </a:p>
        </p:txBody>
      </p:sp>
    </p:spTree>
    <p:extLst>
      <p:ext uri="{BB962C8B-B14F-4D97-AF65-F5344CB8AC3E}">
        <p14:creationId xmlns:p14="http://schemas.microsoft.com/office/powerpoint/2010/main" val="321240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b="1" dirty="0"/>
              <a:t>Review: </a:t>
            </a:r>
            <a:r>
              <a:rPr lang="en-US" sz="2900" dirty="0"/>
              <a:t>re-read your notes (</a:t>
            </a:r>
            <a:r>
              <a:rPr lang="en-US" sz="2400" dirty="0"/>
              <a:t>Frequent review sessions will result in  better retention &amp; less study time</a:t>
            </a:r>
            <a:r>
              <a:rPr lang="en-US" sz="2900" dirty="0"/>
              <a:t>)</a:t>
            </a:r>
          </a:p>
          <a:p>
            <a:pPr marL="0" lvl="1" defTabSz="931774">
              <a:defRPr/>
            </a:pPr>
            <a:r>
              <a:rPr lang="en-US" sz="2900" dirty="0"/>
              <a:t>We want you to review your notes:</a:t>
            </a:r>
          </a:p>
          <a:p>
            <a:pPr marL="457200" lvl="1" indent="-457200" defTabSz="931774">
              <a:buFont typeface="Arial" panose="020B0604020202020204" pitchFamily="34" charset="0"/>
              <a:buChar char="•"/>
              <a:defRPr/>
            </a:pPr>
            <a:r>
              <a:rPr lang="en-US" sz="2900" dirty="0"/>
              <a:t>Within 24 hours</a:t>
            </a:r>
          </a:p>
          <a:p>
            <a:pPr marL="457200" lvl="1" indent="-457200" defTabSz="931774">
              <a:buFont typeface="Arial" panose="020B0604020202020204" pitchFamily="34" charset="0"/>
              <a:buChar char="•"/>
              <a:defRPr/>
            </a:pPr>
            <a:r>
              <a:rPr lang="en-US" sz="2900" dirty="0"/>
              <a:t>A week later</a:t>
            </a:r>
          </a:p>
          <a:p>
            <a:pPr marL="457200" lvl="1" indent="-457200" defTabSz="931774">
              <a:buFont typeface="Arial" panose="020B0604020202020204" pitchFamily="34" charset="0"/>
              <a:buChar char="•"/>
              <a:defRPr/>
            </a:pPr>
            <a:r>
              <a:rPr lang="en-US" sz="2900" dirty="0"/>
              <a:t>Once a month</a:t>
            </a:r>
          </a:p>
          <a:p>
            <a:pPr lvl="0">
              <a:buFontTx/>
              <a:buNone/>
            </a:pPr>
            <a:endParaRPr lang="en-US" dirty="0"/>
          </a:p>
          <a:p>
            <a:pPr lvl="0">
              <a:buFontTx/>
              <a:buNone/>
            </a:pPr>
            <a:r>
              <a:rPr lang="en-US" dirty="0"/>
              <a:t>This will lead to </a:t>
            </a:r>
            <a:r>
              <a:rPr lang="en-US" b="1" dirty="0"/>
              <a:t>Repetition: </a:t>
            </a:r>
          </a:p>
          <a:p>
            <a:pPr lvl="0">
              <a:buFontTx/>
              <a:buNone/>
            </a:pPr>
            <a:r>
              <a:rPr lang="en-US" dirty="0"/>
              <a:t>We lose around</a:t>
            </a:r>
            <a:r>
              <a:rPr lang="en-US" baseline="0" dirty="0"/>
              <a:t> 80% of what we read unless we review it immediately and frequently. When we read our textbooks, review and organize lecture notes and frequently take 5-10 minute mini-study sessions…we avoid having to essentially re-learn the material before an exam.</a:t>
            </a:r>
          </a:p>
          <a:p>
            <a:pPr lvl="0">
              <a:buFontTx/>
              <a:buNone/>
            </a:pPr>
            <a:endParaRPr lang="en-US" baseline="0" dirty="0"/>
          </a:p>
          <a:p>
            <a:pPr lvl="0">
              <a:buFontTx/>
              <a:buNone/>
            </a:pPr>
            <a:r>
              <a:rPr lang="en-US" baseline="0" dirty="0"/>
              <a:t>Practice makes perfect! Repeatedly review information to help your long term memory!</a:t>
            </a:r>
            <a:endParaRPr lang="en-US" dirty="0"/>
          </a:p>
        </p:txBody>
      </p:sp>
      <p:sp>
        <p:nvSpPr>
          <p:cNvPr id="4" name="Slide Number Placeholder 3"/>
          <p:cNvSpPr>
            <a:spLocks noGrp="1"/>
          </p:cNvSpPr>
          <p:nvPr>
            <p:ph type="sldNum" sz="quarter" idx="10"/>
          </p:nvPr>
        </p:nvSpPr>
        <p:spPr/>
        <p:txBody>
          <a:bodyPr/>
          <a:lstStyle/>
          <a:p>
            <a:fld id="{D1E4EE88-0EF5-4ABA-B853-57F617E681FA}" type="slidenum">
              <a:rPr lang="en-US" smtClean="0"/>
              <a:pPr/>
              <a:t>9</a:t>
            </a:fld>
            <a:endParaRPr lang="en-US"/>
          </a:p>
        </p:txBody>
      </p:sp>
    </p:spTree>
    <p:extLst>
      <p:ext uri="{BB962C8B-B14F-4D97-AF65-F5344CB8AC3E}">
        <p14:creationId xmlns:p14="http://schemas.microsoft.com/office/powerpoint/2010/main" val="325971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CB6E54-1870-4F23-BCD0-A22F8E411BCD}" type="datetimeFigureOut">
              <a:rPr lang="en-US" smtClean="0"/>
              <a:pPr/>
              <a:t>4/20/20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CB6E54-1870-4F23-BCD0-A22F8E411BCD}"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CB6E54-1870-4F23-BCD0-A22F8E411BCD}" type="datetimeFigureOut">
              <a:rPr lang="en-US" smtClean="0"/>
              <a:pPr/>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CB6E54-1870-4F23-BCD0-A22F8E411BCD}" type="datetimeFigureOut">
              <a:rPr lang="en-US" smtClean="0"/>
              <a:pPr/>
              <a:t>4/20/20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BCB6E54-1870-4F23-BCD0-A22F8E411BCD}" type="datetimeFigureOut">
              <a:rPr lang="en-US" smtClean="0"/>
              <a:pPr/>
              <a:t>4/20/20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759D7E1-55A4-420D-8A59-1B65D97E307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CB6E54-1870-4F23-BCD0-A22F8E411BCD}" type="datetimeFigureOut">
              <a:rPr lang="en-US" smtClean="0"/>
              <a:pPr/>
              <a:t>4/20/20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CB6E54-1870-4F23-BCD0-A22F8E411BCD}" type="datetimeFigureOut">
              <a:rPr lang="en-US" smtClean="0"/>
              <a:pPr/>
              <a:t>4/20/20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759D7E1-55A4-420D-8A59-1B65D97E30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BCB6E54-1870-4F23-BCD0-A22F8E411BCD}" type="datetimeFigureOut">
              <a:rPr lang="en-US" smtClean="0"/>
              <a:pPr/>
              <a:t>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CB6E54-1870-4F23-BCD0-A22F8E411BCD}" type="datetimeFigureOut">
              <a:rPr lang="en-US" smtClean="0"/>
              <a:pPr/>
              <a:t>4/20/20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759D7E1-55A4-420D-8A59-1B65D97E3073}"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CB6E54-1870-4F23-BCD0-A22F8E411BCD}" type="datetimeFigureOut">
              <a:rPr lang="en-US" smtClean="0"/>
              <a:pPr/>
              <a:t>4/20/20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759D7E1-55A4-420D-8A59-1B65D97E30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CB6E54-1870-4F23-BCD0-A22F8E411BCD}" type="datetimeFigureOut">
              <a:rPr lang="en-US" smtClean="0"/>
              <a:pPr/>
              <a:t>4/20/20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759D7E1-55A4-420D-8A59-1B65D97E30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CB6E54-1870-4F23-BCD0-A22F8E411BCD}" type="datetimeFigureOut">
              <a:rPr lang="en-US" smtClean="0"/>
              <a:pPr/>
              <a:t>4/20/20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759D7E1-55A4-420D-8A59-1B65D97E307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hyperlink" Target="http://www.pittstate.edu/office/caree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www.pittstate.edu/office/student-activities/index.do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pittstate.edu/campus-life/groups/intramurals/campusrecreation/index.dot" TargetMode="External"/><Relationship Id="rId5" Type="http://schemas.openxmlformats.org/officeDocument/2006/relationships/hyperlink" Target="https://www.pittstate.edu/office/student-success-programs/tutoring.html" TargetMode="External"/><Relationship Id="rId4" Type="http://schemas.openxmlformats.org/officeDocument/2006/relationships/hyperlink" Target="http://www.pittstate.edu/office/health/index.do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anberra.edu.au/studyskills/learning/reading" TargetMode="External"/><Relationship Id="rId7" Type="http://schemas.openxmlformats.org/officeDocument/2006/relationships/image" Target="../media/image6.jpeg"/><Relationship Id="rId2" Type="http://schemas.openxmlformats.org/officeDocument/2006/relationships/hyperlink" Target="http://www.arc.sbc.edu/sq3r.html" TargetMode="External"/><Relationship Id="rId1" Type="http://schemas.openxmlformats.org/officeDocument/2006/relationships/slideLayout" Target="../slideLayouts/slideLayout2.xml"/><Relationship Id="rId6" Type="http://schemas.openxmlformats.org/officeDocument/2006/relationships/hyperlink" Target="http://jerz.setonhill.edu/writing/academic/notes-tips.htm" TargetMode="External"/><Relationship Id="rId5" Type="http://schemas.openxmlformats.org/officeDocument/2006/relationships/hyperlink" Target="http://www.cas.lsu.edu/" TargetMode="External"/><Relationship Id="rId4" Type="http://schemas.openxmlformats.org/officeDocument/2006/relationships/hyperlink" Target="http://www.keene.edu/aspire/nonsense.cf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stephencovey.com/7habits/7habits-habit3.php"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lifelearning.utexas.edu/handouts/setting%20prioriti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888" y="776288"/>
            <a:ext cx="8062912" cy="1470025"/>
          </a:xfrm>
        </p:spPr>
        <p:txBody>
          <a:bodyPr>
            <a:normAutofit/>
          </a:bodyPr>
          <a:lstStyle/>
          <a:p>
            <a:r>
              <a:rPr lang="en-US" sz="5200" dirty="0"/>
              <a:t>Get In The Groove</a:t>
            </a:r>
          </a:p>
        </p:txBody>
      </p:sp>
      <p:sp>
        <p:nvSpPr>
          <p:cNvPr id="3" name="Subtitle 2"/>
          <p:cNvSpPr>
            <a:spLocks noGrp="1"/>
          </p:cNvSpPr>
          <p:nvPr>
            <p:ph type="subTitle" idx="1"/>
          </p:nvPr>
        </p:nvSpPr>
        <p:spPr>
          <a:xfrm>
            <a:off x="623888" y="2250280"/>
            <a:ext cx="8062912" cy="1752600"/>
          </a:xfrm>
        </p:spPr>
        <p:txBody>
          <a:bodyPr>
            <a:normAutofit/>
          </a:bodyPr>
          <a:lstStyle/>
          <a:p>
            <a:r>
              <a:rPr lang="en-US" sz="2800" dirty="0">
                <a:effectLst>
                  <a:outerShdw blurRad="38100" dist="38100" dir="2700000" algn="tl">
                    <a:srgbClr val="000000">
                      <a:alpha val="43137"/>
                    </a:srgbClr>
                  </a:outerShdw>
                </a:effectLst>
              </a:rPr>
              <a:t>Build Your Personal Strategy </a:t>
            </a:r>
          </a:p>
          <a:p>
            <a:r>
              <a:rPr lang="en-US" sz="2800" dirty="0">
                <a:effectLst>
                  <a:outerShdw blurRad="38100" dist="38100" dir="2700000" algn="tl">
                    <a:srgbClr val="000000">
                      <a:alpha val="43137"/>
                    </a:srgbClr>
                  </a:outerShdw>
                </a:effectLst>
              </a:rPr>
              <a:t>for a Great Semester</a:t>
            </a:r>
          </a:p>
        </p:txBody>
      </p:sp>
      <p:pic>
        <p:nvPicPr>
          <p:cNvPr id="4" name="Picture 3" descr="186&amp;116 gorilla.eps"/>
          <p:cNvPicPr>
            <a:picLocks noChangeAspect="1"/>
          </p:cNvPicPr>
          <p:nvPr/>
        </p:nvPicPr>
        <p:blipFill>
          <a:blip r:embed="rId3" cstate="print"/>
          <a:stretch>
            <a:fillRect/>
          </a:stretch>
        </p:blipFill>
        <p:spPr>
          <a:xfrm>
            <a:off x="8458200" y="76200"/>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ubtitle 2"/>
          <p:cNvSpPr txBox="1">
            <a:spLocks/>
          </p:cNvSpPr>
          <p:nvPr/>
        </p:nvSpPr>
        <p:spPr>
          <a:xfrm>
            <a:off x="90488" y="5638800"/>
            <a:ext cx="6767512" cy="1143000"/>
          </a:xfrm>
          <a:prstGeom prst="rect">
            <a:avLst/>
          </a:prstGeom>
        </p:spPr>
        <p:txBody>
          <a:bodyPr vert="horz" anchor="t">
            <a:normAutofit/>
          </a:bodyPr>
          <a:lstStyle/>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a:ln>
                  <a:solidFill>
                    <a:schemeClr val="bg2"/>
                  </a:solidFill>
                </a:ln>
                <a:solidFill>
                  <a:srgbClr val="FF0000"/>
                </a:solidFill>
                <a:effectLst>
                  <a:outerShdw blurRad="38100" dist="38100" dir="2700000" algn="tl">
                    <a:srgbClr val="000000">
                      <a:alpha val="43137"/>
                    </a:srgbClr>
                  </a:outerShdw>
                </a:effectLst>
                <a:uLnTx/>
                <a:uFillTx/>
                <a:latin typeface="+mn-lt"/>
                <a:ea typeface="+mn-ea"/>
                <a:cs typeface="+mn-cs"/>
              </a:rPr>
              <a:t>Student Success Programs</a:t>
            </a:r>
          </a:p>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400" dirty="0" err="1">
                <a:ln>
                  <a:solidFill>
                    <a:schemeClr val="bg2"/>
                  </a:solidFill>
                </a:ln>
                <a:solidFill>
                  <a:srgbClr val="FF0000"/>
                </a:solidFill>
                <a:effectLst>
                  <a:outerShdw blurRad="38100" dist="38100" dir="2700000" algn="tl">
                    <a:srgbClr val="000000">
                      <a:alpha val="43137"/>
                    </a:srgbClr>
                  </a:outerShdw>
                </a:effectLst>
              </a:rPr>
              <a:t>studentsuccess@pittstate.edu</a:t>
            </a:r>
            <a:endParaRPr lang="en-US" sz="2400" dirty="0">
              <a:ln>
                <a:solidFill>
                  <a:schemeClr val="bg2"/>
                </a:solidFill>
              </a:ln>
              <a:solidFill>
                <a:srgbClr val="FF0000"/>
              </a:solidFill>
              <a:effectLst>
                <a:outerShdw blurRad="38100" dist="38100" dir="2700000" algn="tl">
                  <a:srgbClr val="000000">
                    <a:alpha val="43137"/>
                  </a:srgbClr>
                </a:outerShdw>
              </a:effectLst>
            </a:endParaRPr>
          </a:p>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2400" dirty="0">
              <a:ln>
                <a:solidFill>
                  <a:schemeClr val="bg2"/>
                </a:solidFill>
              </a:ln>
              <a:solidFill>
                <a:srgbClr val="FF0000"/>
              </a:solidFill>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AutoShape 12"/>
          <p:cNvSpPr>
            <a:spLocks noChangeShapeType="1"/>
          </p:cNvSpPr>
          <p:nvPr/>
        </p:nvSpPr>
        <p:spPr bwMode="auto">
          <a:xfrm flipV="1">
            <a:off x="2359025" y="1874837"/>
            <a:ext cx="0" cy="320040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a:off x="2359025" y="5075237"/>
            <a:ext cx="5029200" cy="0"/>
          </a:xfrm>
          <a:prstGeom prst="straightConnector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8" name="Text Box 10"/>
          <p:cNvSpPr txBox="1">
            <a:spLocks noChangeArrowheads="1"/>
          </p:cNvSpPr>
          <p:nvPr/>
        </p:nvSpPr>
        <p:spPr bwMode="auto">
          <a:xfrm rot="16200000">
            <a:off x="1598612" y="3278188"/>
            <a:ext cx="877888" cy="417512"/>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Recall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2339975" y="5121275"/>
            <a:ext cx="5356225" cy="468312"/>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Day 1	      Day 2	</a:t>
            </a:r>
            <a:r>
              <a:rPr lang="en-US" sz="1400" dirty="0">
                <a:latin typeface="Calibri" pitchFamily="34"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Day 7	               Day 30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787525" y="1858962"/>
            <a:ext cx="644525" cy="352425"/>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ea typeface="Calibri" pitchFamily="34" charset="0"/>
                <a:cs typeface="Times New Roman" pitchFamily="18" charset="0"/>
              </a:rPr>
              <a:t>100%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312988" y="1838325"/>
            <a:ext cx="5478462" cy="219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 - - - - - - - - - - - - - - - - - - - - - - - - - - - - - - - - - - - - - - - - - - - - - - - - - - - - - - - - - - - - - - - - -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4" name="Freeform 6"/>
          <p:cNvSpPr>
            <a:spLocks/>
          </p:cNvSpPr>
          <p:nvPr/>
        </p:nvSpPr>
        <p:spPr bwMode="auto">
          <a:xfrm>
            <a:off x="2359025" y="1905000"/>
            <a:ext cx="4949825" cy="3128962"/>
          </a:xfrm>
          <a:custGeom>
            <a:avLst/>
            <a:gdLst/>
            <a:ahLst/>
            <a:cxnLst>
              <a:cxn ang="0">
                <a:pos x="0" y="4999"/>
              </a:cxn>
              <a:cxn ang="0">
                <a:pos x="378" y="1880"/>
              </a:cxn>
              <a:cxn ang="0">
                <a:pos x="1103" y="297"/>
              </a:cxn>
              <a:cxn ang="0">
                <a:pos x="2382" y="490"/>
              </a:cxn>
              <a:cxn ang="0">
                <a:pos x="3442" y="3239"/>
              </a:cxn>
              <a:cxn ang="0">
                <a:pos x="5158" y="4322"/>
              </a:cxn>
              <a:cxn ang="0">
                <a:pos x="7796" y="4679"/>
              </a:cxn>
            </a:cxnLst>
            <a:rect l="0" t="0" r="r" b="b"/>
            <a:pathLst>
              <a:path w="7796" h="4999">
                <a:moveTo>
                  <a:pt x="0" y="4999"/>
                </a:moveTo>
                <a:cubicBezTo>
                  <a:pt x="97" y="3831"/>
                  <a:pt x="194" y="2664"/>
                  <a:pt x="378" y="1880"/>
                </a:cubicBezTo>
                <a:cubicBezTo>
                  <a:pt x="562" y="1096"/>
                  <a:pt x="769" y="529"/>
                  <a:pt x="1103" y="297"/>
                </a:cubicBezTo>
                <a:cubicBezTo>
                  <a:pt x="1437" y="65"/>
                  <a:pt x="1992" y="0"/>
                  <a:pt x="2382" y="490"/>
                </a:cubicBezTo>
                <a:cubicBezTo>
                  <a:pt x="2772" y="980"/>
                  <a:pt x="2979" y="2600"/>
                  <a:pt x="3442" y="3239"/>
                </a:cubicBezTo>
                <a:cubicBezTo>
                  <a:pt x="3905" y="3878"/>
                  <a:pt x="4432" y="4082"/>
                  <a:pt x="5158" y="4322"/>
                </a:cubicBezTo>
                <a:cubicBezTo>
                  <a:pt x="5884" y="4562"/>
                  <a:pt x="7353" y="4644"/>
                  <a:pt x="7796" y="4679"/>
                </a:cubicBezTo>
              </a:path>
            </a:pathLst>
          </a:custGeom>
          <a:noFill/>
          <a:ln w="25400">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3254375" y="1524000"/>
            <a:ext cx="5356225" cy="457200"/>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10 minutes	         5 minutes	</a:t>
            </a:r>
            <a:r>
              <a:rPr kumimoji="0" lang="en-US" sz="1100" b="0" i="0" u="none" strike="noStrike" cap="none" normalizeH="0" dirty="0">
                <a:ln>
                  <a:noFill/>
                </a:ln>
                <a:solidFill>
                  <a:schemeClr val="tx1"/>
                </a:solidFill>
                <a:effectLst/>
                <a:latin typeface="Calibri" pitchFamily="34" charset="0"/>
                <a:ea typeface="Calibri" pitchFamily="34" charset="0"/>
                <a:cs typeface="Times New Roman" pitchFamily="18" charset="0"/>
              </a:rPr>
              <a:t>              2</a:t>
            </a: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minutes		   of study	           of study</a:t>
            </a:r>
            <a:r>
              <a:rPr lang="en-US" sz="1100" dirty="0">
                <a:latin typeface="Calibri" pitchFamily="34"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of study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AutoShape 3"/>
          <p:cNvSpPr>
            <a:spLocks noChangeArrowheads="1"/>
          </p:cNvSpPr>
          <p:nvPr/>
        </p:nvSpPr>
        <p:spPr bwMode="auto">
          <a:xfrm>
            <a:off x="3344863" y="5791200"/>
            <a:ext cx="160337" cy="117475"/>
          </a:xfrm>
          <a:prstGeom prst="roundRect">
            <a:avLst>
              <a:gd name="adj" fmla="val 16667"/>
            </a:avLst>
          </a:prstGeom>
          <a:solidFill>
            <a:srgbClr val="00B0F0"/>
          </a:solid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noChangeArrowheads="1"/>
          </p:cNvSpPr>
          <p:nvPr/>
        </p:nvSpPr>
        <p:spPr bwMode="auto">
          <a:xfrm>
            <a:off x="5173663" y="5791200"/>
            <a:ext cx="160337" cy="117475"/>
          </a:xfrm>
          <a:prstGeom prst="roundRect">
            <a:avLst>
              <a:gd name="adj" fmla="val 16667"/>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 name="Text Box 1"/>
          <p:cNvSpPr txBox="1">
            <a:spLocks noChangeArrowheads="1"/>
          </p:cNvSpPr>
          <p:nvPr/>
        </p:nvSpPr>
        <p:spPr bwMode="auto">
          <a:xfrm>
            <a:off x="3429000" y="5691187"/>
            <a:ext cx="4343400" cy="328613"/>
          </a:xfrm>
          <a:prstGeom prst="rect">
            <a:avLst/>
          </a:prstGeom>
          <a:noFill/>
          <a:ln w="38100">
            <a:no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Short-Term Memory	</a:t>
            </a:r>
            <a:r>
              <a:rPr kumimoji="0" lang="en-US" sz="14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Long-Term Memory</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1676400" y="13573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8" name="Freeform 20"/>
          <p:cNvSpPr>
            <a:spLocks/>
          </p:cNvSpPr>
          <p:nvPr/>
        </p:nvSpPr>
        <p:spPr bwMode="auto">
          <a:xfrm>
            <a:off x="3886200" y="1981200"/>
            <a:ext cx="3652837" cy="517525"/>
          </a:xfrm>
          <a:custGeom>
            <a:avLst/>
            <a:gdLst/>
            <a:ahLst/>
            <a:cxnLst>
              <a:cxn ang="0">
                <a:pos x="0" y="426"/>
              </a:cxn>
              <a:cxn ang="0">
                <a:pos x="190" y="632"/>
              </a:cxn>
              <a:cxn ang="0">
                <a:pos x="514" y="735"/>
              </a:cxn>
              <a:cxn ang="0">
                <a:pos x="934" y="139"/>
              </a:cxn>
              <a:cxn ang="0">
                <a:pos x="1314" y="30"/>
              </a:cxn>
              <a:cxn ang="0">
                <a:pos x="1616" y="220"/>
              </a:cxn>
              <a:cxn ang="0">
                <a:pos x="1804" y="568"/>
              </a:cxn>
              <a:cxn ang="0">
                <a:pos x="2010" y="703"/>
              </a:cxn>
              <a:cxn ang="0">
                <a:pos x="2285" y="663"/>
              </a:cxn>
              <a:cxn ang="0">
                <a:pos x="2572" y="139"/>
              </a:cxn>
              <a:cxn ang="0">
                <a:pos x="2888" y="30"/>
              </a:cxn>
              <a:cxn ang="0">
                <a:pos x="3268" y="139"/>
              </a:cxn>
              <a:cxn ang="0">
                <a:pos x="3529" y="576"/>
              </a:cxn>
              <a:cxn ang="0">
                <a:pos x="3632" y="687"/>
              </a:cxn>
              <a:cxn ang="0">
                <a:pos x="3925" y="719"/>
              </a:cxn>
              <a:cxn ang="0">
                <a:pos x="4162" y="291"/>
              </a:cxn>
              <a:cxn ang="0">
                <a:pos x="4320" y="94"/>
              </a:cxn>
              <a:cxn ang="0">
                <a:pos x="4502" y="7"/>
              </a:cxn>
              <a:cxn ang="0">
                <a:pos x="4985" y="139"/>
              </a:cxn>
              <a:cxn ang="0">
                <a:pos x="5317" y="711"/>
              </a:cxn>
              <a:cxn ang="0">
                <a:pos x="5752" y="766"/>
              </a:cxn>
            </a:cxnLst>
            <a:rect l="0" t="0" r="r" b="b"/>
            <a:pathLst>
              <a:path w="5752" h="817">
                <a:moveTo>
                  <a:pt x="0" y="426"/>
                </a:moveTo>
                <a:cubicBezTo>
                  <a:pt x="52" y="503"/>
                  <a:pt x="105" y="581"/>
                  <a:pt x="190" y="632"/>
                </a:cubicBezTo>
                <a:cubicBezTo>
                  <a:pt x="275" y="683"/>
                  <a:pt x="390" y="817"/>
                  <a:pt x="514" y="735"/>
                </a:cubicBezTo>
                <a:cubicBezTo>
                  <a:pt x="638" y="653"/>
                  <a:pt x="801" y="257"/>
                  <a:pt x="934" y="139"/>
                </a:cubicBezTo>
                <a:cubicBezTo>
                  <a:pt x="1067" y="21"/>
                  <a:pt x="1200" y="16"/>
                  <a:pt x="1314" y="30"/>
                </a:cubicBezTo>
                <a:cubicBezTo>
                  <a:pt x="1428" y="44"/>
                  <a:pt x="1534" y="130"/>
                  <a:pt x="1616" y="220"/>
                </a:cubicBezTo>
                <a:cubicBezTo>
                  <a:pt x="1698" y="310"/>
                  <a:pt x="1738" y="488"/>
                  <a:pt x="1804" y="568"/>
                </a:cubicBezTo>
                <a:cubicBezTo>
                  <a:pt x="1870" y="648"/>
                  <a:pt x="1930" y="687"/>
                  <a:pt x="2010" y="703"/>
                </a:cubicBezTo>
                <a:cubicBezTo>
                  <a:pt x="2090" y="719"/>
                  <a:pt x="2191" y="757"/>
                  <a:pt x="2285" y="663"/>
                </a:cubicBezTo>
                <a:cubicBezTo>
                  <a:pt x="2379" y="569"/>
                  <a:pt x="2471" y="244"/>
                  <a:pt x="2572" y="139"/>
                </a:cubicBezTo>
                <a:cubicBezTo>
                  <a:pt x="2673" y="34"/>
                  <a:pt x="2772" y="30"/>
                  <a:pt x="2888" y="30"/>
                </a:cubicBezTo>
                <a:cubicBezTo>
                  <a:pt x="3004" y="30"/>
                  <a:pt x="3161" y="48"/>
                  <a:pt x="3268" y="139"/>
                </a:cubicBezTo>
                <a:cubicBezTo>
                  <a:pt x="3375" y="230"/>
                  <a:pt x="3468" y="485"/>
                  <a:pt x="3529" y="576"/>
                </a:cubicBezTo>
                <a:cubicBezTo>
                  <a:pt x="3590" y="667"/>
                  <a:pt x="3566" y="663"/>
                  <a:pt x="3632" y="687"/>
                </a:cubicBezTo>
                <a:cubicBezTo>
                  <a:pt x="3698" y="711"/>
                  <a:pt x="3837" y="785"/>
                  <a:pt x="3925" y="719"/>
                </a:cubicBezTo>
                <a:cubicBezTo>
                  <a:pt x="4013" y="653"/>
                  <a:pt x="4096" y="395"/>
                  <a:pt x="4162" y="291"/>
                </a:cubicBezTo>
                <a:cubicBezTo>
                  <a:pt x="4228" y="187"/>
                  <a:pt x="4263" y="141"/>
                  <a:pt x="4320" y="94"/>
                </a:cubicBezTo>
                <a:cubicBezTo>
                  <a:pt x="4377" y="47"/>
                  <a:pt x="4391" y="0"/>
                  <a:pt x="4502" y="7"/>
                </a:cubicBezTo>
                <a:cubicBezTo>
                  <a:pt x="4613" y="14"/>
                  <a:pt x="4849" y="22"/>
                  <a:pt x="4985" y="139"/>
                </a:cubicBezTo>
                <a:cubicBezTo>
                  <a:pt x="5121" y="256"/>
                  <a:pt x="5189" y="606"/>
                  <a:pt x="5317" y="711"/>
                </a:cubicBezTo>
                <a:cubicBezTo>
                  <a:pt x="5445" y="816"/>
                  <a:pt x="5670" y="756"/>
                  <a:pt x="5752" y="766"/>
                </a:cubicBezTo>
              </a:path>
            </a:pathLst>
          </a:custGeom>
          <a:noFill/>
          <a:ln w="25400">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49"/>
                                        </p:tgtEl>
                                        <p:attrNameLst>
                                          <p:attrName>style.visibility</p:attrName>
                                        </p:attrNameLst>
                                      </p:cBhvr>
                                      <p:to>
                                        <p:strVal val="visible"/>
                                      </p:to>
                                    </p:set>
                                    <p:anim calcmode="lin" valueType="num">
                                      <p:cBhvr>
                                        <p:cTn id="12" dur="1000" fill="hold"/>
                                        <p:tgtEl>
                                          <p:spTgt spid="2049"/>
                                        </p:tgtEl>
                                        <p:attrNameLst>
                                          <p:attrName>ppt_w</p:attrName>
                                        </p:attrNameLst>
                                      </p:cBhvr>
                                      <p:tavLst>
                                        <p:tav tm="0">
                                          <p:val>
                                            <p:strVal val="#ppt_w*0.70"/>
                                          </p:val>
                                        </p:tav>
                                        <p:tav tm="100000">
                                          <p:val>
                                            <p:strVal val="#ppt_w"/>
                                          </p:val>
                                        </p:tav>
                                      </p:tavLst>
                                    </p:anim>
                                    <p:anim calcmode="lin" valueType="num">
                                      <p:cBhvr>
                                        <p:cTn id="13" dur="1000" fill="hold"/>
                                        <p:tgtEl>
                                          <p:spTgt spid="2049"/>
                                        </p:tgtEl>
                                        <p:attrNameLst>
                                          <p:attrName>ppt_h</p:attrName>
                                        </p:attrNameLst>
                                      </p:cBhvr>
                                      <p:tavLst>
                                        <p:tav tm="0">
                                          <p:val>
                                            <p:strVal val="#ppt_h"/>
                                          </p:val>
                                        </p:tav>
                                        <p:tav tm="100000">
                                          <p:val>
                                            <p:strVal val="#ppt_h"/>
                                          </p:val>
                                        </p:tav>
                                      </p:tavLst>
                                    </p:anim>
                                    <p:animEffect transition="in" filter="fade">
                                      <p:cBhvr>
                                        <p:cTn id="14" dur="1000"/>
                                        <p:tgtEl>
                                          <p:spTgt spid="204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60"/>
                                        </p:tgtEl>
                                        <p:attrNameLst>
                                          <p:attrName>style.visibility</p:attrName>
                                        </p:attrNameLst>
                                      </p:cBhvr>
                                      <p:to>
                                        <p:strVal val="visible"/>
                                      </p:to>
                                    </p:set>
                                    <p:anim calcmode="lin" valueType="num">
                                      <p:cBhvr>
                                        <p:cTn id="17" dur="1000" fill="hold"/>
                                        <p:tgtEl>
                                          <p:spTgt spid="2060"/>
                                        </p:tgtEl>
                                        <p:attrNameLst>
                                          <p:attrName>ppt_w</p:attrName>
                                        </p:attrNameLst>
                                      </p:cBhvr>
                                      <p:tavLst>
                                        <p:tav tm="0">
                                          <p:val>
                                            <p:strVal val="#ppt_w*0.70"/>
                                          </p:val>
                                        </p:tav>
                                        <p:tav tm="100000">
                                          <p:val>
                                            <p:strVal val="#ppt_w"/>
                                          </p:val>
                                        </p:tav>
                                      </p:tavLst>
                                    </p:anim>
                                    <p:anim calcmode="lin" valueType="num">
                                      <p:cBhvr>
                                        <p:cTn id="18" dur="1000" fill="hold"/>
                                        <p:tgtEl>
                                          <p:spTgt spid="2060"/>
                                        </p:tgtEl>
                                        <p:attrNameLst>
                                          <p:attrName>ppt_h</p:attrName>
                                        </p:attrNameLst>
                                      </p:cBhvr>
                                      <p:tavLst>
                                        <p:tav tm="0">
                                          <p:val>
                                            <p:strVal val="#ppt_h"/>
                                          </p:val>
                                        </p:tav>
                                        <p:tav tm="100000">
                                          <p:val>
                                            <p:strVal val="#ppt_h"/>
                                          </p:val>
                                        </p:tav>
                                      </p:tavLst>
                                    </p:anim>
                                    <p:animEffect transition="in" filter="fade">
                                      <p:cBhvr>
                                        <p:cTn id="19" dur="1000"/>
                                        <p:tgtEl>
                                          <p:spTgt spid="206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1000" fill="hold"/>
                                        <p:tgtEl>
                                          <p:spTgt spid="2058"/>
                                        </p:tgtEl>
                                        <p:attrNameLst>
                                          <p:attrName>ppt_w</p:attrName>
                                        </p:attrNameLst>
                                      </p:cBhvr>
                                      <p:tavLst>
                                        <p:tav tm="0">
                                          <p:val>
                                            <p:strVal val="#ppt_w*0.70"/>
                                          </p:val>
                                        </p:tav>
                                        <p:tav tm="100000">
                                          <p:val>
                                            <p:strVal val="#ppt_w"/>
                                          </p:val>
                                        </p:tav>
                                      </p:tavLst>
                                    </p:anim>
                                    <p:anim calcmode="lin" valueType="num">
                                      <p:cBhvr>
                                        <p:cTn id="23" dur="1000" fill="hold"/>
                                        <p:tgtEl>
                                          <p:spTgt spid="2058"/>
                                        </p:tgtEl>
                                        <p:attrNameLst>
                                          <p:attrName>ppt_h</p:attrName>
                                        </p:attrNameLst>
                                      </p:cBhvr>
                                      <p:tavLst>
                                        <p:tav tm="0">
                                          <p:val>
                                            <p:strVal val="#ppt_h"/>
                                          </p:val>
                                        </p:tav>
                                        <p:tav tm="100000">
                                          <p:val>
                                            <p:strVal val="#ppt_h"/>
                                          </p:val>
                                        </p:tav>
                                      </p:tavLst>
                                    </p:anim>
                                    <p:animEffect transition="in" filter="fade">
                                      <p:cBhvr>
                                        <p:cTn id="24" dur="1000"/>
                                        <p:tgtEl>
                                          <p:spTgt spid="205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p:cTn id="27" dur="1000" fill="hold"/>
                                        <p:tgtEl>
                                          <p:spTgt spid="2056"/>
                                        </p:tgtEl>
                                        <p:attrNameLst>
                                          <p:attrName>ppt_w</p:attrName>
                                        </p:attrNameLst>
                                      </p:cBhvr>
                                      <p:tavLst>
                                        <p:tav tm="0">
                                          <p:val>
                                            <p:strVal val="#ppt_w*0.70"/>
                                          </p:val>
                                        </p:tav>
                                        <p:tav tm="100000">
                                          <p:val>
                                            <p:strVal val="#ppt_w"/>
                                          </p:val>
                                        </p:tav>
                                      </p:tavLst>
                                    </p:anim>
                                    <p:anim calcmode="lin" valueType="num">
                                      <p:cBhvr>
                                        <p:cTn id="28" dur="1000" fill="hold"/>
                                        <p:tgtEl>
                                          <p:spTgt spid="2056"/>
                                        </p:tgtEl>
                                        <p:attrNameLst>
                                          <p:attrName>ppt_h</p:attrName>
                                        </p:attrNameLst>
                                      </p:cBhvr>
                                      <p:tavLst>
                                        <p:tav tm="0">
                                          <p:val>
                                            <p:strVal val="#ppt_h"/>
                                          </p:val>
                                        </p:tav>
                                        <p:tav tm="100000">
                                          <p:val>
                                            <p:strVal val="#ppt_h"/>
                                          </p:val>
                                        </p:tav>
                                      </p:tavLst>
                                    </p:anim>
                                    <p:animEffect transition="in" filter="fade">
                                      <p:cBhvr>
                                        <p:cTn id="29" dur="1000"/>
                                        <p:tgtEl>
                                          <p:spTgt spid="205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055"/>
                                        </p:tgtEl>
                                        <p:attrNameLst>
                                          <p:attrName>style.visibility</p:attrName>
                                        </p:attrNameLst>
                                      </p:cBhvr>
                                      <p:to>
                                        <p:strVal val="visible"/>
                                      </p:to>
                                    </p:set>
                                    <p:anim calcmode="lin" valueType="num">
                                      <p:cBhvr>
                                        <p:cTn id="32" dur="1000" fill="hold"/>
                                        <p:tgtEl>
                                          <p:spTgt spid="2055"/>
                                        </p:tgtEl>
                                        <p:attrNameLst>
                                          <p:attrName>ppt_w</p:attrName>
                                        </p:attrNameLst>
                                      </p:cBhvr>
                                      <p:tavLst>
                                        <p:tav tm="0">
                                          <p:val>
                                            <p:strVal val="#ppt_w*0.70"/>
                                          </p:val>
                                        </p:tav>
                                        <p:tav tm="100000">
                                          <p:val>
                                            <p:strVal val="#ppt_w"/>
                                          </p:val>
                                        </p:tav>
                                      </p:tavLst>
                                    </p:anim>
                                    <p:anim calcmode="lin" valueType="num">
                                      <p:cBhvr>
                                        <p:cTn id="33" dur="1000" fill="hold"/>
                                        <p:tgtEl>
                                          <p:spTgt spid="2055"/>
                                        </p:tgtEl>
                                        <p:attrNameLst>
                                          <p:attrName>ppt_h</p:attrName>
                                        </p:attrNameLst>
                                      </p:cBhvr>
                                      <p:tavLst>
                                        <p:tav tm="0">
                                          <p:val>
                                            <p:strVal val="#ppt_h"/>
                                          </p:val>
                                        </p:tav>
                                        <p:tav tm="100000">
                                          <p:val>
                                            <p:strVal val="#ppt_h"/>
                                          </p:val>
                                        </p:tav>
                                      </p:tavLst>
                                    </p:anim>
                                    <p:animEffect transition="in" filter="fade">
                                      <p:cBhvr>
                                        <p:cTn id="34" dur="1000"/>
                                        <p:tgtEl>
                                          <p:spTgt spid="205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1000" fill="hold"/>
                                        <p:tgtEl>
                                          <p:spTgt spid="2052"/>
                                        </p:tgtEl>
                                        <p:attrNameLst>
                                          <p:attrName>ppt_w</p:attrName>
                                        </p:attrNameLst>
                                      </p:cBhvr>
                                      <p:tavLst>
                                        <p:tav tm="0">
                                          <p:val>
                                            <p:strVal val="#ppt_w*0.70"/>
                                          </p:val>
                                        </p:tav>
                                        <p:tav tm="100000">
                                          <p:val>
                                            <p:strVal val="#ppt_w"/>
                                          </p:val>
                                        </p:tav>
                                      </p:tavLst>
                                    </p:anim>
                                    <p:anim calcmode="lin" valueType="num">
                                      <p:cBhvr>
                                        <p:cTn id="38" dur="1000" fill="hold"/>
                                        <p:tgtEl>
                                          <p:spTgt spid="2052"/>
                                        </p:tgtEl>
                                        <p:attrNameLst>
                                          <p:attrName>ppt_h</p:attrName>
                                        </p:attrNameLst>
                                      </p:cBhvr>
                                      <p:tavLst>
                                        <p:tav tm="0">
                                          <p:val>
                                            <p:strVal val="#ppt_h"/>
                                          </p:val>
                                        </p:tav>
                                        <p:tav tm="100000">
                                          <p:val>
                                            <p:strVal val="#ppt_h"/>
                                          </p:val>
                                        </p:tav>
                                      </p:tavLst>
                                    </p:anim>
                                    <p:animEffect transition="in" filter="fade">
                                      <p:cBhvr>
                                        <p:cTn id="39" dur="1000"/>
                                        <p:tgtEl>
                                          <p:spTgt spid="2052"/>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059"/>
                                        </p:tgtEl>
                                        <p:attrNameLst>
                                          <p:attrName>style.visibility</p:attrName>
                                        </p:attrNameLst>
                                      </p:cBhvr>
                                      <p:to>
                                        <p:strVal val="visible"/>
                                      </p:to>
                                    </p:set>
                                    <p:anim calcmode="lin" valueType="num">
                                      <p:cBhvr>
                                        <p:cTn id="42" dur="1000" fill="hold"/>
                                        <p:tgtEl>
                                          <p:spTgt spid="2059"/>
                                        </p:tgtEl>
                                        <p:attrNameLst>
                                          <p:attrName>ppt_w</p:attrName>
                                        </p:attrNameLst>
                                      </p:cBhvr>
                                      <p:tavLst>
                                        <p:tav tm="0">
                                          <p:val>
                                            <p:strVal val="#ppt_w*0.70"/>
                                          </p:val>
                                        </p:tav>
                                        <p:tav tm="100000">
                                          <p:val>
                                            <p:strVal val="#ppt_w"/>
                                          </p:val>
                                        </p:tav>
                                      </p:tavLst>
                                    </p:anim>
                                    <p:anim calcmode="lin" valueType="num">
                                      <p:cBhvr>
                                        <p:cTn id="43" dur="1000" fill="hold"/>
                                        <p:tgtEl>
                                          <p:spTgt spid="2059"/>
                                        </p:tgtEl>
                                        <p:attrNameLst>
                                          <p:attrName>ppt_h</p:attrName>
                                        </p:attrNameLst>
                                      </p:cBhvr>
                                      <p:tavLst>
                                        <p:tav tm="0">
                                          <p:val>
                                            <p:strVal val="#ppt_h"/>
                                          </p:val>
                                        </p:tav>
                                        <p:tav tm="100000">
                                          <p:val>
                                            <p:strVal val="#ppt_h"/>
                                          </p:val>
                                        </p:tav>
                                      </p:tavLst>
                                    </p:anim>
                                    <p:animEffect transition="in" filter="fade">
                                      <p:cBhvr>
                                        <p:cTn id="44" dur="1000"/>
                                        <p:tgtEl>
                                          <p:spTgt spid="205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57"/>
                                        </p:tgtEl>
                                        <p:attrNameLst>
                                          <p:attrName>style.visibility</p:attrName>
                                        </p:attrNameLst>
                                      </p:cBhvr>
                                      <p:to>
                                        <p:strVal val="visible"/>
                                      </p:to>
                                    </p:set>
                                    <p:anim calcmode="lin" valueType="num">
                                      <p:cBhvr>
                                        <p:cTn id="47" dur="1000" fill="hold"/>
                                        <p:tgtEl>
                                          <p:spTgt spid="2057"/>
                                        </p:tgtEl>
                                        <p:attrNameLst>
                                          <p:attrName>ppt_w</p:attrName>
                                        </p:attrNameLst>
                                      </p:cBhvr>
                                      <p:tavLst>
                                        <p:tav tm="0">
                                          <p:val>
                                            <p:strVal val="#ppt_w*0.70"/>
                                          </p:val>
                                        </p:tav>
                                        <p:tav tm="100000">
                                          <p:val>
                                            <p:strVal val="#ppt_w"/>
                                          </p:val>
                                        </p:tav>
                                      </p:tavLst>
                                    </p:anim>
                                    <p:anim calcmode="lin" valueType="num">
                                      <p:cBhvr>
                                        <p:cTn id="48" dur="1000" fill="hold"/>
                                        <p:tgtEl>
                                          <p:spTgt spid="2057"/>
                                        </p:tgtEl>
                                        <p:attrNameLst>
                                          <p:attrName>ppt_h</p:attrName>
                                        </p:attrNameLst>
                                      </p:cBhvr>
                                      <p:tavLst>
                                        <p:tav tm="0">
                                          <p:val>
                                            <p:strVal val="#ppt_h"/>
                                          </p:val>
                                        </p:tav>
                                        <p:tav tm="100000">
                                          <p:val>
                                            <p:strVal val="#ppt_h"/>
                                          </p:val>
                                        </p:tav>
                                      </p:tavLst>
                                    </p:anim>
                                    <p:animEffect transition="in" filter="fade">
                                      <p:cBhvr>
                                        <p:cTn id="49" dur="1000"/>
                                        <p:tgtEl>
                                          <p:spTgt spid="2057"/>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2054"/>
                                        </p:tgtEl>
                                        <p:attrNameLst>
                                          <p:attrName>style.visibility</p:attrName>
                                        </p:attrNameLst>
                                      </p:cBhvr>
                                      <p:to>
                                        <p:strVal val="visible"/>
                                      </p:to>
                                    </p:set>
                                    <p:animEffect transition="in" filter="wedge">
                                      <p:cBhvr>
                                        <p:cTn id="54" dur="2000"/>
                                        <p:tgtEl>
                                          <p:spTgt spid="2054"/>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2068"/>
                                        </p:tgtEl>
                                        <p:attrNameLst>
                                          <p:attrName>style.visibility</p:attrName>
                                        </p:attrNameLst>
                                      </p:cBhvr>
                                      <p:to>
                                        <p:strVal val="visible"/>
                                      </p:to>
                                    </p:set>
                                    <p:animEffect transition="in" filter="wedge">
                                      <p:cBhvr>
                                        <p:cTn id="59" dur="20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59" grpId="0" animBg="1"/>
      <p:bldP spid="2058" grpId="0"/>
      <p:bldP spid="2057" grpId="0"/>
      <p:bldP spid="2056" grpId="0"/>
      <p:bldP spid="2055" grpId="0"/>
      <p:bldP spid="2054" grpId="0" animBg="1"/>
      <p:bldP spid="2052" grpId="0"/>
      <p:bldP spid="2051" grpId="0" animBg="1"/>
      <p:bldP spid="2049" grpId="0"/>
      <p:bldP spid="20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rPr>
              <a:t>Take Note</a:t>
            </a:r>
          </a:p>
        </p:txBody>
      </p:sp>
      <p:sp>
        <p:nvSpPr>
          <p:cNvPr id="3" name="Text Placeholder 2"/>
          <p:cNvSpPr>
            <a:spLocks noGrp="1"/>
          </p:cNvSpPr>
          <p:nvPr>
            <p:ph type="body" idx="1"/>
          </p:nvPr>
        </p:nvSpPr>
        <p:spPr>
          <a:xfrm>
            <a:off x="990600" y="4419600"/>
            <a:ext cx="8001000" cy="1828800"/>
          </a:xfrm>
        </p:spPr>
        <p:txBody>
          <a:bodyPr>
            <a:noAutofit/>
          </a:bodyPr>
          <a:lstStyle/>
          <a:p>
            <a:pPr algn="r"/>
            <a:r>
              <a:rPr lang="en-US" sz="3200" dirty="0"/>
              <a:t>“Always have a plan and believe in it. </a:t>
            </a:r>
            <a:br>
              <a:rPr lang="en-US" sz="3200" dirty="0"/>
            </a:br>
            <a:r>
              <a:rPr lang="en-US" sz="3200" dirty="0"/>
              <a:t>Nothing good happens by accident.” </a:t>
            </a:r>
          </a:p>
          <a:p>
            <a:pPr algn="r"/>
            <a:r>
              <a:rPr lang="en-US" sz="2400" dirty="0"/>
              <a:t>~Chuck Knox, NFL coach</a:t>
            </a:r>
          </a:p>
        </p:txBody>
      </p:sp>
      <p:pic>
        <p:nvPicPr>
          <p:cNvPr id="5" name="Picture 4" descr="186&amp;116 gorilla.eps"/>
          <p:cNvPicPr>
            <a:picLocks noChangeAspect="1"/>
          </p:cNvPicPr>
          <p:nvPr/>
        </p:nvPicPr>
        <p:blipFill>
          <a:blip r:embed="rId3" cstate="print"/>
          <a:stretch>
            <a:fillRect/>
          </a:stretch>
        </p:blipFill>
        <p:spPr>
          <a:xfrm>
            <a:off x="8458200" y="559402"/>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2286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ittStLogo.jpg"/>
          <p:cNvPicPr>
            <a:picLocks noChangeAspect="1"/>
          </p:cNvPicPr>
          <p:nvPr/>
        </p:nvPicPr>
        <p:blipFill>
          <a:blip r:embed="rId8"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Before Class</a:t>
            </a:r>
          </a:p>
        </p:txBody>
      </p:sp>
      <p:sp>
        <p:nvSpPr>
          <p:cNvPr id="3" name="Content Placeholder 2"/>
          <p:cNvSpPr>
            <a:spLocks noGrp="1"/>
          </p:cNvSpPr>
          <p:nvPr>
            <p:ph idx="1"/>
          </p:nvPr>
        </p:nvSpPr>
        <p:spPr>
          <a:xfrm>
            <a:off x="228600" y="1882808"/>
            <a:ext cx="8610600" cy="4572000"/>
          </a:xfrm>
        </p:spPr>
        <p:txBody>
          <a:bodyPr>
            <a:normAutofit/>
          </a:bodyPr>
          <a:lstStyle/>
          <a:p>
            <a:pPr>
              <a:buNone/>
            </a:pPr>
            <a:endParaRPr lang="en-US" sz="1600" dirty="0"/>
          </a:p>
          <a:p>
            <a:r>
              <a:rPr lang="en-US" sz="3200" dirty="0"/>
              <a:t>Best practices</a:t>
            </a:r>
          </a:p>
          <a:p>
            <a:pPr lvl="1"/>
            <a:r>
              <a:rPr lang="en-US" sz="3000" dirty="0"/>
              <a:t>Review previous day’s class notes</a:t>
            </a:r>
          </a:p>
          <a:p>
            <a:pPr lvl="1"/>
            <a:r>
              <a:rPr lang="en-US" sz="3000" dirty="0"/>
              <a:t>Read textbook assignments &amp; take notes</a:t>
            </a:r>
          </a:p>
          <a:p>
            <a:pPr lvl="2"/>
            <a:r>
              <a:rPr lang="en-US" sz="2900" dirty="0"/>
              <a:t>Note items that are unclear or confusing</a:t>
            </a:r>
          </a:p>
          <a:p>
            <a:pPr lvl="2"/>
            <a:r>
              <a:rPr lang="en-US" sz="2900" dirty="0"/>
              <a:t>Develop questions to ask in class</a:t>
            </a:r>
          </a:p>
          <a:p>
            <a:pPr lvl="1"/>
            <a:r>
              <a:rPr lang="en-US" sz="3000" dirty="0"/>
              <a:t>Examine returned homework &amp; tests</a:t>
            </a:r>
          </a:p>
          <a:p>
            <a:endParaRPr lang="en-US"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2286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ittStLogo.jpg"/>
          <p:cNvPicPr>
            <a:picLocks noChangeAspect="1"/>
          </p:cNvPicPr>
          <p:nvPr/>
        </p:nvPicPr>
        <p:blipFill>
          <a:blip r:embed="rId8"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 During Class</a:t>
            </a:r>
          </a:p>
        </p:txBody>
      </p:sp>
      <p:sp>
        <p:nvSpPr>
          <p:cNvPr id="3" name="Content Placeholder 2"/>
          <p:cNvSpPr>
            <a:spLocks noGrp="1"/>
          </p:cNvSpPr>
          <p:nvPr>
            <p:ph idx="1"/>
          </p:nvPr>
        </p:nvSpPr>
        <p:spPr>
          <a:xfrm>
            <a:off x="457200" y="1676400"/>
            <a:ext cx="8229600" cy="4572000"/>
          </a:xfrm>
        </p:spPr>
        <p:txBody>
          <a:bodyPr/>
          <a:lstStyle/>
          <a:p>
            <a:r>
              <a:rPr lang="en-US" sz="3200" dirty="0"/>
              <a:t>Don’t just sit there: </a:t>
            </a:r>
            <a:r>
              <a:rPr lang="en-US" sz="3600" dirty="0"/>
              <a:t>BE</a:t>
            </a:r>
            <a:r>
              <a:rPr lang="en-US" sz="3200" dirty="0"/>
              <a:t> there</a:t>
            </a:r>
          </a:p>
          <a:p>
            <a:r>
              <a:rPr lang="en-US" sz="3200" dirty="0"/>
              <a:t>Active Listening:</a:t>
            </a:r>
          </a:p>
          <a:p>
            <a:pPr lvl="1"/>
            <a:r>
              <a:rPr lang="en-US" sz="2800" dirty="0"/>
              <a:t>Intentionally focus on the speaker in order to understand</a:t>
            </a:r>
          </a:p>
          <a:p>
            <a:pPr lvl="2"/>
            <a:r>
              <a:rPr lang="en-US" sz="2800" dirty="0"/>
              <a:t>Seat yourself appropriately close to the instructor</a:t>
            </a:r>
          </a:p>
          <a:p>
            <a:pPr lvl="2"/>
            <a:r>
              <a:rPr lang="en-US" sz="2800" dirty="0"/>
              <a:t>Avoid distractions: a window, talkative neighbor, noisy fan, etc…</a:t>
            </a:r>
          </a:p>
          <a:p>
            <a:endParaRPr lang="en-US" dirty="0"/>
          </a:p>
        </p:txBody>
      </p:sp>
      <p:sp>
        <p:nvSpPr>
          <p:cNvPr id="5" name="TextBox 4"/>
          <p:cNvSpPr txBox="1"/>
          <p:nvPr/>
        </p:nvSpPr>
        <p:spPr>
          <a:xfrm>
            <a:off x="2057400" y="5939135"/>
            <a:ext cx="6858000" cy="461665"/>
          </a:xfrm>
          <a:prstGeom prst="rect">
            <a:avLst/>
          </a:prstGeom>
          <a:noFill/>
        </p:spPr>
        <p:txBody>
          <a:bodyPr wrap="square" rtlCol="0">
            <a:spAutoFit/>
          </a:bodyPr>
          <a:lstStyle/>
          <a:p>
            <a:pPr algn="r"/>
            <a:r>
              <a:rPr lang="en-US" sz="2400" dirty="0">
                <a:solidFill>
                  <a:srgbClr val="EBDA03"/>
                </a:solidFill>
                <a:effectLst>
                  <a:outerShdw blurRad="38100" dist="38100" dir="2700000" algn="tl">
                    <a:srgbClr val="000000">
                      <a:alpha val="43137"/>
                    </a:srgbClr>
                  </a:outerShdw>
                </a:effectLst>
              </a:rPr>
              <a:t>Are </a:t>
            </a:r>
            <a:r>
              <a:rPr lang="en-US" sz="2400" i="1" dirty="0">
                <a:solidFill>
                  <a:srgbClr val="EBDA03"/>
                </a:solidFill>
                <a:effectLst>
                  <a:outerShdw blurRad="38100" dist="38100" dir="2700000" algn="tl">
                    <a:srgbClr val="000000">
                      <a:alpha val="43137"/>
                    </a:srgbClr>
                  </a:outerShdw>
                </a:effectLst>
              </a:rPr>
              <a:t>hearing</a:t>
            </a:r>
            <a:r>
              <a:rPr lang="en-US" sz="2400" dirty="0">
                <a:solidFill>
                  <a:srgbClr val="EBDA03"/>
                </a:solidFill>
                <a:effectLst>
                  <a:outerShdw blurRad="38100" dist="38100" dir="2700000" algn="tl">
                    <a:srgbClr val="000000">
                      <a:alpha val="43137"/>
                    </a:srgbClr>
                  </a:outerShdw>
                </a:effectLst>
              </a:rPr>
              <a:t> and </a:t>
            </a:r>
            <a:r>
              <a:rPr lang="en-US" sz="2400" i="1" dirty="0">
                <a:solidFill>
                  <a:srgbClr val="EBDA03"/>
                </a:solidFill>
                <a:effectLst>
                  <a:outerShdw blurRad="38100" dist="38100" dir="2700000" algn="tl">
                    <a:srgbClr val="000000">
                      <a:alpha val="43137"/>
                    </a:srgbClr>
                  </a:outerShdw>
                </a:effectLst>
              </a:rPr>
              <a:t>listening</a:t>
            </a:r>
            <a:r>
              <a:rPr lang="en-US" sz="2400" dirty="0">
                <a:solidFill>
                  <a:srgbClr val="EBDA03"/>
                </a:solidFill>
                <a:effectLst>
                  <a:outerShdw blurRad="38100" dist="38100" dir="2700000" algn="tl">
                    <a:srgbClr val="000000">
                      <a:alpha val="43137"/>
                    </a:srgbClr>
                  </a:outerShdw>
                </a:effectLst>
              </a:rPr>
              <a:t> the same thing?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 During Class</a:t>
            </a:r>
          </a:p>
        </p:txBody>
      </p:sp>
      <p:sp>
        <p:nvSpPr>
          <p:cNvPr id="3" name="Content Placeholder 2"/>
          <p:cNvSpPr>
            <a:spLocks noGrp="1"/>
          </p:cNvSpPr>
          <p:nvPr>
            <p:ph idx="1"/>
          </p:nvPr>
        </p:nvSpPr>
        <p:spPr/>
        <p:txBody>
          <a:bodyPr>
            <a:normAutofit/>
          </a:bodyPr>
          <a:lstStyle/>
          <a:p>
            <a:r>
              <a:rPr lang="en-US" sz="3200" dirty="0"/>
              <a:t>Note-Taking</a:t>
            </a:r>
          </a:p>
          <a:p>
            <a:pPr lvl="2"/>
            <a:r>
              <a:rPr lang="en-US" sz="2800" dirty="0"/>
              <a:t>Start each day’s notes on a new page</a:t>
            </a:r>
          </a:p>
          <a:p>
            <a:pPr lvl="2"/>
            <a:r>
              <a:rPr lang="en-US" sz="2800" dirty="0"/>
              <a:t>Note questions posed by the instructor</a:t>
            </a:r>
          </a:p>
          <a:p>
            <a:pPr lvl="2"/>
            <a:r>
              <a:rPr lang="en-US" sz="2800" dirty="0"/>
              <a:t>Listen for clue phrases</a:t>
            </a:r>
          </a:p>
          <a:p>
            <a:pPr lvl="3"/>
            <a:r>
              <a:rPr lang="en-US" sz="2400" dirty="0"/>
              <a:t>“Here’s the key…” “It is important to note that…”</a:t>
            </a:r>
          </a:p>
          <a:p>
            <a:pPr lvl="2"/>
            <a:r>
              <a:rPr lang="en-US" sz="2800" dirty="0"/>
              <a:t>Repetition</a:t>
            </a:r>
          </a:p>
          <a:p>
            <a:pPr lvl="3"/>
            <a:r>
              <a:rPr lang="en-US" sz="2400" dirty="0"/>
              <a:t>“In other words…” “As I mentioned previously…”</a:t>
            </a:r>
          </a:p>
          <a:p>
            <a:endParaRPr lang="en-US" sz="3200" dirty="0"/>
          </a:p>
        </p:txBody>
      </p:sp>
      <p:pic>
        <p:nvPicPr>
          <p:cNvPr id="4" name="Picture 3" descr="cap-1.jpg"/>
          <p:cNvPicPr>
            <a:picLocks noChangeAspect="1"/>
          </p:cNvPicPr>
          <p:nvPr/>
        </p:nvPicPr>
        <p:blipFill>
          <a:blip r:embed="rId3" cstate="print"/>
          <a:srcRect l="1124" t="19476"/>
          <a:stretch>
            <a:fillRect/>
          </a:stretch>
        </p:blipFill>
        <p:spPr>
          <a:xfrm>
            <a:off x="6477000" y="152400"/>
            <a:ext cx="2561737" cy="1564697"/>
          </a:xfrm>
          <a:prstGeom prst="rect">
            <a:avLst/>
          </a:prstGeom>
          <a:ln>
            <a:noFill/>
          </a:ln>
          <a:effectLst>
            <a:softEdge rad="112500"/>
          </a:effec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 During Class</a:t>
            </a:r>
          </a:p>
        </p:txBody>
      </p:sp>
      <p:sp>
        <p:nvSpPr>
          <p:cNvPr id="3" name="Content Placeholder 2"/>
          <p:cNvSpPr>
            <a:spLocks noGrp="1"/>
          </p:cNvSpPr>
          <p:nvPr>
            <p:ph idx="1"/>
          </p:nvPr>
        </p:nvSpPr>
        <p:spPr/>
        <p:txBody>
          <a:bodyPr>
            <a:normAutofit/>
          </a:bodyPr>
          <a:lstStyle/>
          <a:p>
            <a:r>
              <a:rPr lang="en-US" sz="3200" dirty="0"/>
              <a:t>Note-Taking</a:t>
            </a:r>
          </a:p>
          <a:p>
            <a:pPr lvl="1"/>
            <a:r>
              <a:rPr lang="en-US" sz="3200" dirty="0"/>
              <a:t>If there is a summary at the end of the lecture, pay close attention to it</a:t>
            </a:r>
          </a:p>
          <a:p>
            <a:pPr lvl="2"/>
            <a:r>
              <a:rPr lang="en-US" sz="3200" dirty="0"/>
              <a:t>Check the organization of your notes </a:t>
            </a:r>
          </a:p>
          <a:p>
            <a:pPr lvl="2"/>
            <a:r>
              <a:rPr lang="en-US" sz="3200" dirty="0"/>
              <a:t>Copy the main points in the summary</a:t>
            </a:r>
          </a:p>
          <a:p>
            <a:endParaRPr lang="en-US" sz="3200"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2286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ittStLogo.jpg"/>
          <p:cNvPicPr>
            <a:picLocks noChangeAspect="1"/>
          </p:cNvPicPr>
          <p:nvPr/>
        </p:nvPicPr>
        <p:blipFill>
          <a:blip r:embed="rId8"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399032"/>
          </a:xfrm>
        </p:spPr>
        <p:txBody>
          <a:bodyPr/>
          <a:lstStyle/>
          <a:p>
            <a:r>
              <a:rPr lang="en-US" dirty="0"/>
              <a:t>Review: After Class</a:t>
            </a:r>
          </a:p>
        </p:txBody>
      </p:sp>
      <p:sp>
        <p:nvSpPr>
          <p:cNvPr id="3" name="Content Placeholder 2"/>
          <p:cNvSpPr>
            <a:spLocks noGrp="1"/>
          </p:cNvSpPr>
          <p:nvPr>
            <p:ph idx="1"/>
          </p:nvPr>
        </p:nvSpPr>
        <p:spPr>
          <a:xfrm>
            <a:off x="228600" y="1447800"/>
            <a:ext cx="8610600" cy="4572000"/>
          </a:xfrm>
        </p:spPr>
        <p:txBody>
          <a:bodyPr>
            <a:normAutofit/>
          </a:bodyPr>
          <a:lstStyle/>
          <a:p>
            <a:r>
              <a:rPr lang="en-US" sz="3600" dirty="0"/>
              <a:t>Review notes</a:t>
            </a:r>
          </a:p>
          <a:p>
            <a:pPr lvl="1"/>
            <a:r>
              <a:rPr lang="en-US" sz="3200" dirty="0"/>
              <a:t>Immediately after class</a:t>
            </a:r>
          </a:p>
          <a:p>
            <a:pPr lvl="2"/>
            <a:r>
              <a:rPr lang="en-US" sz="3000" dirty="0"/>
              <a:t>Before you leave the classroom, if possible</a:t>
            </a:r>
          </a:p>
          <a:p>
            <a:pPr lvl="2"/>
            <a:r>
              <a:rPr lang="en-US" sz="3000" dirty="0"/>
              <a:t>Clear up illegibility, check for errors, fill in facts &amp; examples </a:t>
            </a:r>
          </a:p>
          <a:p>
            <a:pPr lvl="2"/>
            <a:r>
              <a:rPr lang="en-US" sz="3000" dirty="0"/>
              <a:t>Ask for clarification from instructor, classmates, text, etc…</a:t>
            </a:r>
          </a:p>
          <a:p>
            <a:endParaRPr lang="en-US" dirty="0"/>
          </a:p>
        </p:txBody>
      </p:sp>
      <p:sp>
        <p:nvSpPr>
          <p:cNvPr id="5" name="Content Placeholder 2"/>
          <p:cNvSpPr txBox="1">
            <a:spLocks/>
          </p:cNvSpPr>
          <p:nvPr/>
        </p:nvSpPr>
        <p:spPr>
          <a:xfrm>
            <a:off x="362712" y="5867400"/>
            <a:ext cx="8628888" cy="914400"/>
          </a:xfrm>
          <a:prstGeom prst="rect">
            <a:avLst/>
          </a:prstGeom>
        </p:spPr>
        <p:txBody>
          <a:bodyPr>
            <a:normAutofit/>
          </a:bodyPr>
          <a:lstStyle/>
          <a:p>
            <a:pPr marL="365760" indent="-283464" algn="r">
              <a:spcBef>
                <a:spcPts val="600"/>
              </a:spcBef>
              <a:buClr>
                <a:srgbClr val="3891A7"/>
              </a:buClr>
              <a:buSzPct val="80000"/>
              <a:defRPr/>
            </a:pPr>
            <a:r>
              <a:rPr lang="en-US" sz="2400" dirty="0">
                <a:solidFill>
                  <a:prstClr val="black"/>
                </a:solidFill>
              </a:rPr>
              <a:t>Taking notes is pointless…unless you intentionally engage in the class and regularly review your notes.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par>
                          <p:cTn id="27" fill="hold">
                            <p:stCondLst>
                              <p:cond delay="6000"/>
                            </p:stCondLst>
                            <p:childTnLst>
                              <p:par>
                                <p:cTn id="28" presetID="10" presetClass="exit" presetSubtype="0" fill="hold" grpId="1" nodeType="afterEffect">
                                  <p:stCondLst>
                                    <p:cond delay="5000"/>
                                  </p:stCondLst>
                                  <p:childTnLst>
                                    <p:animEffect transition="out" filter="fade">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roach\AppData\Local\Microsoft\Windows\Temporary Internet Files\Content.IE5\UPWND09M\MP900448374[1].jpg"/>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pic>
        <p:nvPicPr>
          <p:cNvPr id="5" name="Picture 4" descr="186&amp;116 gorilla.eps">
            <a:hlinkClick r:id="rId4"/>
          </p:cNvPr>
          <p:cNvPicPr>
            <a:picLocks noChangeAspect="1"/>
          </p:cNvPicPr>
          <p:nvPr/>
        </p:nvPicPr>
        <p:blipFill>
          <a:blip r:embed="rId5"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Title 1"/>
          <p:cNvSpPr txBox="1">
            <a:spLocks/>
          </p:cNvSpPr>
          <p:nvPr/>
        </p:nvSpPr>
        <p:spPr>
          <a:xfrm>
            <a:off x="0" y="0"/>
            <a:ext cx="7239000" cy="1143000"/>
          </a:xfrm>
          <a:prstGeom prst="rect">
            <a:avLst/>
          </a:prstGeom>
        </p:spPr>
        <p:txBody>
          <a:bodyP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lang="en-US" sz="4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Goal Setting</a:t>
            </a:r>
            <a:endParaRPr kumimoji="0" lang="en-US"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extLst>
      <p:ext uri="{BB962C8B-B14F-4D97-AF65-F5344CB8AC3E}">
        <p14:creationId xmlns:p14="http://schemas.microsoft.com/office/powerpoint/2010/main" val="384278919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rPr>
              <a:t>Communicate</a:t>
            </a:r>
          </a:p>
        </p:txBody>
      </p:sp>
      <p:pic>
        <p:nvPicPr>
          <p:cNvPr id="5" name="Picture 4" descr="186&amp;116 gorilla.eps"/>
          <p:cNvPicPr>
            <a:picLocks noChangeAspect="1"/>
          </p:cNvPicPr>
          <p:nvPr/>
        </p:nvPicPr>
        <p:blipFill>
          <a:blip r:embed="rId3" cstate="print"/>
          <a:stretch>
            <a:fillRect/>
          </a:stretch>
        </p:blipFill>
        <p:spPr>
          <a:xfrm>
            <a:off x="8458200" y="559402"/>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EF311339-D252-B942-B406-ED8919AA7ECE}"/>
              </a:ext>
            </a:extLst>
          </p:cNvPr>
          <p:cNvSpPr txBox="1"/>
          <p:nvPr/>
        </p:nvSpPr>
        <p:spPr>
          <a:xfrm>
            <a:off x="1676400" y="2971800"/>
            <a:ext cx="6172200" cy="646331"/>
          </a:xfrm>
          <a:prstGeom prst="rect">
            <a:avLst/>
          </a:prstGeom>
          <a:noFill/>
        </p:spPr>
        <p:txBody>
          <a:bodyPr wrap="square" rtlCol="0">
            <a:spAutoFit/>
          </a:bodyPr>
          <a:lstStyle/>
          <a:p>
            <a:r>
              <a:rPr lang="en-US" sz="3600" dirty="0"/>
              <a:t>Professors are people too!</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Communicate</a:t>
            </a:r>
          </a:p>
        </p:txBody>
      </p:sp>
      <p:sp>
        <p:nvSpPr>
          <p:cNvPr id="3" name="Content Placeholder 2"/>
          <p:cNvSpPr>
            <a:spLocks noGrp="1"/>
          </p:cNvSpPr>
          <p:nvPr>
            <p:ph sz="quarter" idx="1"/>
          </p:nvPr>
        </p:nvSpPr>
        <p:spPr>
          <a:xfrm>
            <a:off x="612648" y="1600200"/>
            <a:ext cx="8153400" cy="4876800"/>
          </a:xfrm>
        </p:spPr>
        <p:txBody>
          <a:bodyPr>
            <a:normAutofit fontScale="92500"/>
          </a:bodyPr>
          <a:lstStyle/>
          <a:p>
            <a:r>
              <a:rPr lang="en-US" sz="3600" dirty="0"/>
              <a:t>Communicate with your Instructors</a:t>
            </a:r>
          </a:p>
          <a:p>
            <a:pPr lvl="1"/>
            <a:r>
              <a:rPr lang="en-US" sz="3300" dirty="0"/>
              <a:t>Syllabus</a:t>
            </a:r>
          </a:p>
          <a:p>
            <a:pPr lvl="2"/>
            <a:r>
              <a:rPr lang="en-US" sz="3000" dirty="0"/>
              <a:t>Office Hours</a:t>
            </a:r>
          </a:p>
          <a:p>
            <a:pPr lvl="2"/>
            <a:r>
              <a:rPr lang="en-US" sz="3000" dirty="0"/>
              <a:t>Email</a:t>
            </a:r>
          </a:p>
          <a:p>
            <a:pPr lvl="2"/>
            <a:r>
              <a:rPr lang="en-US" sz="3000" dirty="0"/>
              <a:t>Before/After Class</a:t>
            </a:r>
          </a:p>
          <a:p>
            <a:pPr lvl="2"/>
            <a:endParaRPr lang="en-US" sz="2000" dirty="0"/>
          </a:p>
          <a:p>
            <a:pPr lvl="1"/>
            <a:r>
              <a:rPr lang="en-US" sz="3300" dirty="0"/>
              <a:t>Formal</a:t>
            </a:r>
          </a:p>
          <a:p>
            <a:pPr lvl="2"/>
            <a:r>
              <a:rPr lang="en-US" sz="3000" dirty="0"/>
              <a:t> Doctor (Dr), Mister (</a:t>
            </a:r>
            <a:r>
              <a:rPr lang="en-US" sz="3000" dirty="0" err="1"/>
              <a:t>Mr</a:t>
            </a:r>
            <a:r>
              <a:rPr lang="en-US" sz="3000" dirty="0"/>
              <a:t>), </a:t>
            </a:r>
            <a:r>
              <a:rPr lang="en-US" sz="3000" dirty="0" err="1"/>
              <a:t>Mrs</a:t>
            </a:r>
            <a:r>
              <a:rPr lang="en-US" sz="3000" dirty="0"/>
              <a:t>, Professor</a:t>
            </a:r>
          </a:p>
          <a:p>
            <a:pPr lvl="2"/>
            <a:endParaRPr lang="en-US" sz="3000" dirty="0"/>
          </a:p>
          <a:p>
            <a:pPr lvl="1"/>
            <a:endParaRPr lang="en-US" sz="2800" dirty="0"/>
          </a:p>
          <a:p>
            <a:pPr lvl="2"/>
            <a:endParaRPr lang="en-US" sz="2800" dirty="0"/>
          </a:p>
          <a:p>
            <a:pPr lvl="1"/>
            <a:endParaRPr lang="en-US" sz="3200" dirty="0"/>
          </a:p>
        </p:txBody>
      </p:sp>
      <p:pic>
        <p:nvPicPr>
          <p:cNvPr id="5"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7"/>
          <p:cNvSpPr>
            <a:spLocks noGrp="1" noChangeArrowheads="1"/>
          </p:cNvSpPr>
          <p:nvPr>
            <p:ph type="body" idx="1"/>
          </p:nvPr>
        </p:nvSpPr>
        <p:spPr>
          <a:xfrm>
            <a:off x="685800" y="1600200"/>
            <a:ext cx="8229600" cy="5029200"/>
          </a:xfrm>
        </p:spPr>
        <p:txBody>
          <a:bodyPr>
            <a:normAutofit fontScale="92500" lnSpcReduction="10000"/>
          </a:bodyPr>
          <a:lstStyle/>
          <a:p>
            <a:pPr>
              <a:lnSpc>
                <a:spcPct val="80000"/>
              </a:lnSpc>
            </a:pPr>
            <a:r>
              <a:rPr lang="en-US" sz="3600" dirty="0"/>
              <a:t>Suggested Conversations</a:t>
            </a:r>
          </a:p>
          <a:p>
            <a:pPr>
              <a:lnSpc>
                <a:spcPct val="80000"/>
              </a:lnSpc>
            </a:pPr>
            <a:endParaRPr lang="en-US" sz="2000" dirty="0"/>
          </a:p>
          <a:p>
            <a:pPr lvl="1" eaLnBrk="1" hangingPunct="1">
              <a:lnSpc>
                <a:spcPct val="80000"/>
              </a:lnSpc>
            </a:pPr>
            <a:r>
              <a:rPr lang="en-US" sz="3200" dirty="0"/>
              <a:t>Use e-mail to communicate with an instructor </a:t>
            </a:r>
          </a:p>
          <a:p>
            <a:pPr lvl="1" eaLnBrk="1" hangingPunct="1">
              <a:lnSpc>
                <a:spcPct val="80000"/>
              </a:lnSpc>
            </a:pPr>
            <a:endParaRPr lang="en-US" sz="1600" dirty="0"/>
          </a:p>
          <a:p>
            <a:pPr lvl="1" eaLnBrk="1" hangingPunct="1">
              <a:lnSpc>
                <a:spcPct val="80000"/>
              </a:lnSpc>
            </a:pPr>
            <a:r>
              <a:rPr lang="en-US" sz="3200" dirty="0"/>
              <a:t>Discuss grades or assignments with an instructor </a:t>
            </a:r>
          </a:p>
          <a:p>
            <a:pPr lvl="1" eaLnBrk="1" hangingPunct="1">
              <a:lnSpc>
                <a:spcPct val="80000"/>
              </a:lnSpc>
            </a:pPr>
            <a:endParaRPr lang="en-US" sz="1600" dirty="0"/>
          </a:p>
          <a:p>
            <a:pPr lvl="1" eaLnBrk="1" hangingPunct="1">
              <a:lnSpc>
                <a:spcPct val="80000"/>
              </a:lnSpc>
            </a:pPr>
            <a:r>
              <a:rPr lang="en-US" sz="3200" dirty="0"/>
              <a:t>Talk about career plans</a:t>
            </a:r>
          </a:p>
          <a:p>
            <a:pPr lvl="1" eaLnBrk="1" hangingPunct="1">
              <a:lnSpc>
                <a:spcPct val="80000"/>
              </a:lnSpc>
            </a:pPr>
            <a:endParaRPr lang="en-US" sz="1600" dirty="0"/>
          </a:p>
          <a:p>
            <a:pPr lvl="1" eaLnBrk="1" hangingPunct="1">
              <a:lnSpc>
                <a:spcPct val="80000"/>
              </a:lnSpc>
            </a:pPr>
            <a:r>
              <a:rPr lang="en-US" sz="3200" dirty="0"/>
              <a:t>Discuss ideas from your readings outside of class </a:t>
            </a:r>
          </a:p>
          <a:p>
            <a:pPr lvl="1" eaLnBrk="1" hangingPunct="1">
              <a:lnSpc>
                <a:spcPct val="80000"/>
              </a:lnSpc>
            </a:pPr>
            <a:endParaRPr lang="en-US" sz="1600" dirty="0"/>
          </a:p>
          <a:p>
            <a:pPr lvl="1" eaLnBrk="1" hangingPunct="1">
              <a:lnSpc>
                <a:spcPct val="80000"/>
              </a:lnSpc>
            </a:pPr>
            <a:r>
              <a:rPr lang="en-US" sz="3200" dirty="0"/>
              <a:t>Ask for feedback (written or oral) from instructors on your performance </a:t>
            </a:r>
          </a:p>
        </p:txBody>
      </p:sp>
      <p:sp>
        <p:nvSpPr>
          <p:cNvPr id="5" name="Title 1"/>
          <p:cNvSpPr>
            <a:spLocks noGrp="1"/>
          </p:cNvSpPr>
          <p:nvPr>
            <p:ph type="title"/>
          </p:nvPr>
        </p:nvSpPr>
        <p:spPr>
          <a:xfrm>
            <a:off x="612648" y="228600"/>
            <a:ext cx="8153400" cy="990600"/>
          </a:xfrm>
        </p:spPr>
        <p:txBody>
          <a:bodyPr/>
          <a:lstStyle/>
          <a:p>
            <a:r>
              <a:rPr lang="en-US" dirty="0">
                <a:effectLst>
                  <a:outerShdw blurRad="38100" dist="38100" dir="2700000" algn="tl">
                    <a:srgbClr val="000000">
                      <a:alpha val="43137"/>
                    </a:srgbClr>
                  </a:outerShdw>
                </a:effectLst>
              </a:rPr>
              <a:t>Communicate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30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fade">
                                      <p:cBhvr>
                                        <p:cTn id="10" dur="3000"/>
                                        <p:tgtEl>
                                          <p:spTgt spid="717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Effect transition="in" filter="fade">
                                      <p:cBhvr>
                                        <p:cTn id="13" dur="3000"/>
                                        <p:tgtEl>
                                          <p:spTgt spid="717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6" end="6"/>
                                            </p:txEl>
                                          </p:spTgt>
                                        </p:tgtEl>
                                        <p:attrNameLst>
                                          <p:attrName>style.visibility</p:attrName>
                                        </p:attrNameLst>
                                      </p:cBhvr>
                                      <p:to>
                                        <p:strVal val="visible"/>
                                      </p:to>
                                    </p:set>
                                    <p:animEffect transition="in" filter="fade">
                                      <p:cBhvr>
                                        <p:cTn id="16" dur="3000"/>
                                        <p:tgtEl>
                                          <p:spTgt spid="717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animEffect transition="in" filter="fade">
                                      <p:cBhvr>
                                        <p:cTn id="19" dur="3000"/>
                                        <p:tgtEl>
                                          <p:spTgt spid="7171">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1">
                                            <p:txEl>
                                              <p:pRg st="10" end="10"/>
                                            </p:txEl>
                                          </p:spTgt>
                                        </p:tgtEl>
                                        <p:attrNameLst>
                                          <p:attrName>style.visibility</p:attrName>
                                        </p:attrNameLst>
                                      </p:cBhvr>
                                      <p:to>
                                        <p:strVal val="visible"/>
                                      </p:to>
                                    </p:set>
                                    <p:animEffect transition="in" filter="fade">
                                      <p:cBhvr>
                                        <p:cTn id="22" dur="30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066800"/>
            <a:ext cx="8153400" cy="5410200"/>
          </a:xfrm>
        </p:spPr>
        <p:txBody>
          <a:bodyPr>
            <a:normAutofit/>
          </a:bodyPr>
          <a:lstStyle/>
          <a:p>
            <a:pPr marL="365760" lvl="1" indent="-283464">
              <a:spcBef>
                <a:spcPts val="600"/>
              </a:spcBef>
              <a:buSzPct val="80000"/>
              <a:buFont typeface="Wingdings 2"/>
              <a:buChar char=""/>
            </a:pPr>
            <a:r>
              <a:rPr lang="en-US" sz="3600" dirty="0"/>
              <a:t>Instructor’s lecture style</a:t>
            </a:r>
          </a:p>
          <a:p>
            <a:pPr marL="612648" lvl="2" indent="-283464">
              <a:spcBef>
                <a:spcPts val="600"/>
              </a:spcBef>
              <a:buSzPct val="80000"/>
              <a:buFont typeface="Wingdings 2"/>
              <a:buChar char=""/>
            </a:pPr>
            <a:r>
              <a:rPr lang="en-US" sz="2800" dirty="0"/>
              <a:t>Lecture-style may not match your preferred way of receiving new information</a:t>
            </a:r>
          </a:p>
          <a:p>
            <a:pPr marL="612648" lvl="2" indent="-283464">
              <a:spcBef>
                <a:spcPts val="600"/>
              </a:spcBef>
              <a:buSzPct val="80000"/>
              <a:buNone/>
            </a:pPr>
            <a:endParaRPr lang="en-US" sz="400" dirty="0"/>
          </a:p>
          <a:p>
            <a:pPr marL="822960" lvl="3" indent="-283464">
              <a:spcBef>
                <a:spcPts val="600"/>
              </a:spcBef>
              <a:buSzPct val="80000"/>
              <a:buFont typeface="Wingdings 2"/>
              <a:buChar char=""/>
            </a:pPr>
            <a:r>
              <a:rPr lang="en-US" sz="2800" dirty="0"/>
              <a:t>Topic-List</a:t>
            </a:r>
          </a:p>
          <a:p>
            <a:pPr marL="822960" lvl="3" indent="-283464">
              <a:spcBef>
                <a:spcPts val="600"/>
              </a:spcBef>
              <a:buSzPct val="80000"/>
              <a:buFont typeface="Wingdings 2"/>
              <a:buChar char=""/>
            </a:pPr>
            <a:r>
              <a:rPr lang="en-US" sz="2800" dirty="0"/>
              <a:t>Question-Answer</a:t>
            </a:r>
          </a:p>
          <a:p>
            <a:pPr marL="822960" lvl="3" indent="-283464">
              <a:spcBef>
                <a:spcPts val="600"/>
              </a:spcBef>
              <a:buSzPct val="80000"/>
              <a:buFont typeface="Wingdings 2"/>
              <a:buChar char=""/>
            </a:pPr>
            <a:r>
              <a:rPr lang="en-US" sz="2800" dirty="0"/>
              <a:t>Compare-Contrast</a:t>
            </a:r>
          </a:p>
          <a:p>
            <a:pPr marL="822960" lvl="3" indent="-283464">
              <a:spcBef>
                <a:spcPts val="600"/>
              </a:spcBef>
              <a:buSzPct val="80000"/>
              <a:buFont typeface="Wingdings 2"/>
              <a:buChar char=""/>
            </a:pPr>
            <a:r>
              <a:rPr lang="en-US" sz="2800" dirty="0"/>
              <a:t>Series of Events</a:t>
            </a:r>
          </a:p>
          <a:p>
            <a:pPr marL="822960" lvl="3" indent="-283464">
              <a:spcBef>
                <a:spcPts val="600"/>
              </a:spcBef>
              <a:buSzPct val="80000"/>
              <a:buFont typeface="Wingdings 2"/>
              <a:buChar char=""/>
            </a:pPr>
            <a:r>
              <a:rPr lang="en-US" sz="2800" dirty="0"/>
              <a:t>Cause-Effect</a:t>
            </a:r>
          </a:p>
          <a:p>
            <a:pPr marL="822960" lvl="3" indent="-283464">
              <a:spcBef>
                <a:spcPts val="600"/>
              </a:spcBef>
              <a:buSzPct val="80000"/>
              <a:buFont typeface="Wingdings 2"/>
              <a:buChar char=""/>
            </a:pPr>
            <a:r>
              <a:rPr lang="en-US" sz="2800" dirty="0"/>
              <a:t>Problem-Solution</a:t>
            </a:r>
          </a:p>
          <a:p>
            <a:pPr marL="612648" lvl="2" indent="-283464">
              <a:spcBef>
                <a:spcPts val="600"/>
              </a:spcBef>
              <a:buSzPct val="80000"/>
              <a:buFont typeface="Wingdings 2"/>
              <a:buChar char=""/>
            </a:pPr>
            <a:endParaRPr lang="en-US" dirty="0"/>
          </a:p>
        </p:txBody>
      </p:sp>
      <p:sp>
        <p:nvSpPr>
          <p:cNvPr id="5" name="TextBox 4"/>
          <p:cNvSpPr txBox="1"/>
          <p:nvPr/>
        </p:nvSpPr>
        <p:spPr>
          <a:xfrm>
            <a:off x="5334000" y="4343400"/>
            <a:ext cx="3429000" cy="1938992"/>
          </a:xfrm>
          <a:prstGeom prst="rect">
            <a:avLst/>
          </a:prstGeom>
          <a:noFill/>
        </p:spPr>
        <p:txBody>
          <a:bodyPr wrap="square" rtlCol="0">
            <a:spAutoFit/>
          </a:bodyPr>
          <a:lstStyle/>
          <a:p>
            <a:pPr algn="r"/>
            <a:r>
              <a:rPr lang="en-US" sz="2400" dirty="0"/>
              <a:t>Awareness of your instructor’s lecture-style will help you format your notes and follow along more successfully.</a:t>
            </a:r>
          </a:p>
        </p:txBody>
      </p:sp>
      <p:pic>
        <p:nvPicPr>
          <p:cNvPr id="6"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
        <p:nvSpPr>
          <p:cNvPr id="8" name="Title 1"/>
          <p:cNvSpPr>
            <a:spLocks noGrp="1"/>
          </p:cNvSpPr>
          <p:nvPr>
            <p:ph type="title"/>
          </p:nvPr>
        </p:nvSpPr>
        <p:spPr>
          <a:xfrm>
            <a:off x="457200" y="152400"/>
            <a:ext cx="8153400" cy="990600"/>
          </a:xfrm>
        </p:spPr>
        <p:txBody>
          <a:bodyPr/>
          <a:lstStyle/>
          <a:p>
            <a:r>
              <a:rPr lang="en-US" dirty="0">
                <a:effectLst>
                  <a:outerShdw blurRad="38100" dist="38100" dir="2700000" algn="tl">
                    <a:srgbClr val="000000">
                      <a:alpha val="43137"/>
                    </a:srgbClr>
                  </a:outerShdw>
                </a:effectLst>
              </a:rPr>
              <a:t>Communicate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rPr>
              <a:t>It’s About Time</a:t>
            </a:r>
          </a:p>
        </p:txBody>
      </p:sp>
      <p:sp>
        <p:nvSpPr>
          <p:cNvPr id="3" name="Text Placeholder 2"/>
          <p:cNvSpPr>
            <a:spLocks noGrp="1"/>
          </p:cNvSpPr>
          <p:nvPr>
            <p:ph type="body" idx="1"/>
          </p:nvPr>
        </p:nvSpPr>
        <p:spPr>
          <a:xfrm>
            <a:off x="533400" y="2438400"/>
            <a:ext cx="8001000" cy="4114800"/>
          </a:xfrm>
        </p:spPr>
        <p:txBody>
          <a:bodyPr>
            <a:noAutofit/>
          </a:bodyPr>
          <a:lstStyle/>
          <a:p>
            <a:r>
              <a:rPr lang="en-US" sz="2800" dirty="0">
                <a:solidFill>
                  <a:schemeClr val="tx1"/>
                </a:solidFill>
                <a:latin typeface="georgia"/>
              </a:rPr>
              <a:t>Don't let the fear of the time it will take to accomplish something stand in the way of your doing it.  </a:t>
            </a:r>
          </a:p>
          <a:p>
            <a:endParaRPr lang="en-US" sz="2400" dirty="0">
              <a:solidFill>
                <a:schemeClr val="tx1"/>
              </a:solidFill>
              <a:latin typeface="georgia"/>
            </a:endParaRPr>
          </a:p>
          <a:p>
            <a:pPr algn="r"/>
            <a:r>
              <a:rPr lang="en-US" sz="2800" dirty="0">
                <a:solidFill>
                  <a:schemeClr val="tx1"/>
                </a:solidFill>
                <a:latin typeface="georgia"/>
              </a:rPr>
              <a:t>The time will pass anyway; we might just as well put that passing time to the best possible use.</a:t>
            </a:r>
            <a:r>
              <a:rPr lang="en-US" sz="3200" dirty="0">
                <a:solidFill>
                  <a:schemeClr val="tx1"/>
                </a:solidFill>
                <a:latin typeface="georgia"/>
              </a:rPr>
              <a:t>  </a:t>
            </a:r>
          </a:p>
          <a:p>
            <a:r>
              <a:rPr lang="en-US" sz="2400" i="1" dirty="0">
                <a:solidFill>
                  <a:schemeClr val="tx1"/>
                </a:solidFill>
                <a:latin typeface="georgia"/>
              </a:rPr>
              <a:t>					~Earl Nightingale</a:t>
            </a:r>
            <a:endParaRPr lang="en-US" sz="3200" i="1" dirty="0">
              <a:solidFill>
                <a:schemeClr val="tx1"/>
              </a:solidFill>
            </a:endParaRPr>
          </a:p>
        </p:txBody>
      </p:sp>
      <p:pic>
        <p:nvPicPr>
          <p:cNvPr id="5" name="Picture 4" descr="186&amp;116 gorilla.eps"/>
          <p:cNvPicPr>
            <a:picLocks noChangeAspect="1"/>
          </p:cNvPicPr>
          <p:nvPr/>
        </p:nvPicPr>
        <p:blipFill>
          <a:blip r:embed="rId3" cstate="print"/>
          <a:stretch>
            <a:fillRect/>
          </a:stretch>
        </p:blipFill>
        <p:spPr>
          <a:xfrm>
            <a:off x="8458200" y="559402"/>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crastination.png"/>
          <p:cNvPicPr>
            <a:picLocks noChangeAspect="1"/>
          </p:cNvPicPr>
          <p:nvPr/>
        </p:nvPicPr>
        <p:blipFill>
          <a:blip r:embed="rId3" cstate="print"/>
          <a:stretch>
            <a:fillRect/>
          </a:stretch>
        </p:blipFill>
        <p:spPr>
          <a:xfrm>
            <a:off x="228600" y="-60390"/>
            <a:ext cx="8763000" cy="6945004"/>
          </a:xfrm>
          <a:prstGeom prst="rect">
            <a:avLst/>
          </a:prstGeom>
        </p:spPr>
      </p:pic>
      <p:pic>
        <p:nvPicPr>
          <p:cNvPr id="6" name="Picture 5" descr="procrastination.png"/>
          <p:cNvPicPr>
            <a:picLocks noChangeAspect="1"/>
          </p:cNvPicPr>
          <p:nvPr/>
        </p:nvPicPr>
        <p:blipFill>
          <a:blip r:embed="rId3" cstate="print"/>
          <a:stretch>
            <a:fillRect/>
          </a:stretch>
        </p:blipFill>
        <p:spPr>
          <a:xfrm>
            <a:off x="0" y="-60389"/>
            <a:ext cx="9144000" cy="6931696"/>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72000"/>
          </a:xfrm>
        </p:spPr>
        <p:txBody>
          <a:bodyPr>
            <a:normAutofit fontScale="70000" lnSpcReduction="20000"/>
          </a:bodyPr>
          <a:lstStyle/>
          <a:p>
            <a:r>
              <a:rPr lang="en-US" sz="4800" dirty="0"/>
              <a:t>Identify</a:t>
            </a:r>
          </a:p>
          <a:p>
            <a:pPr lvl="1"/>
            <a:r>
              <a:rPr lang="en-US" sz="4200" dirty="0"/>
              <a:t>Self-Check</a:t>
            </a:r>
          </a:p>
          <a:p>
            <a:pPr lvl="2">
              <a:buNone/>
            </a:pPr>
            <a:endParaRPr lang="en-US" dirty="0"/>
          </a:p>
          <a:p>
            <a:pPr lvl="2"/>
            <a:r>
              <a:rPr lang="en-US" sz="4600" dirty="0"/>
              <a:t>Is there a pattern? Are there certain types of tasks I avoid doing until the last minute?</a:t>
            </a:r>
          </a:p>
          <a:p>
            <a:pPr lvl="2">
              <a:buNone/>
            </a:pPr>
            <a:endParaRPr lang="en-US" dirty="0"/>
          </a:p>
          <a:p>
            <a:pPr lvl="2"/>
            <a:r>
              <a:rPr lang="en-US" sz="4600" dirty="0"/>
              <a:t>How do I know when I’m procrastinating? Do I have a favorite replacement activity(</a:t>
            </a:r>
            <a:r>
              <a:rPr lang="en-US" sz="4600" dirty="0" err="1"/>
              <a:t>ies</a:t>
            </a:r>
            <a:r>
              <a:rPr lang="en-US" sz="4600" dirty="0"/>
              <a:t>)?</a:t>
            </a:r>
          </a:p>
          <a:p>
            <a:endParaRPr lang="en-US" dirty="0"/>
          </a:p>
        </p:txBody>
      </p:sp>
      <p:sp>
        <p:nvSpPr>
          <p:cNvPr id="4" name="Title 1"/>
          <p:cNvSpPr>
            <a:spLocks noGrp="1"/>
          </p:cNvSpPr>
          <p:nvPr>
            <p:ph type="title"/>
          </p:nvPr>
        </p:nvSpPr>
        <p:spPr>
          <a:xfrm>
            <a:off x="457200" y="76200"/>
            <a:ext cx="7239000" cy="1143000"/>
          </a:xfrm>
        </p:spPr>
        <p:txBody>
          <a:bodyPr>
            <a:normAutofit/>
          </a:bodyPr>
          <a:lstStyle/>
          <a:p>
            <a:r>
              <a:rPr lang="en-US" dirty="0"/>
              <a:t>Procrastination</a:t>
            </a:r>
          </a:p>
        </p:txBody>
      </p:sp>
      <p:pic>
        <p:nvPicPr>
          <p:cNvPr id="5" name="Picture 4"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p>
            <a:r>
              <a:rPr lang="en-US" dirty="0"/>
              <a:t>Procrastination</a:t>
            </a:r>
          </a:p>
        </p:txBody>
      </p:sp>
      <p:sp>
        <p:nvSpPr>
          <p:cNvPr id="6" name="Content Placeholder 5"/>
          <p:cNvSpPr>
            <a:spLocks noGrp="1"/>
          </p:cNvSpPr>
          <p:nvPr>
            <p:ph idx="1"/>
          </p:nvPr>
        </p:nvSpPr>
        <p:spPr>
          <a:xfrm>
            <a:off x="304800" y="1600200"/>
            <a:ext cx="8382000" cy="4943784"/>
          </a:xfrm>
        </p:spPr>
        <p:txBody>
          <a:bodyPr>
            <a:normAutofit fontScale="92500"/>
          </a:bodyPr>
          <a:lstStyle/>
          <a:p>
            <a:r>
              <a:rPr lang="en-US" sz="3600" dirty="0"/>
              <a:t>Take Action</a:t>
            </a:r>
          </a:p>
          <a:p>
            <a:pPr lvl="2"/>
            <a:r>
              <a:rPr lang="en-US" sz="3200" dirty="0"/>
              <a:t>Identify </a:t>
            </a:r>
            <a:r>
              <a:rPr lang="en-US" sz="3200" i="1" dirty="0"/>
              <a:t>productive</a:t>
            </a:r>
            <a:r>
              <a:rPr lang="en-US" sz="3200" dirty="0"/>
              <a:t> replacement activities you find yourself doing when you procrastinate: activities you need to do but are not a priority.</a:t>
            </a:r>
          </a:p>
          <a:p>
            <a:pPr lvl="2">
              <a:buNone/>
            </a:pPr>
            <a:endParaRPr lang="en-US" sz="1500" dirty="0"/>
          </a:p>
          <a:p>
            <a:pPr lvl="2"/>
            <a:r>
              <a:rPr lang="en-US" sz="3200" dirty="0"/>
              <a:t>Consider </a:t>
            </a:r>
            <a:r>
              <a:rPr lang="en-US" sz="3200" i="1" dirty="0"/>
              <a:t>time-wasting</a:t>
            </a:r>
            <a:r>
              <a:rPr lang="en-US" sz="3200" dirty="0"/>
              <a:t> replacement activities you find yourself doing when you procrastinate: activities you do not need to do.</a:t>
            </a:r>
          </a:p>
        </p:txBody>
      </p:sp>
      <p:pic>
        <p:nvPicPr>
          <p:cNvPr id="5" name="Picture 11" descr="C:\Users\rroach\AppData\Local\Microsoft\Windows\Temporary Internet Files\Content.IE5\OM5TK6PI\MP900422533[1].jpg"/>
          <p:cNvPicPr>
            <a:picLocks noChangeAspect="1" noChangeArrowheads="1"/>
          </p:cNvPicPr>
          <p:nvPr/>
        </p:nvPicPr>
        <p:blipFill>
          <a:blip r:embed="rId3" cstate="print"/>
          <a:srcRect/>
          <a:stretch>
            <a:fillRect/>
          </a:stretch>
        </p:blipFill>
        <p:spPr bwMode="auto">
          <a:xfrm>
            <a:off x="6781800" y="76200"/>
            <a:ext cx="2209800" cy="2209800"/>
          </a:xfrm>
          <a:prstGeom prst="rect">
            <a:avLst/>
          </a:prstGeom>
          <a:ln>
            <a:noFill/>
          </a:ln>
          <a:effectLst>
            <a:softEdge rad="112500"/>
          </a:effec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8" name="Title 1"/>
          <p:cNvSpPr txBox="1">
            <a:spLocks/>
          </p:cNvSpPr>
          <p:nvPr/>
        </p:nvSpPr>
        <p:spPr>
          <a:xfrm>
            <a:off x="481263" y="560404"/>
            <a:ext cx="82296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Success Resources</a:t>
            </a:r>
          </a:p>
        </p:txBody>
      </p:sp>
      <p:sp>
        <p:nvSpPr>
          <p:cNvPr id="5" name="Content Placeholder 4"/>
          <p:cNvSpPr>
            <a:spLocks noGrp="1"/>
          </p:cNvSpPr>
          <p:nvPr>
            <p:ph idx="1"/>
          </p:nvPr>
        </p:nvSpPr>
        <p:spPr/>
        <p:txBody>
          <a:bodyPr/>
          <a:lstStyle/>
          <a:p>
            <a:r>
              <a:rPr lang="en-US" dirty="0">
                <a:hlinkClick r:id="rId4"/>
              </a:rPr>
              <a:t>Student Health Center</a:t>
            </a:r>
            <a:r>
              <a:rPr lang="en-US" dirty="0"/>
              <a:t>: </a:t>
            </a:r>
          </a:p>
          <a:p>
            <a:pPr lvl="1"/>
            <a:r>
              <a:rPr lang="en-US" dirty="0"/>
              <a:t>nutritionist, healthcare, counseling</a:t>
            </a:r>
          </a:p>
          <a:p>
            <a:r>
              <a:rPr lang="en-US" dirty="0">
                <a:hlinkClick r:id="rId5"/>
              </a:rPr>
              <a:t>Tutoring</a:t>
            </a:r>
            <a:endParaRPr lang="en-US" dirty="0"/>
          </a:p>
          <a:p>
            <a:r>
              <a:rPr lang="en-US" dirty="0" err="1">
                <a:hlinkClick r:id="rId6"/>
              </a:rPr>
              <a:t>Rec</a:t>
            </a:r>
            <a:r>
              <a:rPr lang="en-US" dirty="0">
                <a:hlinkClick r:id="rId6"/>
              </a:rPr>
              <a:t> Center</a:t>
            </a:r>
            <a:endParaRPr lang="en-US" dirty="0"/>
          </a:p>
          <a:p>
            <a:r>
              <a:rPr lang="en-US" dirty="0">
                <a:hlinkClick r:id="rId7"/>
              </a:rPr>
              <a:t>SAC</a:t>
            </a:r>
            <a:endParaRPr lang="en-US" dirty="0"/>
          </a:p>
          <a:p>
            <a:r>
              <a:rPr lang="en-US" dirty="0"/>
              <a:t>RA, friends, family</a:t>
            </a:r>
          </a:p>
          <a:p>
            <a:r>
              <a:rPr lang="en-US" dirty="0"/>
              <a:t>Professors</a:t>
            </a:r>
          </a:p>
          <a:p>
            <a:endParaRPr lang="en-US"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4693"/>
            <a:ext cx="8062912" cy="1470025"/>
          </a:xfrm>
        </p:spPr>
        <p:txBody>
          <a:bodyPr>
            <a:normAutofit/>
          </a:bodyPr>
          <a:lstStyle/>
          <a:p>
            <a:r>
              <a:rPr lang="en-US" sz="5200" dirty="0"/>
              <a:t>Get In The Groove</a:t>
            </a:r>
          </a:p>
        </p:txBody>
      </p:sp>
      <p:sp>
        <p:nvSpPr>
          <p:cNvPr id="3" name="Subtitle 2"/>
          <p:cNvSpPr>
            <a:spLocks noGrp="1"/>
          </p:cNvSpPr>
          <p:nvPr>
            <p:ph type="subTitle" idx="1"/>
          </p:nvPr>
        </p:nvSpPr>
        <p:spPr>
          <a:xfrm>
            <a:off x="395288" y="1807464"/>
            <a:ext cx="8062912" cy="1752600"/>
          </a:xfrm>
        </p:spPr>
        <p:txBody>
          <a:bodyPr>
            <a:normAutofit/>
          </a:bodyPr>
          <a:lstStyle/>
          <a:p>
            <a:r>
              <a:rPr lang="en-US" sz="2800" dirty="0">
                <a:effectLst>
                  <a:outerShdw blurRad="38100" dist="38100" dir="2700000" algn="tl">
                    <a:srgbClr val="000000">
                      <a:alpha val="43137"/>
                    </a:srgbClr>
                  </a:outerShdw>
                </a:effectLst>
              </a:rPr>
              <a:t>Build Your Personal Strategy </a:t>
            </a:r>
          </a:p>
          <a:p>
            <a:r>
              <a:rPr lang="en-US" sz="2800" dirty="0">
                <a:effectLst>
                  <a:outerShdw blurRad="38100" dist="38100" dir="2700000" algn="tl">
                    <a:srgbClr val="000000">
                      <a:alpha val="43137"/>
                    </a:srgbClr>
                  </a:outerShdw>
                </a:effectLst>
              </a:rPr>
              <a:t>for a Great Semester</a:t>
            </a:r>
          </a:p>
        </p:txBody>
      </p:sp>
      <p:pic>
        <p:nvPicPr>
          <p:cNvPr id="4" name="Picture 3" descr="186&amp;116 gorilla.eps"/>
          <p:cNvPicPr>
            <a:picLocks noChangeAspect="1"/>
          </p:cNvPicPr>
          <p:nvPr/>
        </p:nvPicPr>
        <p:blipFill>
          <a:blip r:embed="rId3" cstate="print"/>
          <a:stretch>
            <a:fillRect/>
          </a:stretch>
        </p:blipFill>
        <p:spPr>
          <a:xfrm>
            <a:off x="8458200" y="76200"/>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ubtitle 2"/>
          <p:cNvSpPr txBox="1">
            <a:spLocks/>
          </p:cNvSpPr>
          <p:nvPr/>
        </p:nvSpPr>
        <p:spPr>
          <a:xfrm>
            <a:off x="90488" y="5867400"/>
            <a:ext cx="4786312" cy="914400"/>
          </a:xfrm>
          <a:prstGeom prst="rect">
            <a:avLst/>
          </a:prstGeom>
        </p:spPr>
        <p:txBody>
          <a:bodyPr vert="horz" anchor="t">
            <a:normAutofit/>
          </a:bodyPr>
          <a:lstStyle/>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a:ln>
                  <a:solidFill>
                    <a:schemeClr val="bg2"/>
                  </a:solidFill>
                </a:ln>
                <a:solidFill>
                  <a:srgbClr val="FF0000"/>
                </a:solidFill>
                <a:effectLst>
                  <a:outerShdw blurRad="38100" dist="38100" dir="2700000" algn="tl">
                    <a:srgbClr val="000000">
                      <a:alpha val="43137"/>
                    </a:srgbClr>
                  </a:outerShdw>
                </a:effectLst>
                <a:uLnTx/>
                <a:uFillTx/>
                <a:latin typeface="+mn-lt"/>
                <a:ea typeface="+mn-ea"/>
                <a:cs typeface="+mn-cs"/>
              </a:rPr>
              <a:t>Student Success Programs</a:t>
            </a:r>
          </a:p>
          <a:p>
            <a:pPr marL="0" marR="36576"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400" dirty="0">
                <a:ln>
                  <a:solidFill>
                    <a:schemeClr val="bg2"/>
                  </a:solidFill>
                </a:ln>
                <a:solidFill>
                  <a:srgbClr val="FF0000"/>
                </a:solidFill>
                <a:effectLst>
                  <a:outerShdw blurRad="38100" dist="38100" dir="2700000" algn="tl">
                    <a:srgbClr val="000000">
                      <a:alpha val="43137"/>
                    </a:srgbClr>
                  </a:outerShdw>
                </a:effectLst>
              </a:rPr>
              <a:t>StudentSuccess@pittstate.edu</a:t>
            </a:r>
          </a:p>
        </p:txBody>
      </p:sp>
      <p:sp>
        <p:nvSpPr>
          <p:cNvPr id="6" name="TextBox 5">
            <a:extLst>
              <a:ext uri="{FF2B5EF4-FFF2-40B4-BE49-F238E27FC236}">
                <a16:creationId xmlns:a16="http://schemas.microsoft.com/office/drawing/2014/main" id="{5C8A422D-E5B4-F344-B2F5-67C8FDC1EBFC}"/>
              </a:ext>
            </a:extLst>
          </p:cNvPr>
          <p:cNvSpPr txBox="1"/>
          <p:nvPr/>
        </p:nvSpPr>
        <p:spPr>
          <a:xfrm>
            <a:off x="4329112" y="3020961"/>
            <a:ext cx="4114800" cy="3385542"/>
          </a:xfrm>
          <a:prstGeom prst="rect">
            <a:avLst/>
          </a:prstGeom>
          <a:noFill/>
        </p:spPr>
        <p:txBody>
          <a:bodyPr wrap="square" rtlCol="0">
            <a:spAutoFit/>
          </a:bodyPr>
          <a:lstStyle/>
          <a:p>
            <a:pPr algn="r" fontAlgn="auto">
              <a:spcAft>
                <a:spcPts val="0"/>
              </a:spcAft>
              <a:buFont typeface="Wingdings 2"/>
              <a:buNone/>
              <a:defRPr/>
            </a:pPr>
            <a:r>
              <a:rPr lang="en-US" sz="2000" b="1" u="sng" dirty="0"/>
              <a:t>Follow us on Social Media:</a:t>
            </a:r>
          </a:p>
          <a:p>
            <a:pPr algn="r" fontAlgn="auto">
              <a:spcAft>
                <a:spcPts val="0"/>
              </a:spcAft>
              <a:buFont typeface="Wingdings 2"/>
              <a:buNone/>
              <a:defRPr/>
            </a:pPr>
            <a:endParaRPr lang="en-US" sz="2000" b="1" u="sng" dirty="0"/>
          </a:p>
          <a:p>
            <a:pPr algn="r" fontAlgn="auto">
              <a:spcAft>
                <a:spcPts val="0"/>
              </a:spcAft>
              <a:buFont typeface="Wingdings 2"/>
              <a:buNone/>
              <a:defRPr/>
            </a:pPr>
            <a:r>
              <a:rPr lang="en-US" sz="2000" b="1" u="sng" dirty="0"/>
              <a:t>Twitter &amp; Instagram:</a:t>
            </a:r>
            <a:br>
              <a:rPr lang="en-US" sz="2000" b="1" u="sng" dirty="0"/>
            </a:br>
            <a:endParaRPr lang="en-US" sz="2000" b="1" u="sng" dirty="0"/>
          </a:p>
          <a:p>
            <a:pPr algn="r" fontAlgn="auto">
              <a:spcAft>
                <a:spcPts val="0"/>
              </a:spcAft>
              <a:buFont typeface="Wingdings 2"/>
              <a:buNone/>
              <a:defRPr/>
            </a:pPr>
            <a:r>
              <a:rPr lang="en-US" sz="2000" b="1" dirty="0"/>
              <a:t>@</a:t>
            </a:r>
            <a:r>
              <a:rPr lang="en-US" sz="2000" b="1" dirty="0" err="1"/>
              <a:t>PSUSuccess</a:t>
            </a:r>
            <a:endParaRPr lang="en-US" sz="2000" b="1" dirty="0"/>
          </a:p>
          <a:p>
            <a:pPr algn="r" fontAlgn="auto">
              <a:spcAft>
                <a:spcPts val="0"/>
              </a:spcAft>
              <a:buFont typeface="Wingdings 2"/>
              <a:buNone/>
              <a:defRPr/>
            </a:pPr>
            <a:endParaRPr lang="en-US" sz="2000" b="1" dirty="0"/>
          </a:p>
          <a:p>
            <a:pPr algn="r" fontAlgn="auto">
              <a:spcAft>
                <a:spcPts val="0"/>
              </a:spcAft>
              <a:buFont typeface="Wingdings 2"/>
              <a:buNone/>
              <a:defRPr/>
            </a:pPr>
            <a:r>
              <a:rPr lang="en-US" sz="2000" b="1" u="sng" dirty="0"/>
              <a:t>Facebook:</a:t>
            </a:r>
          </a:p>
          <a:p>
            <a:pPr algn="r" fontAlgn="auto">
              <a:spcAft>
                <a:spcPts val="0"/>
              </a:spcAft>
              <a:buFont typeface="Wingdings 2"/>
              <a:buNone/>
              <a:defRPr/>
            </a:pPr>
            <a:endParaRPr lang="en-US" sz="2000" b="1" dirty="0"/>
          </a:p>
          <a:p>
            <a:pPr algn="r" fontAlgn="auto">
              <a:spcAft>
                <a:spcPts val="0"/>
              </a:spcAft>
              <a:buFont typeface="Wingdings 2"/>
              <a:buNone/>
              <a:defRPr/>
            </a:pPr>
            <a:r>
              <a:rPr lang="en-US" sz="2000" b="1" dirty="0"/>
              <a:t>PSU Student Success Center</a:t>
            </a:r>
          </a:p>
          <a:p>
            <a:pPr algn="r" fontAlgn="auto">
              <a:spcAft>
                <a:spcPts val="0"/>
              </a:spcAft>
              <a:buFont typeface="Wingdings 2"/>
              <a:buNone/>
              <a:defRPr/>
            </a:pPr>
            <a:endParaRPr lang="en-US" dirty="0"/>
          </a:p>
          <a:p>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6&amp;116 gorilla.eps"/>
          <p:cNvPicPr>
            <a:picLocks noChangeAspect="1"/>
          </p:cNvPicPr>
          <p:nvPr/>
        </p:nvPicPr>
        <p:blipFill>
          <a:blip r:embed="rId3" cstate="print">
            <a:duotone>
              <a:prstClr val="black"/>
              <a:srgbClr val="D9C3A5">
                <a:tint val="50000"/>
                <a:satMod val="180000"/>
              </a:srgbClr>
            </a:duotone>
          </a:blip>
          <a:stretch>
            <a:fillRect/>
          </a:stretch>
        </p:blipFill>
        <p:spPr>
          <a:xfrm>
            <a:off x="8384859" y="0"/>
            <a:ext cx="759141" cy="914400"/>
          </a:xfrm>
          <a:prstGeom prst="rect">
            <a:avLst/>
          </a:prstGeom>
        </p:spPr>
      </p:pic>
      <p:sp>
        <p:nvSpPr>
          <p:cNvPr id="6" name="Content Placeholder 5"/>
          <p:cNvSpPr>
            <a:spLocks noGrp="1"/>
          </p:cNvSpPr>
          <p:nvPr>
            <p:ph idx="1"/>
          </p:nvPr>
        </p:nvSpPr>
        <p:spPr>
          <a:xfrm>
            <a:off x="304800" y="1371600"/>
            <a:ext cx="8534400" cy="5172384"/>
          </a:xfrm>
        </p:spPr>
        <p:txBody>
          <a:bodyPr>
            <a:normAutofit/>
          </a:bodyPr>
          <a:lstStyle/>
          <a:p>
            <a:r>
              <a:rPr lang="en-US" sz="4800" dirty="0"/>
              <a:t>SMART goals</a:t>
            </a:r>
          </a:p>
          <a:p>
            <a:pPr lvl="1">
              <a:buFont typeface="Wingdings" pitchFamily="2" charset="2"/>
              <a:buChar char="§"/>
            </a:pPr>
            <a:r>
              <a:rPr lang="en-US" sz="4400" b="1" dirty="0"/>
              <a:t>S</a:t>
            </a:r>
            <a:r>
              <a:rPr lang="en-US" sz="4400" dirty="0"/>
              <a:t>pecific</a:t>
            </a:r>
          </a:p>
          <a:p>
            <a:pPr lvl="1">
              <a:buFont typeface="Wingdings" pitchFamily="2" charset="2"/>
              <a:buChar char="§"/>
            </a:pPr>
            <a:r>
              <a:rPr lang="en-US" sz="4400" b="1" dirty="0"/>
              <a:t>M</a:t>
            </a:r>
            <a:r>
              <a:rPr lang="en-US" sz="4400" dirty="0"/>
              <a:t>easurable</a:t>
            </a:r>
          </a:p>
          <a:p>
            <a:pPr lvl="1">
              <a:buFont typeface="Wingdings" pitchFamily="2" charset="2"/>
              <a:buChar char="§"/>
            </a:pPr>
            <a:r>
              <a:rPr lang="en-US" sz="4400" b="1" dirty="0"/>
              <a:t>A</a:t>
            </a:r>
            <a:r>
              <a:rPr lang="en-US" sz="4400" dirty="0"/>
              <a:t>ttainable</a:t>
            </a:r>
          </a:p>
          <a:p>
            <a:pPr lvl="1">
              <a:buFont typeface="Wingdings" pitchFamily="2" charset="2"/>
              <a:buChar char="§"/>
            </a:pPr>
            <a:r>
              <a:rPr lang="en-US" sz="4400" b="1" dirty="0"/>
              <a:t>R</a:t>
            </a:r>
            <a:r>
              <a:rPr lang="en-US" sz="4400" dirty="0"/>
              <a:t>elevant</a:t>
            </a:r>
          </a:p>
          <a:p>
            <a:pPr lvl="1">
              <a:buFont typeface="Wingdings" pitchFamily="2" charset="2"/>
              <a:buChar char="§"/>
            </a:pPr>
            <a:r>
              <a:rPr lang="en-US" sz="4400" b="1" dirty="0"/>
              <a:t>T</a:t>
            </a:r>
            <a:r>
              <a:rPr lang="en-US" sz="4400" dirty="0"/>
              <a:t>imely</a:t>
            </a:r>
          </a:p>
        </p:txBody>
      </p:sp>
      <p:sp>
        <p:nvSpPr>
          <p:cNvPr id="5" name="Title 1"/>
          <p:cNvSpPr>
            <a:spLocks noGrp="1"/>
          </p:cNvSpPr>
          <p:nvPr>
            <p:ph type="title"/>
          </p:nvPr>
        </p:nvSpPr>
        <p:spPr>
          <a:xfrm>
            <a:off x="457200" y="152400"/>
            <a:ext cx="7239000" cy="1143000"/>
          </a:xfrm>
        </p:spPr>
        <p:txBody>
          <a:bodyPr>
            <a:normAutofit/>
          </a:bodyPr>
          <a:lstStyle/>
          <a:p>
            <a:r>
              <a:rPr lang="en-US" dirty="0"/>
              <a:t>Goal Setting</a:t>
            </a:r>
          </a:p>
        </p:txBody>
      </p:sp>
    </p:spTree>
    <p:extLst>
      <p:ext uri="{BB962C8B-B14F-4D97-AF65-F5344CB8AC3E}">
        <p14:creationId xmlns:p14="http://schemas.microsoft.com/office/powerpoint/2010/main" val="364282040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800" dirty="0"/>
              <a:t>Academic Resource Center, Sweet Briar College, VA. (accessed October 2010). </a:t>
            </a:r>
            <a:r>
              <a:rPr lang="en-US" sz="1800" i="1" dirty="0"/>
              <a:t>Reading Methods: SQ3R</a:t>
            </a:r>
            <a:r>
              <a:rPr lang="en-US" sz="1800" dirty="0"/>
              <a:t>. Retrieved from </a:t>
            </a:r>
            <a:r>
              <a:rPr lang="en-US" sz="1800" dirty="0">
                <a:hlinkClick r:id="rId2"/>
              </a:rPr>
              <a:t>http://www.arc.sbc.edu/sq3r.html</a:t>
            </a:r>
            <a:r>
              <a:rPr lang="en-US" sz="1800" dirty="0"/>
              <a:t> .</a:t>
            </a:r>
          </a:p>
          <a:p>
            <a:r>
              <a:rPr lang="en-US" sz="1800" dirty="0"/>
              <a:t>Academic Skills Program, University of Canberra, Australia. (accessed October 2010). </a:t>
            </a:r>
            <a:r>
              <a:rPr lang="en-US" sz="1800" i="1" dirty="0"/>
              <a:t>Reading and Remembering</a:t>
            </a:r>
            <a:r>
              <a:rPr lang="en-US" sz="1800" dirty="0"/>
              <a:t>. Retrieved from </a:t>
            </a:r>
            <a:r>
              <a:rPr lang="en-US" sz="1800" dirty="0">
                <a:hlinkClick r:id="rId3"/>
              </a:rPr>
              <a:t>http://www.canberra.edu.au/studyskills/learning/reading</a:t>
            </a:r>
            <a:r>
              <a:rPr lang="en-US" sz="1800" dirty="0"/>
              <a:t> .</a:t>
            </a:r>
          </a:p>
          <a:p>
            <a:r>
              <a:rPr lang="en-US" sz="1800" dirty="0"/>
              <a:t>Aspire Program. Keene State College. (accessed October 2010).  </a:t>
            </a:r>
            <a:r>
              <a:rPr lang="en-US" sz="1800" i="1" dirty="0"/>
              <a:t>No-Nonsense Note Taking. </a:t>
            </a:r>
            <a:r>
              <a:rPr lang="en-US" sz="1800" dirty="0"/>
              <a:t>Retrieved from </a:t>
            </a:r>
            <a:r>
              <a:rPr lang="en-US" sz="1800" dirty="0">
                <a:hlinkClick r:id="rId4"/>
              </a:rPr>
              <a:t>http://www.keene.edu/aspire/nonsense.cfm</a:t>
            </a:r>
            <a:r>
              <a:rPr lang="en-US" sz="1800" dirty="0"/>
              <a:t>.</a:t>
            </a:r>
          </a:p>
          <a:p>
            <a:r>
              <a:rPr lang="en-US" sz="1800" dirty="0"/>
              <a:t>Center for Academic Success, Louisiana State University. (accessed October 2010). </a:t>
            </a:r>
            <a:r>
              <a:rPr lang="en-US" sz="1800" i="1" dirty="0"/>
              <a:t>Note Taking and Comprehension.</a:t>
            </a:r>
            <a:r>
              <a:rPr lang="en-US" sz="1800" dirty="0"/>
              <a:t> Retrieved from </a:t>
            </a:r>
            <a:r>
              <a:rPr lang="en-US" sz="1800" dirty="0">
                <a:hlinkClick r:id="rId5"/>
              </a:rPr>
              <a:t>www.cas.lsu.edu</a:t>
            </a:r>
            <a:r>
              <a:rPr lang="en-US" sz="1800" dirty="0"/>
              <a:t>.</a:t>
            </a:r>
          </a:p>
          <a:p>
            <a:r>
              <a:rPr lang="en-US" sz="1800" dirty="0" err="1"/>
              <a:t>Dietsche</a:t>
            </a:r>
            <a:r>
              <a:rPr lang="en-US" sz="1800" dirty="0"/>
              <a:t>, </a:t>
            </a:r>
            <a:r>
              <a:rPr lang="en-US" sz="1800" dirty="0" err="1"/>
              <a:t>Vivinette</a:t>
            </a:r>
            <a:r>
              <a:rPr lang="en-US" sz="1800" dirty="0"/>
              <a:t> K. (accessed October 2010) </a:t>
            </a:r>
            <a:r>
              <a:rPr lang="en-US" sz="1800" i="1" dirty="0"/>
              <a:t>Note-taking: Top 5 Tips. </a:t>
            </a:r>
            <a:r>
              <a:rPr lang="en-US" sz="1800" dirty="0"/>
              <a:t>Retrieved from </a:t>
            </a:r>
            <a:r>
              <a:rPr lang="en-US" sz="1800" dirty="0">
                <a:hlinkClick r:id="rId6"/>
              </a:rPr>
              <a:t>http://jerz.setonhill.edu/writing/academic/notes-tips.htm</a:t>
            </a:r>
            <a:r>
              <a:rPr lang="en-US" sz="1800" dirty="0"/>
              <a:t>.</a:t>
            </a:r>
          </a:p>
          <a:p>
            <a:endParaRPr lang="en-US" sz="1800" dirty="0"/>
          </a:p>
          <a:p>
            <a:endParaRPr lang="en-US" sz="1800" dirty="0"/>
          </a:p>
        </p:txBody>
      </p:sp>
      <p:pic>
        <p:nvPicPr>
          <p:cNvPr id="4" name="Picture 3" descr="PittStLogo.jpg"/>
          <p:cNvPicPr>
            <a:picLocks noChangeAspect="1"/>
          </p:cNvPicPr>
          <p:nvPr/>
        </p:nvPicPr>
        <p:blipFill>
          <a:blip r:embed="rId7"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pic>
        <p:nvPicPr>
          <p:cNvPr id="4" name="Picture 3" descr="PittStLogo.jpg"/>
          <p:cNvPicPr>
            <a:picLocks noChangeAspect="1"/>
          </p:cNvPicPr>
          <p:nvPr/>
        </p:nvPicPr>
        <p:blipFill>
          <a:blip r:embed="rId2"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
        <p:nvSpPr>
          <p:cNvPr id="10" name="Content Placeholder 2"/>
          <p:cNvSpPr>
            <a:spLocks noGrp="1"/>
          </p:cNvSpPr>
          <p:nvPr>
            <p:ph idx="1"/>
          </p:nvPr>
        </p:nvSpPr>
        <p:spPr>
          <a:xfrm>
            <a:off x="457200" y="1609416"/>
            <a:ext cx="7239000" cy="4846320"/>
          </a:xfrm>
        </p:spPr>
        <p:txBody>
          <a:bodyPr>
            <a:normAutofit/>
          </a:bodyPr>
          <a:lstStyle/>
          <a:p>
            <a:r>
              <a:rPr lang="en-US" sz="1800" dirty="0"/>
              <a:t>Covey, Stephen. (accessed February 2011). </a:t>
            </a:r>
            <a:r>
              <a:rPr lang="en-US" sz="1800" i="1" dirty="0"/>
              <a:t>The Seven Habits of Highly Successful People.</a:t>
            </a:r>
            <a:r>
              <a:rPr lang="en-US" sz="1800" dirty="0"/>
              <a:t> Retrieved from </a:t>
            </a:r>
            <a:r>
              <a:rPr lang="en-US" sz="1800" dirty="0">
                <a:hlinkClick r:id="rId3"/>
              </a:rPr>
              <a:t>https://www.stephencovey.com/7habits/7habits-habit3.php</a:t>
            </a:r>
            <a:r>
              <a:rPr lang="en-US" sz="1800" dirty="0"/>
              <a:t> .</a:t>
            </a:r>
            <a:endParaRPr lang="en-US" sz="1800" u="sng" dirty="0"/>
          </a:p>
          <a:p>
            <a:endParaRPr lang="en-US" sz="1800" u="sng" dirty="0"/>
          </a:p>
          <a:p>
            <a:r>
              <a:rPr lang="en-US" sz="1800" dirty="0"/>
              <a:t>Hazard, Laurie, 2011. “Psychology of Procrastination”, The Academic Center for Excellence, Bryant University, Smithfield, RI.</a:t>
            </a:r>
          </a:p>
          <a:p>
            <a:endParaRPr lang="en-US" sz="1800" u="sng" dirty="0"/>
          </a:p>
          <a:p>
            <a:r>
              <a:rPr lang="en-US" sz="1800" dirty="0"/>
              <a:t>Sanger Learning &amp; Career Center, The University of Texas at Austin. (accessed February 2011). </a:t>
            </a:r>
            <a:r>
              <a:rPr lang="en-US" sz="1800" i="1" dirty="0"/>
              <a:t>Setting Priorities: how to get the most out of your time</a:t>
            </a:r>
            <a:r>
              <a:rPr lang="en-US" sz="1800" dirty="0"/>
              <a:t>. Retrieved from </a:t>
            </a:r>
            <a:r>
              <a:rPr lang="en-US" sz="1800" dirty="0">
                <a:hlinkClick r:id="rId4"/>
              </a:rPr>
              <a:t>http://www.lifelearning.utexas.edu/handouts/setting%20priorities.pdf</a:t>
            </a:r>
            <a:r>
              <a:rPr lang="en-US" sz="1800" dirty="0"/>
              <a:t>.</a:t>
            </a:r>
          </a:p>
          <a:p>
            <a:endParaRPr lang="en-US" sz="1800"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6&amp;116 gorilla.eps"/>
          <p:cNvPicPr>
            <a:picLocks noChangeAspect="1"/>
          </p:cNvPicPr>
          <p:nvPr/>
        </p:nvPicPr>
        <p:blipFill>
          <a:blip r:embed="rId3" cstate="print"/>
          <a:stretch>
            <a:fillRect/>
          </a:stretch>
        </p:blipFill>
        <p:spPr>
          <a:xfrm>
            <a:off x="8458200" y="559402"/>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782053" y="1752600"/>
            <a:ext cx="7295147" cy="3416320"/>
          </a:xfrm>
          <a:prstGeom prst="rect">
            <a:avLst/>
          </a:prstGeom>
          <a:noFill/>
        </p:spPr>
        <p:txBody>
          <a:bodyPr wrap="square" rtlCol="0">
            <a:spAutoFit/>
          </a:bodyPr>
          <a:lstStyle/>
          <a:p>
            <a:pPr>
              <a:buFont typeface="Arial" pitchFamily="34" charset="0"/>
              <a:buChar char="•"/>
            </a:pPr>
            <a:r>
              <a:rPr lang="en-US" sz="5400" dirty="0"/>
              <a:t>Use Your Textbooks</a:t>
            </a:r>
          </a:p>
          <a:p>
            <a:pPr>
              <a:buFont typeface="Arial" pitchFamily="34" charset="0"/>
              <a:buChar char="•"/>
            </a:pPr>
            <a:r>
              <a:rPr lang="en-US" sz="5400" dirty="0"/>
              <a:t>Take Note</a:t>
            </a:r>
          </a:p>
          <a:p>
            <a:pPr>
              <a:buFont typeface="Arial" pitchFamily="34" charset="0"/>
              <a:buChar char="•"/>
            </a:pPr>
            <a:r>
              <a:rPr lang="en-US" sz="5400" dirty="0"/>
              <a:t>Communicate</a:t>
            </a:r>
          </a:p>
          <a:p>
            <a:pPr>
              <a:buFont typeface="Arial" pitchFamily="34" charset="0"/>
              <a:buChar char="•"/>
            </a:pPr>
            <a:r>
              <a:rPr lang="en-US" sz="5400" dirty="0"/>
              <a:t>It’s About Time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rPr>
              <a:t>Use Your Textbooks</a:t>
            </a:r>
          </a:p>
        </p:txBody>
      </p:sp>
      <p:sp>
        <p:nvSpPr>
          <p:cNvPr id="3" name="Text Placeholder 2"/>
          <p:cNvSpPr>
            <a:spLocks noGrp="1"/>
          </p:cNvSpPr>
          <p:nvPr>
            <p:ph type="body" idx="1"/>
          </p:nvPr>
        </p:nvSpPr>
        <p:spPr>
          <a:xfrm>
            <a:off x="1524000" y="4800600"/>
            <a:ext cx="7543800" cy="1828800"/>
          </a:xfrm>
        </p:spPr>
        <p:txBody>
          <a:bodyPr>
            <a:noAutofit/>
          </a:bodyPr>
          <a:lstStyle/>
          <a:p>
            <a:pPr algn="r"/>
            <a:r>
              <a:rPr lang="en-US" sz="3200" dirty="0"/>
              <a:t>“Success always comes when preparation meets opportunity.” </a:t>
            </a:r>
            <a:br>
              <a:rPr lang="en-US" sz="3200" dirty="0"/>
            </a:br>
            <a:r>
              <a:rPr lang="en-US" sz="2400" dirty="0"/>
              <a:t>~Henry Hartman</a:t>
            </a:r>
            <a:endParaRPr lang="en-US" sz="2800" dirty="0"/>
          </a:p>
        </p:txBody>
      </p:sp>
      <p:pic>
        <p:nvPicPr>
          <p:cNvPr id="5" name="Picture 4" descr="186&amp;116 gorilla.eps"/>
          <p:cNvPicPr>
            <a:picLocks noChangeAspect="1"/>
          </p:cNvPicPr>
          <p:nvPr/>
        </p:nvPicPr>
        <p:blipFill>
          <a:blip r:embed="rId3" cstate="print"/>
          <a:stretch>
            <a:fillRect/>
          </a:stretch>
        </p:blipFill>
        <p:spPr>
          <a:xfrm>
            <a:off x="8458200" y="559402"/>
            <a:ext cx="611030" cy="735998"/>
          </a:xfrm>
          <a:prstGeom prst="roundRect">
            <a:avLst>
              <a:gd name="adj" fmla="val 16667"/>
            </a:avLst>
          </a:prstGeom>
          <a:ln>
            <a:noFill/>
          </a:ln>
          <a:effectLst>
            <a:outerShdw blurRad="50800" dist="38100" dir="8100000" sx="105000" sy="105000" algn="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ta_and_santa_maria_nina.jpg"/>
          <p:cNvPicPr>
            <a:picLocks noChangeAspect="1"/>
          </p:cNvPicPr>
          <p:nvPr/>
        </p:nvPicPr>
        <p:blipFill>
          <a:blip r:embed="rId3" cstate="print"/>
          <a:stretch>
            <a:fillRect/>
          </a:stretch>
        </p:blipFill>
        <p:spPr>
          <a:xfrm flipH="1">
            <a:off x="5715000" y="4419600"/>
            <a:ext cx="3276600" cy="2327698"/>
          </a:xfrm>
          <a:prstGeom prst="rect">
            <a:avLst/>
          </a:prstGeom>
          <a:effectLst>
            <a:softEdge rad="63500"/>
          </a:effectLst>
        </p:spPr>
      </p:pic>
      <p:sp>
        <p:nvSpPr>
          <p:cNvPr id="3" name="Content Placeholder 2"/>
          <p:cNvSpPr>
            <a:spLocks noGrp="1"/>
          </p:cNvSpPr>
          <p:nvPr>
            <p:ph idx="1"/>
          </p:nvPr>
        </p:nvSpPr>
        <p:spPr>
          <a:xfrm>
            <a:off x="152400" y="152400"/>
            <a:ext cx="8534400" cy="6248400"/>
          </a:xfrm>
        </p:spPr>
        <p:txBody>
          <a:bodyPr>
            <a:noAutofit/>
          </a:bodyPr>
          <a:lstStyle/>
          <a:p>
            <a:pPr marL="0" lvl="1" indent="0">
              <a:spcBef>
                <a:spcPts val="600"/>
              </a:spcBef>
              <a:buSzPct val="80000"/>
              <a:buNone/>
            </a:pPr>
            <a:r>
              <a:rPr lang="en-US" sz="2800" dirty="0"/>
              <a:t>“With hocked gems financing him, </a:t>
            </a:r>
            <a:br>
              <a:rPr lang="en-US" sz="2800" dirty="0"/>
            </a:br>
            <a:r>
              <a:rPr lang="en-US" sz="2800" dirty="0"/>
              <a:t>he defied all scornful laughter that </a:t>
            </a:r>
            <a:br>
              <a:rPr lang="en-US" sz="2800" dirty="0"/>
            </a:br>
            <a:r>
              <a:rPr lang="en-US" sz="2800" dirty="0"/>
              <a:t>tried to prevent his scheme. ‘Your eyes deceive,’ they said. ‘It is like a table, not an egg.’ </a:t>
            </a:r>
          </a:p>
          <a:p>
            <a:pPr marL="0" lvl="1" indent="0">
              <a:spcBef>
                <a:spcPts val="600"/>
              </a:spcBef>
              <a:buSzPct val="80000"/>
              <a:buNone/>
            </a:pPr>
            <a:r>
              <a:rPr lang="en-US" sz="2800" dirty="0"/>
              <a:t>Now three sturdy sisters sought truth. As they forged along, sometimes through calm vastness, yet more often over turbulent peaks and valleys, their days became weeks as many doubters spread fearful rumors about the edge. </a:t>
            </a:r>
          </a:p>
          <a:p>
            <a:pPr marL="0" lvl="1" indent="0">
              <a:spcBef>
                <a:spcPts val="600"/>
              </a:spcBef>
              <a:buSzPct val="80000"/>
              <a:buNone/>
            </a:pPr>
            <a:r>
              <a:rPr lang="en-US" sz="2800" dirty="0"/>
              <a:t>At last, from nowhere winged </a:t>
            </a:r>
            <a:br>
              <a:rPr lang="en-US" sz="2800" dirty="0"/>
            </a:br>
            <a:r>
              <a:rPr lang="en-US" sz="2800" dirty="0"/>
              <a:t>creatures appeared, </a:t>
            </a:r>
            <a:br>
              <a:rPr lang="en-US" sz="2800" dirty="0"/>
            </a:br>
            <a:r>
              <a:rPr lang="en-US" sz="2800" dirty="0"/>
              <a:t>signifying the journey’s end.”</a:t>
            </a:r>
          </a:p>
        </p:txBody>
      </p:sp>
      <p:pic>
        <p:nvPicPr>
          <p:cNvPr id="4" name="Picture 3" descr="PittStLogo.jpg"/>
          <p:cNvPicPr>
            <a:picLocks noChangeAspect="1"/>
          </p:cNvPicPr>
          <p:nvPr/>
        </p:nvPicPr>
        <p:blipFill>
          <a:blip r:embed="rId4"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R’s</a:t>
            </a:r>
          </a:p>
        </p:txBody>
      </p:sp>
      <p:sp>
        <p:nvSpPr>
          <p:cNvPr id="3" name="Content Placeholder 2"/>
          <p:cNvSpPr>
            <a:spLocks noGrp="1"/>
          </p:cNvSpPr>
          <p:nvPr>
            <p:ph idx="1"/>
          </p:nvPr>
        </p:nvSpPr>
        <p:spPr/>
        <p:txBody>
          <a:bodyPr/>
          <a:lstStyle/>
          <a:p>
            <a:r>
              <a:rPr lang="en-US" dirty="0"/>
              <a:t>Read</a:t>
            </a:r>
          </a:p>
          <a:p>
            <a:r>
              <a:rPr lang="en-US" dirty="0"/>
              <a:t>Recite</a:t>
            </a:r>
          </a:p>
          <a:p>
            <a:r>
              <a:rPr lang="en-US" dirty="0"/>
              <a:t>Review</a:t>
            </a:r>
          </a:p>
          <a:p>
            <a:r>
              <a:rPr lang="en-US" dirty="0"/>
              <a:t>Repetition</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Reading the Text</a:t>
            </a:r>
          </a:p>
        </p:txBody>
      </p:sp>
      <p:sp>
        <p:nvSpPr>
          <p:cNvPr id="3" name="Content Placeholder 2"/>
          <p:cNvSpPr>
            <a:spLocks noGrp="1"/>
          </p:cNvSpPr>
          <p:nvPr>
            <p:ph idx="1"/>
          </p:nvPr>
        </p:nvSpPr>
        <p:spPr>
          <a:xfrm>
            <a:off x="1295400" y="1905000"/>
            <a:ext cx="7498080" cy="4495800"/>
          </a:xfrm>
        </p:spPr>
        <p:txBody>
          <a:bodyPr>
            <a:normAutofit/>
          </a:bodyPr>
          <a:lstStyle/>
          <a:p>
            <a:r>
              <a:rPr lang="en-US" dirty="0"/>
              <a:t>Read: pre-read the chapter</a:t>
            </a:r>
          </a:p>
          <a:p>
            <a:pPr lvl="2"/>
            <a:r>
              <a:rPr lang="en-US" dirty="0"/>
              <a:t>Read to answer questions</a:t>
            </a:r>
          </a:p>
          <a:p>
            <a:pPr lvl="3"/>
            <a:r>
              <a:rPr lang="en-US" sz="2400" dirty="0"/>
              <a:t>Answer questions in your own words</a:t>
            </a:r>
          </a:p>
          <a:p>
            <a:pPr lvl="1"/>
            <a:endParaRPr lang="en-US" sz="2400" dirty="0"/>
          </a:p>
          <a:p>
            <a:r>
              <a:rPr lang="en-US" dirty="0"/>
              <a:t>Recite: talk to yourself</a:t>
            </a:r>
          </a:p>
          <a:p>
            <a:pPr lvl="2"/>
            <a:r>
              <a:rPr lang="en-US" dirty="0"/>
              <a:t>Read questions, answers &amp; notes out loud</a:t>
            </a:r>
          </a:p>
          <a:p>
            <a:pPr>
              <a:buNone/>
            </a:pPr>
            <a:endParaRPr lang="en-US" dirty="0"/>
          </a:p>
        </p:txBody>
      </p:sp>
      <p:pic>
        <p:nvPicPr>
          <p:cNvPr id="4" name="Picture 3" descr="PittStLogo.jpg"/>
          <p:cNvPicPr>
            <a:picLocks noChangeAspect="1"/>
          </p:cNvPicPr>
          <p:nvPr/>
        </p:nvPicPr>
        <p:blipFill>
          <a:blip r:embed="rId3"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Reading the Text</a:t>
            </a:r>
          </a:p>
        </p:txBody>
      </p:sp>
      <p:sp>
        <p:nvSpPr>
          <p:cNvPr id="3" name="Content Placeholder 2"/>
          <p:cNvSpPr>
            <a:spLocks noGrp="1"/>
          </p:cNvSpPr>
          <p:nvPr>
            <p:ph idx="1"/>
          </p:nvPr>
        </p:nvSpPr>
        <p:spPr>
          <a:xfrm>
            <a:off x="1295400" y="1905000"/>
            <a:ext cx="7498080" cy="4495800"/>
          </a:xfrm>
        </p:spPr>
        <p:txBody>
          <a:bodyPr>
            <a:normAutofit/>
          </a:bodyPr>
          <a:lstStyle/>
          <a:p>
            <a:r>
              <a:rPr lang="en-US" dirty="0"/>
              <a:t>Review: </a:t>
            </a:r>
            <a:r>
              <a:rPr lang="en-US" sz="2800" dirty="0"/>
              <a:t>re-read your notes</a:t>
            </a:r>
          </a:p>
          <a:p>
            <a:pPr lvl="2">
              <a:buNone/>
            </a:pPr>
            <a:endParaRPr lang="en-US" sz="1800" dirty="0"/>
          </a:p>
          <a:p>
            <a:pPr lvl="1"/>
            <a:r>
              <a:rPr lang="en-US" sz="2400" dirty="0"/>
              <a:t>Frequent review = better retention &amp; less study time</a:t>
            </a:r>
          </a:p>
          <a:p>
            <a:pPr lvl="1"/>
            <a:endParaRPr lang="en-US" sz="2400" dirty="0"/>
          </a:p>
          <a:p>
            <a:r>
              <a:rPr lang="en-US" dirty="0"/>
              <a:t>Repetition: the 4</a:t>
            </a:r>
            <a:r>
              <a:rPr lang="en-US" baseline="30000" dirty="0"/>
              <a:t>th</a:t>
            </a:r>
            <a:r>
              <a:rPr lang="en-US" dirty="0"/>
              <a:t> ‘R’</a:t>
            </a:r>
          </a:p>
          <a:p>
            <a:pPr>
              <a:buNone/>
            </a:pPr>
            <a:endParaRPr lang="en-US" dirty="0"/>
          </a:p>
        </p:txBody>
      </p:sp>
      <p:pic>
        <p:nvPicPr>
          <p:cNvPr id="4" name="Picture 3" descr="PittStLogo.jpg"/>
          <p:cNvPicPr>
            <a:picLocks noChangeAspect="1"/>
          </p:cNvPicPr>
          <p:nvPr/>
        </p:nvPicPr>
        <p:blipFill>
          <a:blip r:embed="rId3" cstate="print"/>
          <a:stretch>
            <a:fillRect/>
          </a:stretch>
        </p:blipFill>
        <p:spPr>
          <a:xfrm>
            <a:off x="8077200" y="304800"/>
            <a:ext cx="819150" cy="1103232"/>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1336</TotalTime>
  <Words>5220</Words>
  <Application>Microsoft Macintosh PowerPoint</Application>
  <PresentationFormat>On-screen Show (4:3)</PresentationFormat>
  <Paragraphs>493</Paragraphs>
  <Slides>31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georgia</vt:lpstr>
      <vt:lpstr>Times New Roman</vt:lpstr>
      <vt:lpstr>Verdana</vt:lpstr>
      <vt:lpstr>Wingdings</vt:lpstr>
      <vt:lpstr>Wingdings 2</vt:lpstr>
      <vt:lpstr>Verve</vt:lpstr>
      <vt:lpstr>Get In The Groove</vt:lpstr>
      <vt:lpstr>PowerPoint Presentation</vt:lpstr>
      <vt:lpstr>Goal Setting</vt:lpstr>
      <vt:lpstr>PowerPoint Presentation</vt:lpstr>
      <vt:lpstr>Use Your Textbooks</vt:lpstr>
      <vt:lpstr>PowerPoint Presentation</vt:lpstr>
      <vt:lpstr>The Four R’s</vt:lpstr>
      <vt:lpstr>Reading the Text</vt:lpstr>
      <vt:lpstr>Reading the Text</vt:lpstr>
      <vt:lpstr>PowerPoint Presentation</vt:lpstr>
      <vt:lpstr>Take Note</vt:lpstr>
      <vt:lpstr>PowerPoint Presentation</vt:lpstr>
      <vt:lpstr>Preview: Before Class</vt:lpstr>
      <vt:lpstr>PowerPoint Presentation</vt:lpstr>
      <vt:lpstr>Attend: During Class</vt:lpstr>
      <vt:lpstr>Attend: During Class</vt:lpstr>
      <vt:lpstr>Attend: During Class</vt:lpstr>
      <vt:lpstr>PowerPoint Presentation</vt:lpstr>
      <vt:lpstr>Review: After Class</vt:lpstr>
      <vt:lpstr>Communicate</vt:lpstr>
      <vt:lpstr>Communicate</vt:lpstr>
      <vt:lpstr>Communicate</vt:lpstr>
      <vt:lpstr>Communicate</vt:lpstr>
      <vt:lpstr>It’s About Time</vt:lpstr>
      <vt:lpstr>PowerPoint Presentation</vt:lpstr>
      <vt:lpstr>Procrastination</vt:lpstr>
      <vt:lpstr>Procrastination</vt:lpstr>
      <vt:lpstr>PowerPoint Presentation</vt:lpstr>
      <vt:lpstr>Get In The Groove</vt:lpstr>
      <vt:lpstr>References</vt:lpstr>
      <vt:lpstr>References, cont.</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Roach</dc:creator>
  <cp:lastModifiedBy>Nikole Cook</cp:lastModifiedBy>
  <cp:revision>137</cp:revision>
  <dcterms:created xsi:type="dcterms:W3CDTF">2011-08-31T14:37:26Z</dcterms:created>
  <dcterms:modified xsi:type="dcterms:W3CDTF">2020-04-21T01:13:12Z</dcterms:modified>
</cp:coreProperties>
</file>