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90" r:id="rId3"/>
    <p:sldId id="266" r:id="rId4"/>
    <p:sldId id="293" r:id="rId5"/>
    <p:sldId id="279" r:id="rId6"/>
    <p:sldId id="287" r:id="rId7"/>
    <p:sldId id="286" r:id="rId8"/>
    <p:sldId id="288" r:id="rId9"/>
    <p:sldId id="280" r:id="rId10"/>
    <p:sldId id="292" r:id="rId11"/>
    <p:sldId id="281" r:id="rId12"/>
    <p:sldId id="282" r:id="rId13"/>
    <p:sldId id="283" r:id="rId14"/>
    <p:sldId id="284" r:id="rId15"/>
    <p:sldId id="275" r:id="rId16"/>
    <p:sldId id="276" r:id="rId17"/>
    <p:sldId id="291" r:id="rId18"/>
    <p:sldId id="289" r:id="rId19"/>
  </p:sldIdLst>
  <p:sldSz cx="9144000" cy="6858000" type="overhead"/>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49"/>
    <p:restoredTop sz="43519" autoAdjust="0"/>
  </p:normalViewPr>
  <p:slideViewPr>
    <p:cSldViewPr>
      <p:cViewPr varScale="1">
        <p:scale>
          <a:sx n="44" d="100"/>
          <a:sy n="44" d="100"/>
        </p:scale>
        <p:origin x="105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4" tIns="46747" rIns="93494" bIns="46747" rtlCol="0"/>
          <a:lstStyle>
            <a:lvl1pPr algn="r">
              <a:defRPr sz="1200"/>
            </a:lvl1pPr>
          </a:lstStyle>
          <a:p>
            <a:fld id="{434B5578-2359-42CB-8CE0-E6A46BA664A5}" type="datetimeFigureOut">
              <a:rPr lang="en-US" smtClean="0"/>
              <a:pPr/>
              <a:t>4/3/20</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3494" tIns="46747" rIns="93494" bIns="46747"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4" tIns="46747" rIns="93494" bIns="4674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94" tIns="46747" rIns="93494" bIns="46747" rtlCol="0" anchor="b"/>
          <a:lstStyle>
            <a:lvl1pPr algn="r">
              <a:defRPr sz="1200"/>
            </a:lvl1pPr>
          </a:lstStyle>
          <a:p>
            <a:fld id="{D47476DB-E00A-4018-8946-92E09234F89C}" type="slidenum">
              <a:rPr lang="en-US" smtClean="0"/>
              <a:pPr/>
              <a:t>‹#›</a:t>
            </a:fld>
            <a:endParaRPr lang="en-US"/>
          </a:p>
        </p:txBody>
      </p:sp>
    </p:spTree>
    <p:extLst>
      <p:ext uri="{BB962C8B-B14F-4D97-AF65-F5344CB8AC3E}">
        <p14:creationId xmlns:p14="http://schemas.microsoft.com/office/powerpoint/2010/main" val="1247056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pittstate.edu/office/student-success-programs/tutoring.html"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registrar@pittstate.edu"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a:t>Hello! Welcome to our Academic Success Workshop presentation, Academic 911. We will be discussing how to create an academic recovery plan and how to access campus resources. </a:t>
            </a:r>
          </a:p>
          <a:p>
            <a:endParaRPr lang="en-US" b="0" dirty="0"/>
          </a:p>
          <a:p>
            <a:r>
              <a:rPr lang="en-US" b="1" dirty="0"/>
              <a:t>**The presenter notes on each slide serve as a guide for you to read, as if a presenter was speaking with you in person! Let’s get started!</a:t>
            </a:r>
          </a:p>
        </p:txBody>
      </p:sp>
      <p:sp>
        <p:nvSpPr>
          <p:cNvPr id="4" name="Slide Number Placeholder 3"/>
          <p:cNvSpPr>
            <a:spLocks noGrp="1"/>
          </p:cNvSpPr>
          <p:nvPr>
            <p:ph type="sldNum" sz="quarter" idx="10"/>
          </p:nvPr>
        </p:nvSpPr>
        <p:spPr/>
        <p:txBody>
          <a:bodyPr/>
          <a:lstStyle/>
          <a:p>
            <a:fld id="{D47476DB-E00A-4018-8946-92E09234F89C}" type="slidenum">
              <a:rPr lang="en-US" smtClean="0"/>
              <a:pPr/>
              <a:t>1</a:t>
            </a:fld>
            <a:endParaRPr lang="en-US"/>
          </a:p>
        </p:txBody>
      </p:sp>
    </p:spTree>
    <p:extLst>
      <p:ext uri="{BB962C8B-B14F-4D97-AF65-F5344CB8AC3E}">
        <p14:creationId xmlns:p14="http://schemas.microsoft.com/office/powerpoint/2010/main" val="1897582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way to help propel academic success is through a study group. If you are struggling with a course, that does not have a tutor, you may ask classmates to form a study group.</a:t>
            </a:r>
          </a:p>
          <a:p>
            <a:endParaRPr lang="en-US" dirty="0"/>
          </a:p>
          <a:p>
            <a:r>
              <a:rPr lang="en-US" dirty="0"/>
              <a:t>Here are 4 reasons as to why you should look into creating a study group:</a:t>
            </a:r>
          </a:p>
          <a:p>
            <a:endParaRPr lang="en-US" dirty="0"/>
          </a:p>
          <a:p>
            <a:pPr marL="514350" indent="-514350">
              <a:buFont typeface="+mj-lt"/>
              <a:buAutoNum type="arabicPeriod"/>
            </a:pPr>
            <a:r>
              <a:rPr lang="en-US" b="1" dirty="0"/>
              <a:t>Active Learning</a:t>
            </a:r>
            <a:br>
              <a:rPr lang="en-US" dirty="0"/>
            </a:br>
            <a:r>
              <a:rPr lang="en-US" dirty="0"/>
              <a:t>By participating in a study group, you get an opportunity to ask questions and engage in the material. </a:t>
            </a:r>
          </a:p>
          <a:p>
            <a:pPr marL="514350" indent="-514350">
              <a:buFont typeface="+mj-lt"/>
              <a:buAutoNum type="arabicPeriod"/>
            </a:pPr>
            <a:r>
              <a:rPr lang="en-US" b="1" dirty="0"/>
              <a:t>Accountability </a:t>
            </a:r>
            <a:br>
              <a:rPr lang="en-US" dirty="0"/>
            </a:br>
            <a:r>
              <a:rPr lang="en-US" dirty="0"/>
              <a:t>When you make a commitment to study with a group of people, you are more likely to stick to your study plan. If others are counting on you to be there, you won't want to let them down! </a:t>
            </a:r>
          </a:p>
          <a:p>
            <a:pPr marL="514350" indent="-514350">
              <a:buFont typeface="+mj-lt"/>
              <a:buAutoNum type="arabicPeriod"/>
            </a:pPr>
            <a:r>
              <a:rPr lang="en-US" b="1" dirty="0"/>
              <a:t>Performance Improves</a:t>
            </a:r>
            <a:br>
              <a:rPr lang="en-US" dirty="0"/>
            </a:br>
            <a:r>
              <a:rPr lang="en-US" dirty="0"/>
              <a:t>With the right study group, your grades in a class can improve. Your understanding of the material can significantly increase, and you can perform better on exams. </a:t>
            </a:r>
          </a:p>
          <a:p>
            <a:pPr marL="514350" indent="-514350">
              <a:buFont typeface="+mj-lt"/>
              <a:buAutoNum type="arabicPeriod"/>
            </a:pPr>
            <a:r>
              <a:rPr lang="en-US" b="1" dirty="0"/>
              <a:t>It's FUN!</a:t>
            </a:r>
            <a:br>
              <a:rPr lang="en-US" dirty="0"/>
            </a:br>
            <a:r>
              <a:rPr lang="en-US" dirty="0"/>
              <a:t>Study groups make learning fun. You get to meet new people, challenge each other's ideas, and it turns study time into a much more enjoyable experience. </a:t>
            </a:r>
          </a:p>
          <a:p>
            <a:endParaRPr lang="en-US" dirty="0"/>
          </a:p>
        </p:txBody>
      </p:sp>
      <p:sp>
        <p:nvSpPr>
          <p:cNvPr id="4" name="Slide Number Placeholder 3"/>
          <p:cNvSpPr>
            <a:spLocks noGrp="1"/>
          </p:cNvSpPr>
          <p:nvPr>
            <p:ph type="sldNum" sz="quarter" idx="5"/>
          </p:nvPr>
        </p:nvSpPr>
        <p:spPr/>
        <p:txBody>
          <a:bodyPr/>
          <a:lstStyle/>
          <a:p>
            <a:fld id="{D47476DB-E00A-4018-8946-92E09234F89C}" type="slidenum">
              <a:rPr lang="en-US" smtClean="0"/>
              <a:pPr/>
              <a:t>10</a:t>
            </a:fld>
            <a:endParaRPr lang="en-US"/>
          </a:p>
        </p:txBody>
      </p:sp>
    </p:spTree>
    <p:extLst>
      <p:ext uri="{BB962C8B-B14F-4D97-AF65-F5344CB8AC3E}">
        <p14:creationId xmlns:p14="http://schemas.microsoft.com/office/powerpoint/2010/main" val="1459218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If we can take great and effective notes, we are more likely to do better on tests/quizzes because we can study off of our notes.</a:t>
            </a:r>
          </a:p>
          <a:p>
            <a:pPr>
              <a:buFontTx/>
              <a:buNone/>
            </a:pPr>
            <a:endParaRPr lang="en-US" dirty="0"/>
          </a:p>
          <a:p>
            <a:pPr>
              <a:buFontTx/>
              <a:buNone/>
            </a:pPr>
            <a:r>
              <a:rPr lang="en-US" dirty="0"/>
              <a:t>On the slide, we have a template for note-taking. On a blank or lined piece of paper, you will create your own lines and boxes to replicate this template. </a:t>
            </a:r>
          </a:p>
          <a:p>
            <a:pPr>
              <a:buFontTx/>
              <a:buNone/>
            </a:pPr>
            <a:endParaRPr lang="en-US" dirty="0"/>
          </a:p>
          <a:p>
            <a:pPr>
              <a:buFontTx/>
              <a:buNone/>
            </a:pPr>
            <a:r>
              <a:rPr lang="en-US" dirty="0"/>
              <a:t>Here is a breakdown of each section:</a:t>
            </a:r>
          </a:p>
          <a:p>
            <a:pPr>
              <a:buFontTx/>
              <a:buNone/>
            </a:pPr>
            <a:r>
              <a:rPr lang="en-US" b="1" dirty="0"/>
              <a:t>Heading: </a:t>
            </a:r>
            <a:r>
              <a:rPr lang="en-US" dirty="0"/>
              <a:t>This will include the date, course number, lecture/chapter title</a:t>
            </a:r>
          </a:p>
          <a:p>
            <a:pPr>
              <a:buFontTx/>
              <a:buNone/>
            </a:pPr>
            <a:r>
              <a:rPr lang="en-US" b="1" dirty="0"/>
              <a:t>Recall: </a:t>
            </a:r>
            <a:r>
              <a:rPr lang="en-US" dirty="0"/>
              <a:t>Mirror Questions will be placed here. These can be questions that you create for yourself, questions/headers from the textbook, or titles given on lecture slide from a professor.</a:t>
            </a:r>
          </a:p>
          <a:p>
            <a:pPr>
              <a:buFontTx/>
              <a:buNone/>
            </a:pPr>
            <a:r>
              <a:rPr lang="en-US" b="1" dirty="0"/>
              <a:t>Record: </a:t>
            </a:r>
            <a:r>
              <a:rPr lang="en-US" dirty="0"/>
              <a:t>This is where you will record your notes. You may choose to write full sentences, bullets, etc.</a:t>
            </a:r>
          </a:p>
          <a:p>
            <a:pPr>
              <a:buFontTx/>
              <a:buNone/>
            </a:pPr>
            <a:r>
              <a:rPr lang="en-US" b="1" dirty="0"/>
              <a:t>Reflect: </a:t>
            </a:r>
            <a:r>
              <a:rPr lang="en-US" dirty="0"/>
              <a:t>This section allows you to summarize what you have learned throughout your reading/lecture.</a:t>
            </a:r>
          </a:p>
          <a:p>
            <a:pPr>
              <a:buFontTx/>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may also choose to look at the “Pre-Reading Notes” handout (There is a link on the Student Success Center Website, at the same location where you found this PowerPoint). This is another note-taking outline example that you may choose to use. </a:t>
            </a:r>
          </a:p>
          <a:p>
            <a:endParaRPr lang="en-US" dirty="0"/>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11</a:t>
            </a:fld>
            <a:endParaRPr lang="en-US"/>
          </a:p>
        </p:txBody>
      </p:sp>
    </p:spTree>
    <p:extLst>
      <p:ext uri="{BB962C8B-B14F-4D97-AF65-F5344CB8AC3E}">
        <p14:creationId xmlns:p14="http://schemas.microsoft.com/office/powerpoint/2010/main" val="749472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are going to talk about some ways to effectively use and review your notes. The main reason that you take notes in class is so that you can review them to remember concepts and facts. Immediately after class, take some time to review your notes. As you review, look for errors, fill in missed facts and examples, etc. If there is a concept that you need clarification on, ask your instructor during office hours or ask a classmate to help explain it to you as well. </a:t>
            </a:r>
          </a:p>
          <a:p>
            <a:endParaRPr lang="en-US" dirty="0"/>
          </a:p>
          <a:p>
            <a:r>
              <a:rPr lang="en-US" dirty="0"/>
              <a:t>Remember, taking notes is pointless, unless you intentionally engage in the class and regularly review your notes.</a:t>
            </a:r>
          </a:p>
          <a:p>
            <a:endParaRPr lang="en-US" dirty="0"/>
          </a:p>
        </p:txBody>
      </p:sp>
      <p:sp>
        <p:nvSpPr>
          <p:cNvPr id="4" name="Slide Number Placeholder 3"/>
          <p:cNvSpPr>
            <a:spLocks noGrp="1"/>
          </p:cNvSpPr>
          <p:nvPr>
            <p:ph type="sldNum" sz="quarter" idx="10"/>
          </p:nvPr>
        </p:nvSpPr>
        <p:spPr/>
        <p:txBody>
          <a:bodyPr/>
          <a:lstStyle/>
          <a:p>
            <a:fld id="{D47476DB-E00A-4018-8946-92E09234F89C}" type="slidenum">
              <a:rPr lang="en-US" smtClean="0"/>
              <a:pPr/>
              <a:t>12</a:t>
            </a:fld>
            <a:endParaRPr lang="en-US"/>
          </a:p>
        </p:txBody>
      </p:sp>
    </p:spTree>
    <p:extLst>
      <p:ext uri="{BB962C8B-B14F-4D97-AF65-F5344CB8AC3E}">
        <p14:creationId xmlns:p14="http://schemas.microsoft.com/office/powerpoint/2010/main" val="462788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you decide and make time to review your notes later in the day or at some point in the week, you will increase your memory and recall by reviewing notes often.</a:t>
            </a:r>
          </a:p>
          <a:p>
            <a:endParaRPr lang="en-US" dirty="0"/>
          </a:p>
          <a:p>
            <a:r>
              <a:rPr lang="en-US" dirty="0"/>
              <a:t>As you are taking notes, keep in mind that the more effort that you put into the notes right now, will create less work for you down the road. The notes that you take now, will be your guide later in the semester when you study for exams. If you are proactive and review notes in the days after the lecture, it will make for shorter, more effective study time later. </a:t>
            </a:r>
          </a:p>
        </p:txBody>
      </p:sp>
      <p:sp>
        <p:nvSpPr>
          <p:cNvPr id="4" name="Slide Number Placeholder 3"/>
          <p:cNvSpPr>
            <a:spLocks noGrp="1"/>
          </p:cNvSpPr>
          <p:nvPr>
            <p:ph type="sldNum" sz="quarter" idx="10"/>
          </p:nvPr>
        </p:nvSpPr>
        <p:spPr/>
        <p:txBody>
          <a:bodyPr/>
          <a:lstStyle/>
          <a:p>
            <a:fld id="{D47476DB-E00A-4018-8946-92E09234F89C}" type="slidenum">
              <a:rPr lang="en-US" smtClean="0"/>
              <a:pPr/>
              <a:t>13</a:t>
            </a:fld>
            <a:endParaRPr lang="en-US"/>
          </a:p>
        </p:txBody>
      </p:sp>
    </p:spTree>
    <p:extLst>
      <p:ext uri="{BB962C8B-B14F-4D97-AF65-F5344CB8AC3E}">
        <p14:creationId xmlns:p14="http://schemas.microsoft.com/office/powerpoint/2010/main" val="1092008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*less</a:t>
            </a:r>
            <a:r>
              <a:rPr lang="en-US" baseline="0" dirty="0"/>
              <a:t> than 20 minutes of review each month can help keep info in the 80-100% range of recall! </a:t>
            </a:r>
          </a:p>
          <a:p>
            <a:endParaRPr lang="en-US" dirty="0"/>
          </a:p>
          <a:p>
            <a:r>
              <a:rPr lang="en-US" dirty="0"/>
              <a:t>We lose around</a:t>
            </a:r>
            <a:r>
              <a:rPr lang="en-US" baseline="0" dirty="0"/>
              <a:t> 80% of what we read unless we review it immediately and frequently. When we read our textbooks, review and organize lecture notes and frequently take 5-10 minute mini-study sessions we avoid having to essentially re-learn the material before an exam.</a:t>
            </a:r>
            <a:endParaRPr lang="en-US" dirty="0"/>
          </a:p>
          <a:p>
            <a:endParaRPr lang="en-US" dirty="0"/>
          </a:p>
          <a:p>
            <a:r>
              <a:rPr lang="en-US" dirty="0"/>
              <a:t>This</a:t>
            </a:r>
            <a:r>
              <a:rPr lang="en-US" baseline="0" dirty="0"/>
              <a:t> chart shows us our Short-Term Memory (Blue) vs. Long Term Memory (Green).</a:t>
            </a:r>
          </a:p>
          <a:p>
            <a:endParaRPr lang="en-US" baseline="0" dirty="0"/>
          </a:p>
          <a:p>
            <a:r>
              <a:rPr lang="en-US" baseline="0" dirty="0"/>
              <a:t>On Day 1, when we learn about something, we typically can remember abut 100% of what we learned. Then the next couple days, we don’t review the information, so we slowly forget what we learned. And there is no long term memory associated with it.</a:t>
            </a:r>
          </a:p>
          <a:p>
            <a:endParaRPr lang="en-US" baseline="0" dirty="0"/>
          </a:p>
          <a:p>
            <a:r>
              <a:rPr lang="en-US" baseline="0" dirty="0"/>
              <a:t>But, after the first day, if we review our notes for 10 minutes on the second day, 5 minutes on day 7 and 2-4 minutes after that.. Our long term memory kicks in and we are able to remember information. </a:t>
            </a:r>
          </a:p>
          <a:p>
            <a:endParaRPr lang="en-US" baseline="0" dirty="0"/>
          </a:p>
          <a:p>
            <a:r>
              <a:rPr lang="en-US" baseline="0" dirty="0"/>
              <a:t>So, this graph really shows you what a max of 10 minutes of review/studying can do for your long term memory, which ultimately help you from spending a day or week trying to cram and relearn information before a test.</a:t>
            </a:r>
          </a:p>
          <a:p>
            <a:endParaRPr lang="en-US" baseline="0" dirty="0"/>
          </a:p>
          <a:p>
            <a:r>
              <a:rPr lang="en-US" baseline="0" dirty="0"/>
              <a:t>If you approach studying and test prep with the study cycle in mind, you will naturally develop a pattern of regular, short review sessions that allows you to retain more, study smarter/not harder, and hopefully get more from your courses.</a:t>
            </a:r>
            <a:endParaRPr lang="en-US"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14</a:t>
            </a:fld>
            <a:endParaRPr lang="en-US"/>
          </a:p>
        </p:txBody>
      </p:sp>
    </p:spTree>
    <p:extLst>
      <p:ext uri="{BB962C8B-B14F-4D97-AF65-F5344CB8AC3E}">
        <p14:creationId xmlns:p14="http://schemas.microsoft.com/office/powerpoint/2010/main" val="1297282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See your</a:t>
            </a:r>
            <a:r>
              <a:rPr lang="en-US" baseline="0" dirty="0"/>
              <a:t> target, take aim and shoot for it! But, what if you don’t know what your target is? Makes it a bit difficult to know where to shoot, doesn’t it?! Focus on some of the strategies that you’ve learned in this presentation and create some goals from them. You might also choose to set some college career goals. However, some of you may need to do a bit of major/career exploration? If you are having trouble choosing a major at Pitt State, feel free to visit with an academic counselor at Student Success Programs. Student Success Programs is the home for undeclared and exploratory studies. We offer a course called “Career Explorations”. This course looks at the world of work, allowing you to make connection with your interests and area of study in order to find the right career path!</a:t>
            </a:r>
          </a:p>
          <a:p>
            <a:endParaRPr lang="en-US" baseline="0" dirty="0"/>
          </a:p>
          <a:p>
            <a:r>
              <a:rPr lang="en-US" baseline="0" dirty="0"/>
              <a:t>If you are interested in Exploratory Studies program or the Career Explorations course, feel free to contact Student Success Programs for </a:t>
            </a:r>
            <a:r>
              <a:rPr lang="en-US" baseline="0"/>
              <a:t>more information:</a:t>
            </a:r>
            <a:endParaRPr lang="en-US" baseline="0" dirty="0"/>
          </a:p>
          <a:p>
            <a:endParaRPr lang="en-US" baseline="0" dirty="0"/>
          </a:p>
          <a:p>
            <a:r>
              <a:rPr lang="en-US" dirty="0"/>
              <a:t>Student Success Programs</a:t>
            </a:r>
          </a:p>
          <a:p>
            <a:r>
              <a:rPr lang="en-US" dirty="0"/>
              <a:t>Axe Library 113</a:t>
            </a:r>
          </a:p>
          <a:p>
            <a:r>
              <a:rPr lang="en-US" dirty="0" err="1"/>
              <a:t>studentsuccess@pittstate.edu</a:t>
            </a:r>
            <a:endParaRPr lang="en-US" dirty="0"/>
          </a:p>
          <a:p>
            <a:r>
              <a:rPr lang="en-US" dirty="0"/>
              <a:t>620-235-6578</a:t>
            </a:r>
          </a:p>
        </p:txBody>
      </p:sp>
      <p:sp>
        <p:nvSpPr>
          <p:cNvPr id="4" name="Slide Number Placeholder 3"/>
          <p:cNvSpPr>
            <a:spLocks noGrp="1"/>
          </p:cNvSpPr>
          <p:nvPr>
            <p:ph type="sldNum" sz="quarter" idx="10"/>
          </p:nvPr>
        </p:nvSpPr>
        <p:spPr/>
        <p:txBody>
          <a:bodyPr/>
          <a:lstStyle/>
          <a:p>
            <a:fld id="{D47476DB-E00A-4018-8946-92E09234F89C}" type="slidenum">
              <a:rPr lang="en-US" smtClean="0"/>
              <a:pPr/>
              <a:t>15</a:t>
            </a:fld>
            <a:endParaRPr lang="en-US"/>
          </a:p>
        </p:txBody>
      </p:sp>
    </p:spTree>
    <p:extLst>
      <p:ext uri="{BB962C8B-B14F-4D97-AF65-F5344CB8AC3E}">
        <p14:creationId xmlns:p14="http://schemas.microsoft.com/office/powerpoint/2010/main" val="3767835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Tx/>
              <a:buNone/>
            </a:pPr>
            <a:r>
              <a:rPr lang="en-US" i="1" dirty="0"/>
              <a:t>You will need the “Semester Plan – End of Semester” handout (There is a link on the Student Success Center Website, at the same location where you found this PowerPoint).</a:t>
            </a:r>
          </a:p>
          <a:p>
            <a:pPr marL="0" lvl="0" indent="0">
              <a:buFontTx/>
              <a:buNone/>
            </a:pPr>
            <a:endParaRPr lang="en-US" i="1" dirty="0">
              <a:sym typeface="Wingdings" pitchFamily="2" charset="2"/>
            </a:endParaRPr>
          </a:p>
          <a:p>
            <a:pPr marL="0" lvl="0" indent="0">
              <a:buFontTx/>
              <a:buNone/>
            </a:pPr>
            <a:r>
              <a:rPr lang="en-US" i="1" dirty="0">
                <a:sym typeface="Wingdings" pitchFamily="2" charset="2"/>
              </a:rPr>
              <a:t>Take some time to map out the rest of the semester. Use the handout to write in assignments, quizzes, tests, etc. (Hint: Use Canvas or the course syllabus to fill out the plan)</a:t>
            </a:r>
          </a:p>
          <a:p>
            <a:pPr marL="0" lvl="0" indent="0">
              <a:buFontTx/>
              <a:buNone/>
            </a:pPr>
            <a:endParaRPr lang="en-US" i="1" dirty="0">
              <a:sym typeface="Wingdings" pitchFamily="2" charset="2"/>
            </a:endParaRPr>
          </a:p>
          <a:p>
            <a:pPr marL="0" lvl="0" indent="0">
              <a:buFontTx/>
              <a:buNone/>
            </a:pPr>
            <a:r>
              <a:rPr lang="en-US" dirty="0">
                <a:sym typeface="Wingdings" pitchFamily="2" charset="2"/>
              </a:rPr>
              <a:t>You might discover that some of the items from the</a:t>
            </a:r>
            <a:r>
              <a:rPr lang="en-US" baseline="0" dirty="0">
                <a:sym typeface="Wingdings" pitchFamily="2" charset="2"/>
              </a:rPr>
              <a:t> 6-week Semester Plan might turn into goals. If you start to create goals, keep in mind that the goals need to be SMART.</a:t>
            </a:r>
          </a:p>
          <a:p>
            <a:pPr marL="0" lvl="0" indent="0">
              <a:buFontTx/>
              <a:buNone/>
            </a:pPr>
            <a:endParaRPr lang="en-US" dirty="0"/>
          </a:p>
          <a:p>
            <a:pPr marL="0" lvl="0" indent="0">
              <a:buFontTx/>
              <a:buNone/>
            </a:pPr>
            <a:r>
              <a:rPr lang="en-US" b="1" dirty="0"/>
              <a:t>S</a:t>
            </a:r>
            <a:r>
              <a:rPr lang="en-US" dirty="0"/>
              <a:t>pecific:</a:t>
            </a:r>
            <a:r>
              <a:rPr lang="en-US" baseline="0" dirty="0"/>
              <a:t> clearly define what, why &amp; how</a:t>
            </a:r>
          </a:p>
          <a:p>
            <a:pPr marL="0" lvl="0" indent="0">
              <a:buFontTx/>
              <a:buNone/>
            </a:pPr>
            <a:r>
              <a:rPr lang="en-US" b="1" baseline="0" dirty="0"/>
              <a:t>M</a:t>
            </a:r>
            <a:r>
              <a:rPr lang="en-US" baseline="0" dirty="0"/>
              <a:t>easurable: measure your progress</a:t>
            </a:r>
          </a:p>
          <a:p>
            <a:pPr marL="0" lvl="0" indent="0">
              <a:buFontTx/>
              <a:buNone/>
            </a:pPr>
            <a:r>
              <a:rPr lang="en-US" b="1" baseline="0" dirty="0"/>
              <a:t>A</a:t>
            </a:r>
            <a:r>
              <a:rPr lang="en-US" baseline="0" dirty="0"/>
              <a:t>ttainable: set goals difficult enough to challenge you</a:t>
            </a:r>
          </a:p>
          <a:p>
            <a:pPr marL="0" lvl="0" indent="0">
              <a:buFontTx/>
              <a:buNone/>
            </a:pPr>
            <a:r>
              <a:rPr lang="en-US" b="1" baseline="0" dirty="0"/>
              <a:t>R</a:t>
            </a:r>
            <a:r>
              <a:rPr lang="en-US" baseline="0" dirty="0"/>
              <a:t>ealistic: set do-able, achievable goals</a:t>
            </a:r>
          </a:p>
          <a:p>
            <a:pPr marL="0" lvl="0" indent="0">
              <a:buFontTx/>
              <a:buNone/>
            </a:pPr>
            <a:r>
              <a:rPr lang="en-US" b="1" baseline="0" dirty="0"/>
              <a:t>T</a:t>
            </a:r>
            <a:r>
              <a:rPr lang="en-US" baseline="0" dirty="0"/>
              <a:t>imely: specific timeframe for achievement</a:t>
            </a:r>
          </a:p>
          <a:p>
            <a:pPr marL="0" lvl="0" indent="0">
              <a:buFontTx/>
              <a:buNone/>
            </a:pPr>
            <a:endParaRPr lang="en-US" baseline="0" dirty="0">
              <a:sym typeface="Wingdings" pitchFamily="2" charset="2"/>
            </a:endParaRPr>
          </a:p>
          <a:p>
            <a:pPr marL="0" lvl="0" indent="0">
              <a:buFontTx/>
              <a:buNone/>
            </a:pPr>
            <a:r>
              <a:rPr lang="en-US" baseline="0" dirty="0"/>
              <a:t>Display your goals where you’ll see them often &amp; reward yourself when you make progress! </a:t>
            </a:r>
            <a:endParaRPr lang="en-US" dirty="0"/>
          </a:p>
        </p:txBody>
      </p:sp>
      <p:sp>
        <p:nvSpPr>
          <p:cNvPr id="4" name="Slide Number Placeholder 3"/>
          <p:cNvSpPr>
            <a:spLocks noGrp="1"/>
          </p:cNvSpPr>
          <p:nvPr>
            <p:ph type="sldNum" sz="quarter" idx="10"/>
          </p:nvPr>
        </p:nvSpPr>
        <p:spPr/>
        <p:txBody>
          <a:bodyPr/>
          <a:lstStyle/>
          <a:p>
            <a:fld id="{26A9ECD2-FFD9-4F92-9C87-67203FE95727}" type="slidenum">
              <a:rPr lang="en-US" smtClean="0"/>
              <a:pPr/>
              <a:t>16</a:t>
            </a:fld>
            <a:endParaRPr lang="en-US"/>
          </a:p>
        </p:txBody>
      </p:sp>
    </p:spTree>
    <p:extLst>
      <p:ext uri="{BB962C8B-B14F-4D97-AF65-F5344CB8AC3E}">
        <p14:creationId xmlns:p14="http://schemas.microsoft.com/office/powerpoint/2010/main" val="1459597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Lastly, if you find yourself in a class with a lower grade and you feel lost in the content… seek help from a tutor! You can contact Student Success Programs and we will give you a full list of the tutors available on campus.</a:t>
            </a:r>
          </a:p>
          <a:p>
            <a:endParaRPr lang="en-US" dirty="0"/>
          </a:p>
          <a:p>
            <a:r>
              <a:rPr lang="en-US" dirty="0"/>
              <a:t>Here is a link to our tutoring website: </a:t>
            </a:r>
            <a:r>
              <a:rPr lang="en-US" dirty="0">
                <a:hlinkClick r:id="rId3"/>
              </a:rPr>
              <a:t>https://www.pittstate.edu/office/student-success-programs/tutoring.html</a:t>
            </a:r>
            <a:endParaRPr lang="en-US" dirty="0"/>
          </a:p>
        </p:txBody>
      </p:sp>
      <p:sp>
        <p:nvSpPr>
          <p:cNvPr id="4" name="Slide Number Placeholder 3"/>
          <p:cNvSpPr>
            <a:spLocks noGrp="1"/>
          </p:cNvSpPr>
          <p:nvPr>
            <p:ph type="sldNum" sz="quarter" idx="5"/>
          </p:nvPr>
        </p:nvSpPr>
        <p:spPr/>
        <p:txBody>
          <a:bodyPr/>
          <a:lstStyle/>
          <a:p>
            <a:fld id="{D47476DB-E00A-4018-8946-92E09234F89C}" type="slidenum">
              <a:rPr lang="en-US" smtClean="0"/>
              <a:pPr/>
              <a:t>17</a:t>
            </a:fld>
            <a:endParaRPr lang="en-US"/>
          </a:p>
        </p:txBody>
      </p:sp>
    </p:spTree>
    <p:extLst>
      <p:ext uri="{BB962C8B-B14F-4D97-AF65-F5344CB8AC3E}">
        <p14:creationId xmlns:p14="http://schemas.microsoft.com/office/powerpoint/2010/main" val="2002115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Be sure to give us a follow on our social media accounts to keep you updated on Academic Success Workshops, study tips and more!</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Facebook: PSU Student Success Center</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Instagram: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Twitter: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dirty="0"/>
          </a:p>
          <a:p>
            <a:r>
              <a:rPr lang="en-US" dirty="0"/>
              <a:t>If you have any questions or need clarification please contact Student Success Programs. </a:t>
            </a:r>
          </a:p>
          <a:p>
            <a:endParaRPr lang="en-US" dirty="0"/>
          </a:p>
          <a:p>
            <a:r>
              <a:rPr lang="en-US" dirty="0"/>
              <a:t>Student Success Programs</a:t>
            </a:r>
          </a:p>
          <a:p>
            <a:r>
              <a:rPr lang="en-US" dirty="0"/>
              <a:t>Axe Library 113</a:t>
            </a:r>
          </a:p>
          <a:p>
            <a:r>
              <a:rPr lang="en-US" dirty="0" err="1"/>
              <a:t>studentsuccess@pittstate.edu</a:t>
            </a:r>
            <a:endParaRPr lang="en-US" dirty="0"/>
          </a:p>
          <a:p>
            <a:r>
              <a:rPr lang="en-US" dirty="0"/>
              <a:t>620-235-6578</a:t>
            </a:r>
          </a:p>
        </p:txBody>
      </p:sp>
      <p:sp>
        <p:nvSpPr>
          <p:cNvPr id="4" name="Slide Number Placeholder 3"/>
          <p:cNvSpPr>
            <a:spLocks noGrp="1"/>
          </p:cNvSpPr>
          <p:nvPr>
            <p:ph type="sldNum" sz="quarter" idx="10"/>
          </p:nvPr>
        </p:nvSpPr>
        <p:spPr/>
        <p:txBody>
          <a:bodyPr/>
          <a:lstStyle/>
          <a:p>
            <a:fld id="{D47476DB-E00A-4018-8946-92E09234F89C}" type="slidenum">
              <a:rPr lang="en-US" smtClean="0"/>
              <a:pPr/>
              <a:t>18</a:t>
            </a:fld>
            <a:endParaRPr lang="en-US"/>
          </a:p>
        </p:txBody>
      </p:sp>
    </p:spTree>
    <p:extLst>
      <p:ext uri="{BB962C8B-B14F-4D97-AF65-F5344CB8AC3E}">
        <p14:creationId xmlns:p14="http://schemas.microsoft.com/office/powerpoint/2010/main" val="2309285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You’ve had a down</a:t>
            </a:r>
            <a:r>
              <a:rPr lang="en-US" baseline="0" dirty="0"/>
              <a:t> – slip. Maybe you did not do very good with a mid-terms test. Or you didn’t do well on a couple quizzes. Where do we go from here?</a:t>
            </a:r>
          </a:p>
          <a:p>
            <a:endParaRPr lang="en-US" baseline="0" dirty="0"/>
          </a:p>
          <a:p>
            <a:r>
              <a:rPr lang="en-US" baseline="0" dirty="0"/>
              <a:t>First, we want you to talk to your instructor. They are your biggest resource!! Don’t be afraid of them because they are typically more than willing to put in the extra effort to help you succeed.</a:t>
            </a:r>
          </a:p>
          <a:p>
            <a:r>
              <a:rPr lang="en-US" baseline="0" dirty="0"/>
              <a:t>Ask your instructor if there are ways that you can raise your grade. Is there extra credit available? As a last resort, ask the instructor, with the current grade that you have, if you are able to pass the course at the end of the semester.</a:t>
            </a:r>
          </a:p>
          <a:p>
            <a:endParaRPr lang="en-US" baseline="0" dirty="0"/>
          </a:p>
          <a:p>
            <a:r>
              <a:rPr lang="en-US" baseline="0" dirty="0"/>
              <a:t>If it looks like you will not be able to pass the course, then you might consider withdrawing. This will be something that you speak with your advisor and Financial Aid about. In order to be a full time student, you need to be enrolled in 12 credits. If you are enrolled in 14 credits, but drop a 3 credit course, that’ll give you 11 credits, which puts you below the required full time credit load of 12 credits. If you are below the minimum number of credits for a full time student, it can prevent you from receiving financial aid. If you are considering withdrawing from a course, contact your advisor and then speak with The Registrar’s Office.</a:t>
            </a:r>
          </a:p>
          <a:p>
            <a:endParaRPr lang="en-US" sz="1200" b="0" i="0" u="none" strike="noStrike" kern="1200" baseline="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The Registrar’s Office can be reached at 620-235-4200 or </a:t>
            </a:r>
            <a:r>
              <a:rPr lang="en-US" sz="1200" b="0" i="0" kern="1200" dirty="0">
                <a:solidFill>
                  <a:schemeClr val="tx1"/>
                </a:solidFill>
                <a:effectLst/>
                <a:latin typeface="+mn-lt"/>
                <a:ea typeface="+mn-ea"/>
                <a:cs typeface="+mn-cs"/>
                <a:hlinkClick r:id="rId3"/>
              </a:rPr>
              <a:t>registrar@pittstate.edu</a:t>
            </a:r>
            <a:r>
              <a:rPr lang="en-US" sz="1200" b="0" i="0" u="none" strike="noStrike" kern="1200" dirty="0">
                <a:solidFill>
                  <a:schemeClr val="tx1"/>
                </a:solidFill>
                <a:effectLst/>
                <a:latin typeface="+mn-lt"/>
                <a:ea typeface="+mn-ea"/>
                <a:cs typeface="+mn-cs"/>
              </a:rPr>
              <a:t> for assistance with withdrawing from a course.</a:t>
            </a:r>
            <a:endParaRPr lang="en-US" dirty="0"/>
          </a:p>
        </p:txBody>
      </p:sp>
      <p:sp>
        <p:nvSpPr>
          <p:cNvPr id="4" name="Slide Number Placeholder 3"/>
          <p:cNvSpPr>
            <a:spLocks noGrp="1"/>
          </p:cNvSpPr>
          <p:nvPr>
            <p:ph type="sldNum" sz="quarter" idx="10"/>
          </p:nvPr>
        </p:nvSpPr>
        <p:spPr/>
        <p:txBody>
          <a:bodyPr/>
          <a:lstStyle/>
          <a:p>
            <a:fld id="{D47476DB-E00A-4018-8946-92E09234F89C}" type="slidenum">
              <a:rPr lang="en-US" smtClean="0"/>
              <a:pPr/>
              <a:t>2</a:t>
            </a:fld>
            <a:endParaRPr lang="en-US"/>
          </a:p>
        </p:txBody>
      </p:sp>
    </p:spTree>
    <p:extLst>
      <p:ext uri="{BB962C8B-B14F-4D97-AF65-F5344CB8AC3E}">
        <p14:creationId xmlns:p14="http://schemas.microsoft.com/office/powerpoint/2010/main" val="1733010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Don’t travel the</a:t>
            </a:r>
            <a:r>
              <a:rPr lang="en-US" baseline="0" dirty="0"/>
              <a:t> road alone! Realistically look at where you are and develop a road map of resources or habits that are going to get you back on track towards your desired destination. It may not be an easy journey and there will likely be a few bumps along the way, but if you access resources and don’t wait until it’s too late, you stand a good chance of success!</a:t>
            </a:r>
          </a:p>
          <a:p>
            <a:endParaRPr lang="en-US" baseline="0" dirty="0"/>
          </a:p>
          <a:p>
            <a:r>
              <a:rPr lang="en-US" baseline="0" dirty="0"/>
              <a:t>Over the course of this presentation, we will be identifying obstacles, discussing notes, textbooks and the study cycle, goal setting, and success resources. </a:t>
            </a:r>
            <a:endParaRPr lang="en-US" dirty="0"/>
          </a:p>
        </p:txBody>
      </p:sp>
      <p:sp>
        <p:nvSpPr>
          <p:cNvPr id="4" name="Slide Number Placeholder 3"/>
          <p:cNvSpPr>
            <a:spLocks noGrp="1"/>
          </p:cNvSpPr>
          <p:nvPr>
            <p:ph type="sldNum" sz="quarter" idx="10"/>
          </p:nvPr>
        </p:nvSpPr>
        <p:spPr/>
        <p:txBody>
          <a:bodyPr/>
          <a:lstStyle/>
          <a:p>
            <a:fld id="{D47476DB-E00A-4018-8946-92E09234F89C}" type="slidenum">
              <a:rPr lang="en-US" smtClean="0"/>
              <a:pPr/>
              <a:t>3</a:t>
            </a:fld>
            <a:endParaRPr lang="en-US"/>
          </a:p>
        </p:txBody>
      </p:sp>
    </p:spTree>
    <p:extLst>
      <p:ext uri="{BB962C8B-B14F-4D97-AF65-F5344CB8AC3E}">
        <p14:creationId xmlns:p14="http://schemas.microsoft.com/office/powerpoint/2010/main" val="1343126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are going to discover what obstacles are preventing you from achieving success. Be honest and truthful with yourself as you think about this question. “What is preventing you from achieving academic success?”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will need the “Obstacles” worksheet (There is a link on the Student Success Center Website, at the same location where you found this PowerPoint).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Once you have the worksheet handy, read over the list of obstacles and checkmark any obstacles that stand in your way.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Now that you have finished, you are better able to see what obstacles you can control and what you may need to work on. </a:t>
            </a:r>
          </a:p>
        </p:txBody>
      </p:sp>
      <p:sp>
        <p:nvSpPr>
          <p:cNvPr id="4" name="Slide Number Placeholder 3"/>
          <p:cNvSpPr>
            <a:spLocks noGrp="1"/>
          </p:cNvSpPr>
          <p:nvPr>
            <p:ph type="sldNum" sz="quarter" idx="5"/>
          </p:nvPr>
        </p:nvSpPr>
        <p:spPr/>
        <p:txBody>
          <a:bodyPr/>
          <a:lstStyle/>
          <a:p>
            <a:fld id="{D47476DB-E00A-4018-8946-92E09234F89C}" type="slidenum">
              <a:rPr lang="en-US" smtClean="0"/>
              <a:pPr/>
              <a:t>4</a:t>
            </a:fld>
            <a:endParaRPr lang="en-US"/>
          </a:p>
        </p:txBody>
      </p:sp>
    </p:spTree>
    <p:extLst>
      <p:ext uri="{BB962C8B-B14F-4D97-AF65-F5344CB8AC3E}">
        <p14:creationId xmlns:p14="http://schemas.microsoft.com/office/powerpoint/2010/main" val="733003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7509">
              <a:defRPr/>
            </a:pPr>
            <a:r>
              <a:rPr lang="en-US" baseline="0" dirty="0"/>
              <a:t>In-class lecture &amp; notes and out of class tex</a:t>
            </a:r>
            <a:r>
              <a:rPr lang="en-US" dirty="0"/>
              <a:t>tbook reading &amp; notes</a:t>
            </a:r>
            <a:r>
              <a:rPr lang="en-US" baseline="0" dirty="0"/>
              <a:t> all fit together to create an overall outline – reading your textbook &amp; taking textbook notes is a crucial step in your test prep plan! </a:t>
            </a:r>
          </a:p>
          <a:p>
            <a:pPr defTabSz="917509">
              <a:defRPr/>
            </a:pPr>
            <a:endParaRPr lang="en-US" baseline="0" dirty="0"/>
          </a:p>
          <a:p>
            <a:pPr defTabSz="917509">
              <a:defRPr/>
            </a:pPr>
            <a:r>
              <a:rPr lang="en-US" baseline="0" dirty="0"/>
              <a:t>Connecting your Lecture and Textbook notes (and any handouts the teacher gives, info from Canvas, etc…) helps you to create a comprehensive</a:t>
            </a:r>
            <a:r>
              <a:rPr lang="en-US" dirty="0"/>
              <a:t> outline.</a:t>
            </a:r>
            <a:endParaRPr lang="en-US" baseline="0" dirty="0"/>
          </a:p>
          <a:p>
            <a:r>
              <a:rPr lang="en-US" baseline="0" dirty="0"/>
              <a:t>  </a:t>
            </a:r>
            <a:r>
              <a:rPr lang="en-US" baseline="0" dirty="0">
                <a:sym typeface="Wingdings" pitchFamily="2" charset="2"/>
              </a:rPr>
              <a:t> use the outline as a custom-built review and study guide</a:t>
            </a:r>
          </a:p>
          <a:p>
            <a:endParaRPr lang="en-US" baseline="0" dirty="0">
              <a:sym typeface="Wingdings" pitchFamily="2" charset="2"/>
            </a:endParaRPr>
          </a:p>
          <a:p>
            <a:r>
              <a:rPr lang="en-US" baseline="0" dirty="0">
                <a:sym typeface="Wingdings" pitchFamily="2" charset="2"/>
              </a:rPr>
              <a:t>Typically we ask students to take notes while they are reading their textbook. Then, while you’re listening to a lecture, take notes on a separate piece of paper.</a:t>
            </a:r>
          </a:p>
          <a:p>
            <a:endParaRPr lang="en-US" baseline="0" dirty="0">
              <a:sym typeface="Wingdings" pitchFamily="2" charset="2"/>
            </a:endParaRPr>
          </a:p>
          <a:p>
            <a:r>
              <a:rPr lang="en-US" baseline="0" dirty="0">
                <a:sym typeface="Wingdings" pitchFamily="2" charset="2"/>
              </a:rPr>
              <a:t>After you’ve done those two, you can combine them onto one document that highlights the main subject within both the lecture and textbook. You can also see what was talked about in both (most likely really important info). Then you can double check to see any information that the professor lectured on, that was not in the textbook, or vice versa. </a:t>
            </a:r>
          </a:p>
          <a:p>
            <a:endParaRPr lang="en-US" baseline="0" dirty="0">
              <a:sym typeface="Wingdings" pitchFamily="2" charset="2"/>
            </a:endParaRP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876947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Typically we</a:t>
            </a:r>
            <a:r>
              <a:rPr lang="en-US" baseline="0" dirty="0"/>
              <a:t> lose around 80% </a:t>
            </a:r>
            <a:r>
              <a:rPr lang="en-US" sz="1200" dirty="0"/>
              <a:t>of what we read, unless we review it immediately and frequently. This is why we emphasize writing </a:t>
            </a:r>
            <a:r>
              <a:rPr lang="en-US" sz="1200" baseline="0" dirty="0"/>
              <a:t>notes or an outline while you are reading, so that you can go back and review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When we read our textbooks, review and organize lecture notes and frequently take 5-10 minute mini-study sessions we avoid having to essentially re-learn the material before an exam. What you do to prepare yourself before the quiz, will matter the most! Take your time to create great notes and review them frequently, so that you do not have to spend time re-learning information right before the exam. </a:t>
            </a:r>
          </a:p>
        </p:txBody>
      </p:sp>
      <p:sp>
        <p:nvSpPr>
          <p:cNvPr id="4" name="Slide Number Placeholder 3"/>
          <p:cNvSpPr>
            <a:spLocks noGrp="1"/>
          </p:cNvSpPr>
          <p:nvPr>
            <p:ph type="sldNum" sz="quarter" idx="10"/>
          </p:nvPr>
        </p:nvSpPr>
        <p:spPr/>
        <p:txBody>
          <a:bodyPr/>
          <a:lstStyle/>
          <a:p>
            <a:fld id="{D1E4EE88-0EF5-4ABA-B853-57F617E681FA}" type="slidenum">
              <a:rPr lang="en-US" smtClean="0"/>
              <a:pPr/>
              <a:t>6</a:t>
            </a:fld>
            <a:endParaRPr lang="en-US"/>
          </a:p>
        </p:txBody>
      </p:sp>
    </p:spTree>
    <p:extLst>
      <p:ext uri="{BB962C8B-B14F-4D97-AF65-F5344CB8AC3E}">
        <p14:creationId xmlns:p14="http://schemas.microsoft.com/office/powerpoint/2010/main" val="4172276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chart shows us our Short-Term Memory (Blue) vs. Long Term Memory (Green).</a:t>
            </a:r>
          </a:p>
          <a:p>
            <a:endParaRPr lang="en-US" baseline="0" dirty="0"/>
          </a:p>
          <a:p>
            <a:r>
              <a:rPr lang="en-US" baseline="0" dirty="0"/>
              <a:t>On Day 1, when we learn about something, we typically can remember abut 100% of what we learned. Then the next couple days, we don’t review the information, so we slowly forget what we learned. And there is no long term memory associated with it.</a:t>
            </a:r>
          </a:p>
          <a:p>
            <a:endParaRPr lang="en-US" baseline="0" dirty="0"/>
          </a:p>
          <a:p>
            <a:r>
              <a:rPr lang="en-US" baseline="0" dirty="0"/>
              <a:t>But, after the first day, if we review our notes for 10 minutes on the second day, 5 minutes on day 7 and 2-4 minutes after that.. Our long term memory kicks in and we are able to remember information. </a:t>
            </a:r>
          </a:p>
          <a:p>
            <a:endParaRPr lang="en-US" baseline="0" dirty="0"/>
          </a:p>
          <a:p>
            <a:r>
              <a:rPr lang="en-US" baseline="0" dirty="0"/>
              <a:t>So, this graph really shows you what a max of 10 minutes of review/studying can do for your long term memory, which ultimately help you from spending a day or week trying to cram and relearn information before a test.</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7</a:t>
            </a:fld>
            <a:endParaRPr lang="en-US"/>
          </a:p>
        </p:txBody>
      </p:sp>
    </p:spTree>
    <p:extLst>
      <p:ext uri="{BB962C8B-B14F-4D97-AF65-F5344CB8AC3E}">
        <p14:creationId xmlns:p14="http://schemas.microsoft.com/office/powerpoint/2010/main" val="1799073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How do we start learning or recall information?</a:t>
            </a:r>
          </a:p>
          <a:p>
            <a:endParaRPr lang="en-US" b="1" dirty="0"/>
          </a:p>
          <a:p>
            <a:pPr>
              <a:buFontTx/>
              <a:buNone/>
            </a:pPr>
            <a:r>
              <a:rPr lang="en-US" sz="1200" dirty="0"/>
              <a:t>Review notes from previous class lecture/textbook assignments before class. You may review your notes for 3-5 minutes while you are waiting of the professor to start the lecture.</a:t>
            </a:r>
          </a:p>
          <a:p>
            <a:pPr marL="0" indent="0">
              <a:buFontTx/>
              <a:buNone/>
            </a:pPr>
            <a:endParaRPr lang="en-US" dirty="0"/>
          </a:p>
          <a:p>
            <a:pPr>
              <a:buFontTx/>
              <a:buNone/>
            </a:pPr>
            <a:r>
              <a:rPr lang="en-US" sz="1200" dirty="0"/>
              <a:t>Review notes right after class and later that day. If you have a lunch break, instead of scrolling through social media, take out your notes and review them while you eat.</a:t>
            </a:r>
          </a:p>
          <a:p>
            <a:pPr marL="0" indent="0">
              <a:buFontTx/>
              <a:buNone/>
            </a:pPr>
            <a:endParaRPr lang="en-US" dirty="0"/>
          </a:p>
          <a:p>
            <a:pPr>
              <a:buFontTx/>
              <a:buNone/>
            </a:pPr>
            <a:r>
              <a:rPr lang="en-US" sz="1200" dirty="0"/>
              <a:t>Re-write notes and add in textbook reading, handouts, info/resources in Canvas, etc.. Take the time to review your notes and put in supplementary information that you might find helpful later on!</a:t>
            </a:r>
          </a:p>
          <a:p>
            <a:pPr>
              <a:buFontTx/>
              <a:buNone/>
            </a:pPr>
            <a:endParaRPr lang="en-US" dirty="0"/>
          </a:p>
          <a:p>
            <a:pPr>
              <a:buFontTx/>
              <a:buNone/>
            </a:pPr>
            <a:r>
              <a:rPr lang="en-US" sz="1200" dirty="0"/>
              <a:t>Schedule a Weekly Review: do a weekly review of the previous week and prep for the next week.  </a:t>
            </a:r>
            <a:r>
              <a:rPr lang="en-US" dirty="0"/>
              <a:t>Find time in your schedule to review a lecture/notes. If you use a planner, you can plan out days and times that you set aside, specifically for review. </a:t>
            </a:r>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8</a:t>
            </a:fld>
            <a:endParaRPr lang="en-US"/>
          </a:p>
        </p:txBody>
      </p:sp>
    </p:spTree>
    <p:extLst>
      <p:ext uri="{BB962C8B-B14F-4D97-AF65-F5344CB8AC3E}">
        <p14:creationId xmlns:p14="http://schemas.microsoft.com/office/powerpoint/2010/main" val="3434740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1" i="0" baseline="0" dirty="0">
                <a:sym typeface="Wingdings" pitchFamily="2" charset="2"/>
              </a:rPr>
              <a:t>On this slide, we have some easy ways to build in more time for review and study sessions:</a:t>
            </a:r>
          </a:p>
          <a:p>
            <a:pPr>
              <a:buFontTx/>
              <a:buNone/>
            </a:pPr>
            <a:endParaRPr lang="en-US" i="0" baseline="0" dirty="0">
              <a:sym typeface="Wingdings" pitchFamily="2" charset="2"/>
            </a:endParaRPr>
          </a:p>
          <a:p>
            <a:pPr>
              <a:buFontTx/>
              <a:buNone/>
            </a:pPr>
            <a:r>
              <a:rPr lang="en-US" i="0" baseline="0" dirty="0">
                <a:sym typeface="Wingdings" pitchFamily="2" charset="2"/>
              </a:rPr>
              <a:t>Choose one course, probably the one you most struggle with, and bring that textbook with you to classes. </a:t>
            </a:r>
          </a:p>
          <a:p>
            <a:pPr>
              <a:buFontTx/>
              <a:buNone/>
            </a:pPr>
            <a:endParaRPr lang="en-US" i="0" baseline="0" dirty="0">
              <a:sym typeface="Wingdings" pitchFamily="2" charset="2"/>
            </a:endParaRPr>
          </a:p>
          <a:p>
            <a:pPr>
              <a:buFontTx/>
              <a:buNone/>
            </a:pPr>
            <a:r>
              <a:rPr lang="en-US" i="0" baseline="0" dirty="0">
                <a:sym typeface="Wingdings" pitchFamily="2" charset="2"/>
              </a:rPr>
              <a:t>Before &amp; after class/during breaks, pull out that textbook and read a section of the assigned reading – make a note of the main idea(s)/concept(s). </a:t>
            </a:r>
          </a:p>
          <a:p>
            <a:pPr>
              <a:buFontTx/>
              <a:buNone/>
            </a:pPr>
            <a:endParaRPr lang="en-US" i="0" baseline="0" dirty="0">
              <a:sym typeface="Wingdings" pitchFamily="2" charset="2"/>
            </a:endParaRPr>
          </a:p>
          <a:p>
            <a:pPr>
              <a:buFontTx/>
              <a:buNone/>
            </a:pPr>
            <a:r>
              <a:rPr lang="en-US" i="0" baseline="0" dirty="0">
                <a:sym typeface="Wingdings" pitchFamily="2" charset="2"/>
              </a:rPr>
              <a:t>Over the course of a day, you will likely have the assignment completed with notes that you can compile &amp; summarize later in the day and then take with you to the next class session, more prepared and ready to engage in the lecture.</a:t>
            </a:r>
          </a:p>
          <a:p>
            <a:pPr>
              <a:buFontTx/>
              <a:buNone/>
            </a:pPr>
            <a:endParaRPr lang="en-US" i="0" baseline="0" dirty="0">
              <a:sym typeface="Wingdings" pitchFamily="2" charset="2"/>
            </a:endParaRPr>
          </a:p>
          <a:p>
            <a:pPr>
              <a:buFontTx/>
              <a:buNone/>
            </a:pPr>
            <a:r>
              <a:rPr lang="en-US" i="0" baseline="0" dirty="0">
                <a:sym typeface="Wingdings" pitchFamily="2" charset="2"/>
              </a:rPr>
              <a:t>If you review/read at home, mute the TV during commercial breaks to skim or look over notes.</a:t>
            </a:r>
            <a:endParaRPr lang="en-US" dirty="0"/>
          </a:p>
          <a:p>
            <a:endParaRPr lang="en-US" dirty="0"/>
          </a:p>
        </p:txBody>
      </p:sp>
      <p:sp>
        <p:nvSpPr>
          <p:cNvPr id="4" name="Slide Number Placeholder 3"/>
          <p:cNvSpPr>
            <a:spLocks noGrp="1"/>
          </p:cNvSpPr>
          <p:nvPr>
            <p:ph type="sldNum" sz="quarter" idx="10"/>
          </p:nvPr>
        </p:nvSpPr>
        <p:spPr/>
        <p:txBody>
          <a:bodyPr/>
          <a:lstStyle/>
          <a:p>
            <a:fld id="{D1E4EE88-0EF5-4ABA-B853-57F617E681FA}" type="slidenum">
              <a:rPr lang="en-US" smtClean="0"/>
              <a:pPr/>
              <a:t>9</a:t>
            </a:fld>
            <a:endParaRPr lang="en-US"/>
          </a:p>
        </p:txBody>
      </p:sp>
    </p:spTree>
    <p:extLst>
      <p:ext uri="{BB962C8B-B14F-4D97-AF65-F5344CB8AC3E}">
        <p14:creationId xmlns:p14="http://schemas.microsoft.com/office/powerpoint/2010/main" val="306051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BA1D5C-CA76-41BC-9CA3-967516227888}" type="datetimeFigureOut">
              <a:rPr lang="en-US" smtClean="0"/>
              <a:pPr/>
              <a:t>4/3/20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BA1D5C-CA76-41BC-9CA3-967516227888}" type="datetimeFigureOut">
              <a:rPr lang="en-US" smtClean="0"/>
              <a:pPr/>
              <a:t>4/3/20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BA1D5C-CA76-41BC-9CA3-967516227888}" type="datetimeFigureOut">
              <a:rPr lang="en-US" smtClean="0"/>
              <a:pPr/>
              <a:t>4/3/20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BA1D5C-CA76-41BC-9CA3-967516227888}" type="datetimeFigureOut">
              <a:rPr lang="en-US" smtClean="0"/>
              <a:pPr/>
              <a:t>4/3/20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BA1D5C-CA76-41BC-9CA3-967516227888}" type="datetimeFigureOut">
              <a:rPr lang="en-US" smtClean="0"/>
              <a:pPr/>
              <a:t>4/3/20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BA1D5C-CA76-41BC-9CA3-967516227888}" type="datetimeFigureOut">
              <a:rPr lang="en-US" smtClean="0"/>
              <a:pPr/>
              <a:t>4/3/20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BA1D5C-CA76-41BC-9CA3-967516227888}" type="datetimeFigureOut">
              <a:rPr lang="en-US" smtClean="0"/>
              <a:pPr/>
              <a:t>4/3/20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BA1D5C-CA76-41BC-9CA3-967516227888}" type="datetimeFigureOut">
              <a:rPr lang="en-US" smtClean="0"/>
              <a:pPr/>
              <a:t>4/3/20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A1D5C-CA76-41BC-9CA3-967516227888}" type="datetimeFigureOut">
              <a:rPr lang="en-US" smtClean="0"/>
              <a:pPr/>
              <a:t>4/3/20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BA1D5C-CA76-41BC-9CA3-967516227888}" type="datetimeFigureOut">
              <a:rPr lang="en-US" smtClean="0"/>
              <a:pPr/>
              <a:t>4/3/20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BA1D5C-CA76-41BC-9CA3-967516227888}" type="datetimeFigureOut">
              <a:rPr lang="en-US" smtClean="0"/>
              <a:pPr/>
              <a:t>4/3/20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3783EF-5886-4D06-B35D-937742921342}" type="slidenum">
              <a:rPr lang="en-US" smtClean="0"/>
              <a:pPr/>
              <a:t>‹#›</a:t>
            </a:fld>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A1D5C-CA76-41BC-9CA3-967516227888}" type="datetimeFigureOut">
              <a:rPr lang="en-US" smtClean="0"/>
              <a:pPr/>
              <a:t>4/3/20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783EF-5886-4D06-B35D-9377429213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udentSuccess@pittstat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hyperlink" Target="http://www.pittstate.edu/office/career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ittstate.edu/office/student-success-programs/tutoring.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StudentSuccess@pittstate.edu"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a:bodyPr>
          <a:lstStyle/>
          <a:p>
            <a:r>
              <a:rPr lang="en-US" sz="6000" dirty="0">
                <a:solidFill>
                  <a:schemeClr val="accent6">
                    <a:lumMod val="75000"/>
                  </a:schemeClr>
                </a:solidFill>
                <a:effectLst>
                  <a:outerShdw blurRad="38100" dist="38100" dir="2700000" algn="tl">
                    <a:srgbClr val="000000">
                      <a:alpha val="43137"/>
                    </a:srgbClr>
                  </a:outerShdw>
                </a:effectLst>
              </a:rPr>
              <a:t>Academic 911</a:t>
            </a:r>
          </a:p>
        </p:txBody>
      </p:sp>
      <p:sp>
        <p:nvSpPr>
          <p:cNvPr id="3" name="Subtitle 2"/>
          <p:cNvSpPr>
            <a:spLocks noGrp="1"/>
          </p:cNvSpPr>
          <p:nvPr>
            <p:ph type="subTitle" idx="1"/>
          </p:nvPr>
        </p:nvSpPr>
        <p:spPr>
          <a:xfrm>
            <a:off x="838200" y="3200400"/>
            <a:ext cx="7467600" cy="1752600"/>
          </a:xfrm>
        </p:spPr>
        <p:txBody>
          <a:bodyPr>
            <a:noAutofit/>
          </a:bodyPr>
          <a:lstStyle/>
          <a:p>
            <a:r>
              <a:rPr lang="en-US" sz="3600" dirty="0">
                <a:effectLst>
                  <a:outerShdw blurRad="38100" dist="38100" dir="2700000" algn="tl">
                    <a:srgbClr val="000000">
                      <a:alpha val="43137"/>
                    </a:srgbClr>
                  </a:outerShdw>
                </a:effectLst>
              </a:rPr>
              <a:t>Create an Academic Recovery Plan</a:t>
            </a:r>
          </a:p>
          <a:p>
            <a:r>
              <a:rPr lang="en-US" sz="3600" dirty="0">
                <a:effectLst>
                  <a:outerShdw blurRad="38100" dist="38100" dir="2700000" algn="tl">
                    <a:srgbClr val="000000">
                      <a:alpha val="43137"/>
                    </a:srgbClr>
                  </a:outerShdw>
                </a:effectLst>
              </a:rPr>
              <a:t>&amp;</a:t>
            </a:r>
          </a:p>
          <a:p>
            <a:r>
              <a:rPr lang="en-US" sz="3600" dirty="0">
                <a:effectLst>
                  <a:outerShdw blurRad="38100" dist="38100" dir="2700000" algn="tl">
                    <a:srgbClr val="000000">
                      <a:alpha val="43137"/>
                    </a:srgbClr>
                  </a:outerShdw>
                </a:effectLst>
              </a:rPr>
              <a:t>Access Campus Resources</a:t>
            </a:r>
          </a:p>
        </p:txBody>
      </p:sp>
      <p:sp>
        <p:nvSpPr>
          <p:cNvPr id="4" name="TextBox 3"/>
          <p:cNvSpPr txBox="1"/>
          <p:nvPr/>
        </p:nvSpPr>
        <p:spPr>
          <a:xfrm>
            <a:off x="4191000" y="5562600"/>
            <a:ext cx="4800600" cy="1200329"/>
          </a:xfrm>
          <a:prstGeom prst="rect">
            <a:avLst/>
          </a:prstGeom>
          <a:noFill/>
        </p:spPr>
        <p:txBody>
          <a:bodyPr wrap="square" rtlCol="0">
            <a:spAutoFit/>
          </a:bodyPr>
          <a:lstStyle/>
          <a:p>
            <a:pPr algn="r"/>
            <a:r>
              <a:rPr lang="en-US" sz="2400" dirty="0"/>
              <a:t>Student Success Programs</a:t>
            </a:r>
          </a:p>
          <a:p>
            <a:pPr algn="r"/>
            <a:r>
              <a:rPr lang="en-US" sz="2400" dirty="0">
                <a:hlinkClick r:id="rId3"/>
              </a:rPr>
              <a:t>StudentSuccess@pittstate.edu</a:t>
            </a:r>
            <a:endParaRPr lang="en-US" sz="2400" dirty="0"/>
          </a:p>
          <a:p>
            <a:pPr algn="r"/>
            <a:r>
              <a:rPr lang="en-US" sz="2400" dirty="0"/>
              <a:t>@</a:t>
            </a:r>
            <a:r>
              <a:rPr lang="en-US" sz="2400" dirty="0" err="1"/>
              <a:t>PSUSuccess</a:t>
            </a:r>
            <a:endParaRPr lang="en-US" sz="2400" dirty="0"/>
          </a:p>
        </p:txBody>
      </p:sp>
      <p:pic>
        <p:nvPicPr>
          <p:cNvPr id="5" name="Picture 4" descr="186&amp;116 gorilla.eps"/>
          <p:cNvPicPr>
            <a:picLocks noChangeAspect="1"/>
          </p:cNvPicPr>
          <p:nvPr/>
        </p:nvPicPr>
        <p:blipFill>
          <a:blip r:embed="rId4" cstate="print">
            <a:duotone>
              <a:prstClr val="black"/>
              <a:srgbClr val="D9C3A5">
                <a:tint val="50000"/>
                <a:satMod val="180000"/>
              </a:srgbClr>
            </a:duotone>
          </a:blip>
          <a:stretch>
            <a:fillRect/>
          </a:stretch>
        </p:blipFill>
        <p:spPr>
          <a:xfrm>
            <a:off x="8384859" y="0"/>
            <a:ext cx="759141" cy="914400"/>
          </a:xfrm>
          <a:prstGeom prst="rect">
            <a:avLst/>
          </a:prstGeom>
        </p:spPr>
      </p:pic>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79646">
                    <a:lumMod val="75000"/>
                  </a:srgbClr>
                </a:solidFill>
                <a:effectLst>
                  <a:outerShdw blurRad="38100" dist="38100" dir="2700000" algn="tl">
                    <a:srgbClr val="000000">
                      <a:alpha val="43137"/>
                    </a:srgbClr>
                  </a:outerShdw>
                </a:effectLst>
              </a:rPr>
              <a:t>4 Reasons to Create a Study Group</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b="1" dirty="0"/>
              <a:t>Active Learning</a:t>
            </a:r>
            <a:br>
              <a:rPr lang="en-US" dirty="0"/>
            </a:br>
            <a:r>
              <a:rPr lang="en-US" dirty="0"/>
              <a:t>By participating in a study group, you get an opportunity to ask questions and engage in the material. </a:t>
            </a:r>
          </a:p>
          <a:p>
            <a:pPr marL="514350" indent="-514350">
              <a:buFont typeface="+mj-lt"/>
              <a:buAutoNum type="arabicPeriod"/>
            </a:pPr>
            <a:r>
              <a:rPr lang="en-US" b="1" dirty="0"/>
              <a:t>Accountability </a:t>
            </a:r>
            <a:br>
              <a:rPr lang="en-US" dirty="0"/>
            </a:br>
            <a:r>
              <a:rPr lang="en-US" dirty="0"/>
              <a:t>When you make a commitment to study with a group of people, you are more likely to stick to your study plan. If others are counting on you to be there, you won't want to let them down! </a:t>
            </a:r>
          </a:p>
          <a:p>
            <a:pPr marL="514350" indent="-514350">
              <a:buFont typeface="+mj-lt"/>
              <a:buAutoNum type="arabicPeriod"/>
            </a:pPr>
            <a:r>
              <a:rPr lang="en-US" b="1" dirty="0"/>
              <a:t>Performance Improves</a:t>
            </a:r>
            <a:br>
              <a:rPr lang="en-US" dirty="0"/>
            </a:br>
            <a:r>
              <a:rPr lang="en-US" dirty="0"/>
              <a:t>With the right study group, your grades in a class can improve. Your understanding of the material can significantly increase, and you can perform better on exams. </a:t>
            </a:r>
          </a:p>
          <a:p>
            <a:pPr marL="514350" indent="-514350">
              <a:buFont typeface="+mj-lt"/>
              <a:buAutoNum type="arabicPeriod"/>
            </a:pPr>
            <a:r>
              <a:rPr lang="en-US" b="1" dirty="0"/>
              <a:t>It's FUN!</a:t>
            </a:r>
            <a:br>
              <a:rPr lang="en-US" dirty="0"/>
            </a:br>
            <a:r>
              <a:rPr lang="en-US" dirty="0"/>
              <a:t>Study groups make learning fun. You get to meet new people, challenge each other's ideas, and it turns study time into a much more enjoyable experience. </a:t>
            </a:r>
          </a:p>
          <a:p>
            <a:endParaRPr lang="en-US" dirty="0"/>
          </a:p>
        </p:txBody>
      </p:sp>
    </p:spTree>
    <p:extLst>
      <p:ext uri="{BB962C8B-B14F-4D97-AF65-F5344CB8AC3E}">
        <p14:creationId xmlns:p14="http://schemas.microsoft.com/office/powerpoint/2010/main" val="722297028"/>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pic>
        <p:nvPicPr>
          <p:cNvPr id="3" name="Picture 2" descr="notes outline.jpg"/>
          <p:cNvPicPr>
            <a:picLocks noChangeAspect="1"/>
          </p:cNvPicPr>
          <p:nvPr/>
        </p:nvPicPr>
        <p:blipFill>
          <a:blip r:embed="rId4" cstate="print"/>
          <a:stretch>
            <a:fillRect/>
          </a:stretch>
        </p:blipFill>
        <p:spPr>
          <a:xfrm>
            <a:off x="1962150" y="-22442"/>
            <a:ext cx="5962650" cy="7718642"/>
          </a:xfrm>
          <a:prstGeom prst="rect">
            <a:avLst/>
          </a:prstGeom>
        </p:spPr>
      </p:pic>
      <p:sp>
        <p:nvSpPr>
          <p:cNvPr id="4" name="TextBox 3"/>
          <p:cNvSpPr txBox="1"/>
          <p:nvPr/>
        </p:nvSpPr>
        <p:spPr>
          <a:xfrm>
            <a:off x="2667000" y="1274802"/>
            <a:ext cx="1295400" cy="553998"/>
          </a:xfrm>
          <a:prstGeom prst="rect">
            <a:avLst/>
          </a:prstGeom>
          <a:noFill/>
        </p:spPr>
        <p:txBody>
          <a:bodyPr wrap="square" rtlCol="0">
            <a:spAutoFit/>
          </a:bodyPr>
          <a:lstStyle/>
          <a:p>
            <a:pPr algn="ctr"/>
            <a:r>
              <a:rPr lang="en-US" dirty="0"/>
              <a:t>Recall</a:t>
            </a:r>
          </a:p>
          <a:p>
            <a:pPr algn="ctr"/>
            <a:r>
              <a:rPr lang="en-US" sz="1200" dirty="0"/>
              <a:t>Mirror Questions</a:t>
            </a:r>
            <a:endParaRPr lang="en-US" sz="1050" dirty="0"/>
          </a:p>
        </p:txBody>
      </p:sp>
      <p:sp>
        <p:nvSpPr>
          <p:cNvPr id="5" name="TextBox 4"/>
          <p:cNvSpPr txBox="1"/>
          <p:nvPr/>
        </p:nvSpPr>
        <p:spPr>
          <a:xfrm>
            <a:off x="4953000" y="1274802"/>
            <a:ext cx="1447800" cy="553998"/>
          </a:xfrm>
          <a:prstGeom prst="rect">
            <a:avLst/>
          </a:prstGeom>
          <a:noFill/>
        </p:spPr>
        <p:txBody>
          <a:bodyPr wrap="square" rtlCol="0">
            <a:spAutoFit/>
          </a:bodyPr>
          <a:lstStyle/>
          <a:p>
            <a:pPr algn="ctr"/>
            <a:r>
              <a:rPr lang="en-US" dirty="0"/>
              <a:t>Record</a:t>
            </a:r>
          </a:p>
          <a:p>
            <a:pPr algn="ctr"/>
            <a:r>
              <a:rPr lang="en-US" sz="1200" dirty="0"/>
              <a:t>Notes</a:t>
            </a:r>
          </a:p>
        </p:txBody>
      </p:sp>
      <p:sp>
        <p:nvSpPr>
          <p:cNvPr id="6" name="TextBox 5"/>
          <p:cNvSpPr txBox="1"/>
          <p:nvPr/>
        </p:nvSpPr>
        <p:spPr>
          <a:xfrm>
            <a:off x="4038600" y="5618202"/>
            <a:ext cx="1447800" cy="553998"/>
          </a:xfrm>
          <a:prstGeom prst="rect">
            <a:avLst/>
          </a:prstGeom>
          <a:noFill/>
        </p:spPr>
        <p:txBody>
          <a:bodyPr wrap="square" rtlCol="0">
            <a:spAutoFit/>
          </a:bodyPr>
          <a:lstStyle/>
          <a:p>
            <a:pPr algn="ctr"/>
            <a:r>
              <a:rPr lang="en-US" dirty="0"/>
              <a:t>Reflect</a:t>
            </a:r>
          </a:p>
          <a:p>
            <a:pPr algn="ctr"/>
            <a:r>
              <a:rPr lang="en-US" sz="1200" dirty="0"/>
              <a:t>Summarize</a:t>
            </a:r>
          </a:p>
        </p:txBody>
      </p:sp>
      <p:cxnSp>
        <p:nvCxnSpPr>
          <p:cNvPr id="9" name="Straight Connector 8"/>
          <p:cNvCxnSpPr/>
          <p:nvPr/>
        </p:nvCxnSpPr>
        <p:spPr>
          <a:xfrm>
            <a:off x="2667000" y="1295400"/>
            <a:ext cx="4572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495800" y="665202"/>
            <a:ext cx="1447800" cy="553998"/>
          </a:xfrm>
          <a:prstGeom prst="rect">
            <a:avLst/>
          </a:prstGeom>
          <a:noFill/>
        </p:spPr>
        <p:txBody>
          <a:bodyPr wrap="square" rtlCol="0">
            <a:spAutoFit/>
          </a:bodyPr>
          <a:lstStyle/>
          <a:p>
            <a:pPr algn="ctr"/>
            <a:r>
              <a:rPr lang="en-US" dirty="0"/>
              <a:t>Heading</a:t>
            </a:r>
          </a:p>
          <a:p>
            <a:pPr algn="ctr"/>
            <a:r>
              <a:rPr lang="en-US" sz="1200" dirty="0"/>
              <a:t>Date, Class/Subject</a:t>
            </a:r>
          </a:p>
        </p:txBody>
      </p:sp>
      <p:sp>
        <p:nvSpPr>
          <p:cNvPr id="12" name="Rectangle 11"/>
          <p:cNvSpPr/>
          <p:nvPr/>
        </p:nvSpPr>
        <p:spPr>
          <a:xfrm>
            <a:off x="76200" y="76200"/>
            <a:ext cx="2704395" cy="707886"/>
          </a:xfrm>
          <a:prstGeom prst="rect">
            <a:avLst/>
          </a:prstGeom>
        </p:spPr>
        <p:txBody>
          <a:bodyPr wrap="none">
            <a:spAutoFit/>
          </a:bodyPr>
          <a:lstStyle/>
          <a:p>
            <a:r>
              <a:rPr lang="en-US" sz="4000" b="1" dirty="0">
                <a:solidFill>
                  <a:srgbClr val="F79646">
                    <a:lumMod val="75000"/>
                  </a:srgbClr>
                </a:solidFill>
                <a:effectLst>
                  <a:outerShdw blurRad="38100" dist="38100" dir="2700000" algn="tl">
                    <a:srgbClr val="000000">
                      <a:alpha val="43137"/>
                    </a:srgbClr>
                  </a:outerShdw>
                </a:effectLst>
                <a:ea typeface="+mj-ea"/>
                <a:cs typeface="+mj-cs"/>
              </a:rPr>
              <a:t>Note Taking</a:t>
            </a:r>
            <a:endParaRPr lang="en-US" sz="1600"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3"/>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790688" cy="2819400"/>
          </a:xfrm>
        </p:spPr>
        <p:txBody>
          <a:bodyPr>
            <a:noAutofit/>
          </a:bodyPr>
          <a:lstStyle/>
          <a:p>
            <a:pPr>
              <a:buNone/>
            </a:pPr>
            <a:r>
              <a:rPr lang="en-US" b="1" dirty="0"/>
              <a:t>More Effectively Use Your Notes:</a:t>
            </a:r>
          </a:p>
          <a:p>
            <a:r>
              <a:rPr lang="en-US" dirty="0"/>
              <a:t>Review notes</a:t>
            </a:r>
          </a:p>
          <a:p>
            <a:pPr lvl="1"/>
            <a:r>
              <a:rPr lang="en-US" dirty="0"/>
              <a:t>Immediately after class</a:t>
            </a:r>
          </a:p>
          <a:p>
            <a:pPr lvl="2"/>
            <a:r>
              <a:rPr lang="en-US" sz="2800" dirty="0"/>
              <a:t>Before you leave the classroom, if possible</a:t>
            </a:r>
          </a:p>
          <a:p>
            <a:pPr lvl="2"/>
            <a:r>
              <a:rPr lang="en-US" sz="2800" dirty="0"/>
              <a:t>Clear up illegibility, check for errors, fill in facts &amp; examples </a:t>
            </a:r>
          </a:p>
          <a:p>
            <a:pPr lvl="2"/>
            <a:r>
              <a:rPr lang="en-US" sz="2800" dirty="0"/>
              <a:t>Ask for clarification from instructor, classmates, text, etc…</a:t>
            </a:r>
          </a:p>
          <a:p>
            <a:pPr lvl="2"/>
            <a:endParaRPr lang="en-US"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1219200" y="5791200"/>
            <a:ext cx="7790688" cy="914400"/>
          </a:xfrm>
          <a:prstGeom prst="rect">
            <a:avLst/>
          </a:prstGeom>
        </p:spPr>
        <p:txBody>
          <a:bodyPr>
            <a:normAutofit/>
          </a:bodyPr>
          <a:lstStyle/>
          <a:p>
            <a:pPr marL="365760" marR="0" lvl="0" indent="-283464" algn="r" defTabSz="914400" rtl="0" eaLnBrk="1" fontAlgn="auto" latinLnBrk="0" hangingPunct="1">
              <a:lnSpc>
                <a:spcPct val="100000"/>
              </a:lnSpc>
              <a:spcBef>
                <a:spcPts val="600"/>
              </a:spcBef>
              <a:spcAft>
                <a:spcPts val="0"/>
              </a:spcAft>
              <a:buClr>
                <a:schemeClr val="accent1"/>
              </a:buClr>
              <a:buSzPct val="80000"/>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Taking notes is pointless…unless you</a:t>
            </a:r>
            <a:r>
              <a:rPr kumimoji="0" lang="en-US" sz="2400" b="0" i="0" u="none" strike="noStrike" kern="1200" cap="none" spc="0" normalizeH="0" noProof="0" dirty="0">
                <a:ln>
                  <a:noFill/>
                </a:ln>
                <a:solidFill>
                  <a:schemeClr val="tx1"/>
                </a:solidFill>
                <a:effectLst/>
                <a:uLnTx/>
                <a:uFillTx/>
                <a:latin typeface="+mn-lt"/>
                <a:ea typeface="+mn-ea"/>
                <a:cs typeface="+mn-cs"/>
              </a:rPr>
              <a:t> intentionally engage in the class and regularly review your notes.</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96209" y="144959"/>
            <a:ext cx="7523791" cy="769441"/>
          </a:xfrm>
          <a:prstGeom prst="rect">
            <a:avLst/>
          </a:prstGeom>
        </p:spPr>
        <p:txBody>
          <a:bodyPr wrap="none">
            <a:spAutoFit/>
          </a:bodyPr>
          <a:lstStyle/>
          <a:p>
            <a:r>
              <a:rPr lang="en-US" sz="4400" b="1" dirty="0">
                <a:solidFill>
                  <a:srgbClr val="F79646">
                    <a:lumMod val="75000"/>
                  </a:srgbClr>
                </a:solidFill>
                <a:effectLst>
                  <a:outerShdw blurRad="38100" dist="38100" dir="2700000" algn="tl">
                    <a:srgbClr val="000000">
                      <a:alpha val="43137"/>
                    </a:srgbClr>
                  </a:outerShdw>
                </a:effectLst>
                <a:ea typeface="+mj-ea"/>
                <a:cs typeface="+mj-cs"/>
              </a:rPr>
              <a:t>Notes, Textbooks &amp; Study Cycle</a:t>
            </a:r>
            <a:endParaRPr 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7790688" cy="5181600"/>
          </a:xfrm>
        </p:spPr>
        <p:txBody>
          <a:bodyPr>
            <a:noAutofit/>
          </a:bodyPr>
          <a:lstStyle/>
          <a:p>
            <a:pPr>
              <a:buNone/>
            </a:pPr>
            <a:r>
              <a:rPr lang="en-US" b="1" dirty="0"/>
              <a:t>More Effectively Use Your Notes:</a:t>
            </a:r>
          </a:p>
          <a:p>
            <a:r>
              <a:rPr lang="en-US" dirty="0"/>
              <a:t>Review notes</a:t>
            </a:r>
          </a:p>
          <a:p>
            <a:pPr lvl="1"/>
            <a:r>
              <a:rPr lang="en-US" dirty="0"/>
              <a:t>Later that day &amp; week</a:t>
            </a:r>
          </a:p>
          <a:p>
            <a:pPr lvl="2"/>
            <a:r>
              <a:rPr lang="en-US" sz="2800" dirty="0"/>
              <a:t>Increase memory &amp; recall by reviewing notes often in the days after class</a:t>
            </a:r>
          </a:p>
          <a:p>
            <a:pPr lvl="2">
              <a:buNone/>
            </a:pPr>
            <a:endParaRPr lang="en-US" sz="1800" dirty="0"/>
          </a:p>
          <a:p>
            <a:pPr lvl="1"/>
            <a:r>
              <a:rPr lang="en-US" dirty="0"/>
              <a:t>Use notes later in semester to study for exam</a:t>
            </a:r>
          </a:p>
          <a:p>
            <a:pPr lvl="2"/>
            <a:r>
              <a:rPr lang="en-US" sz="2800" dirty="0"/>
              <a:t>Review of notes in days after lecture makes for shorter, more effective study time later. (Unless you enjoy spending hours re-learning info from earlier in the semester…)</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6" name="Rectangle 5"/>
          <p:cNvSpPr/>
          <p:nvPr/>
        </p:nvSpPr>
        <p:spPr>
          <a:xfrm>
            <a:off x="96209" y="144959"/>
            <a:ext cx="7523791" cy="769441"/>
          </a:xfrm>
          <a:prstGeom prst="rect">
            <a:avLst/>
          </a:prstGeom>
        </p:spPr>
        <p:txBody>
          <a:bodyPr wrap="none">
            <a:spAutoFit/>
          </a:bodyPr>
          <a:lstStyle/>
          <a:p>
            <a:r>
              <a:rPr lang="en-US" sz="4400" b="1" dirty="0">
                <a:solidFill>
                  <a:srgbClr val="F79646">
                    <a:lumMod val="75000"/>
                  </a:srgbClr>
                </a:solidFill>
                <a:effectLst>
                  <a:outerShdw blurRad="38100" dist="38100" dir="2700000" algn="tl">
                    <a:srgbClr val="000000">
                      <a:alpha val="43137"/>
                    </a:srgbClr>
                  </a:outerShdw>
                </a:effectLst>
                <a:ea typeface="+mj-ea"/>
                <a:cs typeface="+mj-cs"/>
              </a:rPr>
              <a:t>Notes, Textbooks &amp; Study Cycle</a:t>
            </a:r>
            <a:endParaRPr lang="en-US" dirty="0"/>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AutoShape 12"/>
          <p:cNvSpPr>
            <a:spLocks noChangeShapeType="1"/>
          </p:cNvSpPr>
          <p:nvPr/>
        </p:nvSpPr>
        <p:spPr bwMode="auto">
          <a:xfrm flipV="1">
            <a:off x="2222455" y="2103437"/>
            <a:ext cx="0" cy="320040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2222455" y="5303837"/>
            <a:ext cx="5029200"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8" name="Text Box 10"/>
          <p:cNvSpPr txBox="1">
            <a:spLocks noChangeArrowheads="1"/>
          </p:cNvSpPr>
          <p:nvPr/>
        </p:nvSpPr>
        <p:spPr bwMode="auto">
          <a:xfrm rot="16200000">
            <a:off x="1462042" y="3506788"/>
            <a:ext cx="877888" cy="4175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Recall</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7" name="Text Box 9"/>
          <p:cNvSpPr txBox="1">
            <a:spLocks noChangeArrowheads="1"/>
          </p:cNvSpPr>
          <p:nvPr/>
        </p:nvSpPr>
        <p:spPr bwMode="auto">
          <a:xfrm>
            <a:off x="2203405" y="5349875"/>
            <a:ext cx="5356225" cy="4683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Day 1	      Day 2	</a:t>
            </a:r>
            <a:r>
              <a:rPr lang="en-US" sz="1400" dirty="0">
                <a:latin typeface="Calibri" pitchFamily="34" charset="0"/>
                <a:ea typeface="Calibri" pitchFamily="34" charset="0"/>
                <a:cs typeface="Times New Roman" pitchFamily="18" charset="0"/>
              </a:rPr>
              <a:t>           </a:t>
            </a: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Day 7	               Day 30</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6" name="Text Box 8"/>
          <p:cNvSpPr txBox="1">
            <a:spLocks noChangeArrowheads="1"/>
          </p:cNvSpPr>
          <p:nvPr/>
        </p:nvSpPr>
        <p:spPr bwMode="auto">
          <a:xfrm>
            <a:off x="1650955" y="2087562"/>
            <a:ext cx="644525" cy="352425"/>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ea typeface="Calibri" pitchFamily="34" charset="0"/>
                <a:cs typeface="Times New Roman" pitchFamily="18" charset="0"/>
              </a:rPr>
              <a:t>100%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55" name="Text Box 7"/>
          <p:cNvSpPr txBox="1">
            <a:spLocks noChangeArrowheads="1"/>
          </p:cNvSpPr>
          <p:nvPr/>
        </p:nvSpPr>
        <p:spPr bwMode="auto">
          <a:xfrm>
            <a:off x="2176418" y="2066925"/>
            <a:ext cx="5478462" cy="219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 - - - - - - - - - - - - - - - - - - - - - - - - - - - - - - - - - - - - - - - - - - - - - - - - - - - - - - - - - - - - - - - - -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4" name="Freeform 6"/>
          <p:cNvSpPr>
            <a:spLocks/>
          </p:cNvSpPr>
          <p:nvPr/>
        </p:nvSpPr>
        <p:spPr bwMode="auto">
          <a:xfrm>
            <a:off x="2222455" y="2133600"/>
            <a:ext cx="4949825" cy="3128962"/>
          </a:xfrm>
          <a:custGeom>
            <a:avLst/>
            <a:gdLst/>
            <a:ahLst/>
            <a:cxnLst>
              <a:cxn ang="0">
                <a:pos x="0" y="4999"/>
              </a:cxn>
              <a:cxn ang="0">
                <a:pos x="378" y="1880"/>
              </a:cxn>
              <a:cxn ang="0">
                <a:pos x="1103" y="297"/>
              </a:cxn>
              <a:cxn ang="0">
                <a:pos x="2382" y="490"/>
              </a:cxn>
              <a:cxn ang="0">
                <a:pos x="3442" y="3239"/>
              </a:cxn>
              <a:cxn ang="0">
                <a:pos x="5158" y="4322"/>
              </a:cxn>
              <a:cxn ang="0">
                <a:pos x="7796" y="4679"/>
              </a:cxn>
            </a:cxnLst>
            <a:rect l="0" t="0" r="r" b="b"/>
            <a:pathLst>
              <a:path w="7796" h="4999">
                <a:moveTo>
                  <a:pt x="0" y="4999"/>
                </a:moveTo>
                <a:cubicBezTo>
                  <a:pt x="97" y="3831"/>
                  <a:pt x="194" y="2664"/>
                  <a:pt x="378" y="1880"/>
                </a:cubicBezTo>
                <a:cubicBezTo>
                  <a:pt x="562" y="1096"/>
                  <a:pt x="769" y="529"/>
                  <a:pt x="1103" y="297"/>
                </a:cubicBezTo>
                <a:cubicBezTo>
                  <a:pt x="1437" y="65"/>
                  <a:pt x="1992" y="0"/>
                  <a:pt x="2382" y="490"/>
                </a:cubicBezTo>
                <a:cubicBezTo>
                  <a:pt x="2772" y="980"/>
                  <a:pt x="2979" y="2600"/>
                  <a:pt x="3442" y="3239"/>
                </a:cubicBezTo>
                <a:cubicBezTo>
                  <a:pt x="3905" y="3878"/>
                  <a:pt x="4432" y="4082"/>
                  <a:pt x="5158" y="4322"/>
                </a:cubicBezTo>
                <a:cubicBezTo>
                  <a:pt x="5884" y="4562"/>
                  <a:pt x="7353" y="4644"/>
                  <a:pt x="7796" y="4679"/>
                </a:cubicBezTo>
              </a:path>
            </a:pathLst>
          </a:custGeom>
          <a:noFill/>
          <a:ln w="254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Text Box 4"/>
          <p:cNvSpPr txBox="1">
            <a:spLocks noChangeArrowheads="1"/>
          </p:cNvSpPr>
          <p:nvPr/>
        </p:nvSpPr>
        <p:spPr bwMode="auto">
          <a:xfrm>
            <a:off x="3117805" y="1752600"/>
            <a:ext cx="5356225" cy="457200"/>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10 minutes	         5 minutes	</a:t>
            </a:r>
            <a:r>
              <a:rPr kumimoji="0" lang="en-US" sz="1100" b="0" i="0" u="none" strike="noStrike" cap="none" normalizeH="0" dirty="0">
                <a:ln>
                  <a:noFill/>
                </a:ln>
                <a:solidFill>
                  <a:schemeClr val="tx1"/>
                </a:solidFill>
                <a:effectLst/>
                <a:latin typeface="Calibri" pitchFamily="34" charset="0"/>
                <a:ea typeface="Calibri" pitchFamily="34" charset="0"/>
                <a:cs typeface="Times New Roman" pitchFamily="18" charset="0"/>
              </a:rPr>
              <a:t>              2</a:t>
            </a: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-4 minutes		   of study	           of study</a:t>
            </a:r>
            <a:r>
              <a:rPr lang="en-US" sz="1100" dirty="0">
                <a:latin typeface="Calibri" pitchFamily="34" charset="0"/>
                <a:ea typeface="Calibri" pitchFamily="34" charset="0"/>
                <a:cs typeface="Times New Roman" pitchFamily="18" charset="0"/>
              </a:rPr>
              <a:t>	                 </a:t>
            </a: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of study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1" name="AutoShape 3"/>
          <p:cNvSpPr>
            <a:spLocks noChangeArrowheads="1"/>
          </p:cNvSpPr>
          <p:nvPr/>
        </p:nvSpPr>
        <p:spPr bwMode="auto">
          <a:xfrm>
            <a:off x="3208293" y="6019800"/>
            <a:ext cx="160337" cy="117475"/>
          </a:xfrm>
          <a:prstGeom prst="roundRect">
            <a:avLst>
              <a:gd name="adj" fmla="val 16667"/>
            </a:avLst>
          </a:prstGeom>
          <a:solidFill>
            <a:srgbClr val="00B0F0"/>
          </a:solidFill>
          <a:ln w="9525">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Arrowheads="1"/>
          </p:cNvSpPr>
          <p:nvPr/>
        </p:nvSpPr>
        <p:spPr bwMode="auto">
          <a:xfrm>
            <a:off x="5037093" y="6019800"/>
            <a:ext cx="160337" cy="117475"/>
          </a:xfrm>
          <a:prstGeom prst="roundRect">
            <a:avLst>
              <a:gd name="adj" fmla="val 16667"/>
            </a:avLst>
          </a:prstGeom>
          <a:solidFill>
            <a:srgbClr val="92D050"/>
          </a:solidFill>
          <a:ln w="9525">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9" name="Text Box 1"/>
          <p:cNvSpPr txBox="1">
            <a:spLocks noChangeArrowheads="1"/>
          </p:cNvSpPr>
          <p:nvPr/>
        </p:nvSpPr>
        <p:spPr bwMode="auto">
          <a:xfrm>
            <a:off x="3292430" y="5919787"/>
            <a:ext cx="4343400" cy="328613"/>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Short-Term Memory	</a:t>
            </a:r>
            <a:r>
              <a:rPr kumimoji="0" lang="en-US" sz="1400" b="0" i="0" u="none" strike="noStrike" cap="none" normalizeH="0" dirty="0">
                <a:ln>
                  <a:noFill/>
                </a:ln>
                <a:solidFill>
                  <a:schemeClr val="tx1"/>
                </a:solidFill>
                <a:effectLst/>
                <a:latin typeface="Calibri" pitchFamily="34" charset="0"/>
                <a:ea typeface="Calibri" pitchFamily="34" charset="0"/>
                <a:cs typeface="Times New Roman" pitchFamily="18" charset="0"/>
              </a:rPr>
              <a:t> </a:t>
            </a: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Long-Term Memory</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1539830" y="158591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68" name="Freeform 20"/>
          <p:cNvSpPr>
            <a:spLocks/>
          </p:cNvSpPr>
          <p:nvPr/>
        </p:nvSpPr>
        <p:spPr bwMode="auto">
          <a:xfrm>
            <a:off x="3749630" y="2209800"/>
            <a:ext cx="3652837" cy="517525"/>
          </a:xfrm>
          <a:custGeom>
            <a:avLst/>
            <a:gdLst/>
            <a:ahLst/>
            <a:cxnLst>
              <a:cxn ang="0">
                <a:pos x="0" y="426"/>
              </a:cxn>
              <a:cxn ang="0">
                <a:pos x="190" y="632"/>
              </a:cxn>
              <a:cxn ang="0">
                <a:pos x="514" y="735"/>
              </a:cxn>
              <a:cxn ang="0">
                <a:pos x="934" y="139"/>
              </a:cxn>
              <a:cxn ang="0">
                <a:pos x="1314" y="30"/>
              </a:cxn>
              <a:cxn ang="0">
                <a:pos x="1616" y="220"/>
              </a:cxn>
              <a:cxn ang="0">
                <a:pos x="1804" y="568"/>
              </a:cxn>
              <a:cxn ang="0">
                <a:pos x="2010" y="703"/>
              </a:cxn>
              <a:cxn ang="0">
                <a:pos x="2285" y="663"/>
              </a:cxn>
              <a:cxn ang="0">
                <a:pos x="2572" y="139"/>
              </a:cxn>
              <a:cxn ang="0">
                <a:pos x="2888" y="30"/>
              </a:cxn>
              <a:cxn ang="0">
                <a:pos x="3268" y="139"/>
              </a:cxn>
              <a:cxn ang="0">
                <a:pos x="3529" y="576"/>
              </a:cxn>
              <a:cxn ang="0">
                <a:pos x="3632" y="687"/>
              </a:cxn>
              <a:cxn ang="0">
                <a:pos x="3925" y="719"/>
              </a:cxn>
              <a:cxn ang="0">
                <a:pos x="4162" y="291"/>
              </a:cxn>
              <a:cxn ang="0">
                <a:pos x="4320" y="94"/>
              </a:cxn>
              <a:cxn ang="0">
                <a:pos x="4502" y="7"/>
              </a:cxn>
              <a:cxn ang="0">
                <a:pos x="4985" y="139"/>
              </a:cxn>
              <a:cxn ang="0">
                <a:pos x="5317" y="711"/>
              </a:cxn>
              <a:cxn ang="0">
                <a:pos x="5752" y="766"/>
              </a:cxn>
            </a:cxnLst>
            <a:rect l="0" t="0" r="r" b="b"/>
            <a:pathLst>
              <a:path w="5752" h="817">
                <a:moveTo>
                  <a:pt x="0" y="426"/>
                </a:moveTo>
                <a:cubicBezTo>
                  <a:pt x="52" y="503"/>
                  <a:pt x="105" y="581"/>
                  <a:pt x="190" y="632"/>
                </a:cubicBezTo>
                <a:cubicBezTo>
                  <a:pt x="275" y="683"/>
                  <a:pt x="390" y="817"/>
                  <a:pt x="514" y="735"/>
                </a:cubicBezTo>
                <a:cubicBezTo>
                  <a:pt x="638" y="653"/>
                  <a:pt x="801" y="257"/>
                  <a:pt x="934" y="139"/>
                </a:cubicBezTo>
                <a:cubicBezTo>
                  <a:pt x="1067" y="21"/>
                  <a:pt x="1200" y="16"/>
                  <a:pt x="1314" y="30"/>
                </a:cubicBezTo>
                <a:cubicBezTo>
                  <a:pt x="1428" y="44"/>
                  <a:pt x="1534" y="130"/>
                  <a:pt x="1616" y="220"/>
                </a:cubicBezTo>
                <a:cubicBezTo>
                  <a:pt x="1698" y="310"/>
                  <a:pt x="1738" y="488"/>
                  <a:pt x="1804" y="568"/>
                </a:cubicBezTo>
                <a:cubicBezTo>
                  <a:pt x="1870" y="648"/>
                  <a:pt x="1930" y="687"/>
                  <a:pt x="2010" y="703"/>
                </a:cubicBezTo>
                <a:cubicBezTo>
                  <a:pt x="2090" y="719"/>
                  <a:pt x="2191" y="757"/>
                  <a:pt x="2285" y="663"/>
                </a:cubicBezTo>
                <a:cubicBezTo>
                  <a:pt x="2379" y="569"/>
                  <a:pt x="2471" y="244"/>
                  <a:pt x="2572" y="139"/>
                </a:cubicBezTo>
                <a:cubicBezTo>
                  <a:pt x="2673" y="34"/>
                  <a:pt x="2772" y="30"/>
                  <a:pt x="2888" y="30"/>
                </a:cubicBezTo>
                <a:cubicBezTo>
                  <a:pt x="3004" y="30"/>
                  <a:pt x="3161" y="48"/>
                  <a:pt x="3268" y="139"/>
                </a:cubicBezTo>
                <a:cubicBezTo>
                  <a:pt x="3375" y="230"/>
                  <a:pt x="3468" y="485"/>
                  <a:pt x="3529" y="576"/>
                </a:cubicBezTo>
                <a:cubicBezTo>
                  <a:pt x="3590" y="667"/>
                  <a:pt x="3566" y="663"/>
                  <a:pt x="3632" y="687"/>
                </a:cubicBezTo>
                <a:cubicBezTo>
                  <a:pt x="3698" y="711"/>
                  <a:pt x="3837" y="785"/>
                  <a:pt x="3925" y="719"/>
                </a:cubicBezTo>
                <a:cubicBezTo>
                  <a:pt x="4013" y="653"/>
                  <a:pt x="4096" y="395"/>
                  <a:pt x="4162" y="291"/>
                </a:cubicBezTo>
                <a:cubicBezTo>
                  <a:pt x="4228" y="187"/>
                  <a:pt x="4263" y="141"/>
                  <a:pt x="4320" y="94"/>
                </a:cubicBezTo>
                <a:cubicBezTo>
                  <a:pt x="4377" y="47"/>
                  <a:pt x="4391" y="0"/>
                  <a:pt x="4502" y="7"/>
                </a:cubicBezTo>
                <a:cubicBezTo>
                  <a:pt x="4613" y="14"/>
                  <a:pt x="4849" y="22"/>
                  <a:pt x="4985" y="139"/>
                </a:cubicBezTo>
                <a:cubicBezTo>
                  <a:pt x="5121" y="256"/>
                  <a:pt x="5189" y="606"/>
                  <a:pt x="5317" y="711"/>
                </a:cubicBezTo>
                <a:cubicBezTo>
                  <a:pt x="5445" y="816"/>
                  <a:pt x="5670" y="756"/>
                  <a:pt x="5752" y="766"/>
                </a:cubicBezTo>
              </a:path>
            </a:pathLst>
          </a:custGeom>
          <a:noFill/>
          <a:ln w="25400">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15" name="Picture 14" descr="186&amp;116 gorilla.eps"/>
          <p:cNvPicPr>
            <a:picLocks noChangeAspect="1"/>
          </p:cNvPicPr>
          <p:nvPr/>
        </p:nvPicPr>
        <p:blipFill>
          <a:blip r:embed="rId3" cstate="print"/>
          <a:stretch>
            <a:fillRect/>
          </a:stretch>
        </p:blipFill>
        <p:spPr>
          <a:xfrm>
            <a:off x="8380570" y="152400"/>
            <a:ext cx="611030" cy="735998"/>
          </a:xfrm>
          <a:prstGeom prst="roundRect">
            <a:avLst>
              <a:gd name="adj" fmla="val 16667"/>
            </a:avLst>
          </a:prstGeom>
          <a:ln>
            <a:noFill/>
          </a:ln>
          <a:effectLst>
            <a:outerShdw blurRad="50800" dist="38100" dir="8100000" sx="105000" sy="105000" algn="tr" rotWithShape="0">
              <a:prstClr val="black">
                <a:alpha val="40000"/>
              </a:prst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6" name="Rectangle 15"/>
          <p:cNvSpPr/>
          <p:nvPr/>
        </p:nvSpPr>
        <p:spPr>
          <a:xfrm>
            <a:off x="212770" y="228600"/>
            <a:ext cx="6797630" cy="1077218"/>
          </a:xfrm>
          <a:prstGeom prst="rect">
            <a:avLst/>
          </a:prstGeom>
        </p:spPr>
        <p:txBody>
          <a:bodyPr wrap="none">
            <a:spAutoFit/>
          </a:bodyPr>
          <a:lstStyle/>
          <a:p>
            <a:r>
              <a:rPr lang="en-US" sz="3200" b="1" dirty="0">
                <a:solidFill>
                  <a:srgbClr val="F79646">
                    <a:lumMod val="75000"/>
                  </a:srgbClr>
                </a:solidFill>
                <a:effectLst>
                  <a:outerShdw blurRad="38100" dist="38100" dir="2700000" algn="tl">
                    <a:srgbClr val="000000">
                      <a:alpha val="43137"/>
                    </a:srgbClr>
                  </a:outerShdw>
                </a:effectLst>
                <a:ea typeface="+mj-ea"/>
                <a:cs typeface="+mj-cs"/>
              </a:rPr>
              <a:t>Remember: Frequent review </a:t>
            </a:r>
          </a:p>
          <a:p>
            <a:r>
              <a:rPr lang="en-US" sz="3200" b="1" dirty="0">
                <a:solidFill>
                  <a:srgbClr val="F79646">
                    <a:lumMod val="75000"/>
                  </a:srgbClr>
                </a:solidFill>
                <a:effectLst>
                  <a:outerShdw blurRad="38100" dist="38100" dir="2700000" algn="tl">
                    <a:srgbClr val="000000">
                      <a:alpha val="43137"/>
                    </a:srgbClr>
                  </a:outerShdw>
                </a:effectLst>
                <a:ea typeface="+mj-ea"/>
                <a:cs typeface="+mj-cs"/>
              </a:rPr>
              <a:t>= less study time later and better recall</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1000" fill="hold"/>
                                        <p:tgtEl>
                                          <p:spTgt spid="2051"/>
                                        </p:tgtEl>
                                        <p:attrNameLst>
                                          <p:attrName>ppt_w</p:attrName>
                                        </p:attrNameLst>
                                      </p:cBhvr>
                                      <p:tavLst>
                                        <p:tav tm="0">
                                          <p:val>
                                            <p:strVal val="#ppt_w*0.70"/>
                                          </p:val>
                                        </p:tav>
                                        <p:tav tm="100000">
                                          <p:val>
                                            <p:strVal val="#ppt_w"/>
                                          </p:val>
                                        </p:tav>
                                      </p:tavLst>
                                    </p:anim>
                                    <p:anim calcmode="lin" valueType="num">
                                      <p:cBhvr>
                                        <p:cTn id="8" dur="1000" fill="hold"/>
                                        <p:tgtEl>
                                          <p:spTgt spid="2051"/>
                                        </p:tgtEl>
                                        <p:attrNameLst>
                                          <p:attrName>ppt_h</p:attrName>
                                        </p:attrNameLst>
                                      </p:cBhvr>
                                      <p:tavLst>
                                        <p:tav tm="0">
                                          <p:val>
                                            <p:strVal val="#ppt_h"/>
                                          </p:val>
                                        </p:tav>
                                        <p:tav tm="100000">
                                          <p:val>
                                            <p:strVal val="#ppt_h"/>
                                          </p:val>
                                        </p:tav>
                                      </p:tavLst>
                                    </p:anim>
                                    <p:animEffect transition="in" filter="fade">
                                      <p:cBhvr>
                                        <p:cTn id="9" dur="1000"/>
                                        <p:tgtEl>
                                          <p:spTgt spid="205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049"/>
                                        </p:tgtEl>
                                        <p:attrNameLst>
                                          <p:attrName>style.visibility</p:attrName>
                                        </p:attrNameLst>
                                      </p:cBhvr>
                                      <p:to>
                                        <p:strVal val="visible"/>
                                      </p:to>
                                    </p:set>
                                    <p:anim calcmode="lin" valueType="num">
                                      <p:cBhvr>
                                        <p:cTn id="12" dur="1000" fill="hold"/>
                                        <p:tgtEl>
                                          <p:spTgt spid="2049"/>
                                        </p:tgtEl>
                                        <p:attrNameLst>
                                          <p:attrName>ppt_w</p:attrName>
                                        </p:attrNameLst>
                                      </p:cBhvr>
                                      <p:tavLst>
                                        <p:tav tm="0">
                                          <p:val>
                                            <p:strVal val="#ppt_w*0.70"/>
                                          </p:val>
                                        </p:tav>
                                        <p:tav tm="100000">
                                          <p:val>
                                            <p:strVal val="#ppt_w"/>
                                          </p:val>
                                        </p:tav>
                                      </p:tavLst>
                                    </p:anim>
                                    <p:anim calcmode="lin" valueType="num">
                                      <p:cBhvr>
                                        <p:cTn id="13" dur="1000" fill="hold"/>
                                        <p:tgtEl>
                                          <p:spTgt spid="2049"/>
                                        </p:tgtEl>
                                        <p:attrNameLst>
                                          <p:attrName>ppt_h</p:attrName>
                                        </p:attrNameLst>
                                      </p:cBhvr>
                                      <p:tavLst>
                                        <p:tav tm="0">
                                          <p:val>
                                            <p:strVal val="#ppt_h"/>
                                          </p:val>
                                        </p:tav>
                                        <p:tav tm="100000">
                                          <p:val>
                                            <p:strVal val="#ppt_h"/>
                                          </p:val>
                                        </p:tav>
                                      </p:tavLst>
                                    </p:anim>
                                    <p:animEffect transition="in" filter="fade">
                                      <p:cBhvr>
                                        <p:cTn id="14" dur="1000"/>
                                        <p:tgtEl>
                                          <p:spTgt spid="204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060"/>
                                        </p:tgtEl>
                                        <p:attrNameLst>
                                          <p:attrName>style.visibility</p:attrName>
                                        </p:attrNameLst>
                                      </p:cBhvr>
                                      <p:to>
                                        <p:strVal val="visible"/>
                                      </p:to>
                                    </p:set>
                                    <p:anim calcmode="lin" valueType="num">
                                      <p:cBhvr>
                                        <p:cTn id="17" dur="1000" fill="hold"/>
                                        <p:tgtEl>
                                          <p:spTgt spid="2060"/>
                                        </p:tgtEl>
                                        <p:attrNameLst>
                                          <p:attrName>ppt_w</p:attrName>
                                        </p:attrNameLst>
                                      </p:cBhvr>
                                      <p:tavLst>
                                        <p:tav tm="0">
                                          <p:val>
                                            <p:strVal val="#ppt_w*0.70"/>
                                          </p:val>
                                        </p:tav>
                                        <p:tav tm="100000">
                                          <p:val>
                                            <p:strVal val="#ppt_w"/>
                                          </p:val>
                                        </p:tav>
                                      </p:tavLst>
                                    </p:anim>
                                    <p:anim calcmode="lin" valueType="num">
                                      <p:cBhvr>
                                        <p:cTn id="18" dur="1000" fill="hold"/>
                                        <p:tgtEl>
                                          <p:spTgt spid="2060"/>
                                        </p:tgtEl>
                                        <p:attrNameLst>
                                          <p:attrName>ppt_h</p:attrName>
                                        </p:attrNameLst>
                                      </p:cBhvr>
                                      <p:tavLst>
                                        <p:tav tm="0">
                                          <p:val>
                                            <p:strVal val="#ppt_h"/>
                                          </p:val>
                                        </p:tav>
                                        <p:tav tm="100000">
                                          <p:val>
                                            <p:strVal val="#ppt_h"/>
                                          </p:val>
                                        </p:tav>
                                      </p:tavLst>
                                    </p:anim>
                                    <p:animEffect transition="in" filter="fade">
                                      <p:cBhvr>
                                        <p:cTn id="19" dur="1000"/>
                                        <p:tgtEl>
                                          <p:spTgt spid="2060"/>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058"/>
                                        </p:tgtEl>
                                        <p:attrNameLst>
                                          <p:attrName>style.visibility</p:attrName>
                                        </p:attrNameLst>
                                      </p:cBhvr>
                                      <p:to>
                                        <p:strVal val="visible"/>
                                      </p:to>
                                    </p:set>
                                    <p:anim calcmode="lin" valueType="num">
                                      <p:cBhvr>
                                        <p:cTn id="22" dur="1000" fill="hold"/>
                                        <p:tgtEl>
                                          <p:spTgt spid="2058"/>
                                        </p:tgtEl>
                                        <p:attrNameLst>
                                          <p:attrName>ppt_w</p:attrName>
                                        </p:attrNameLst>
                                      </p:cBhvr>
                                      <p:tavLst>
                                        <p:tav tm="0">
                                          <p:val>
                                            <p:strVal val="#ppt_w*0.70"/>
                                          </p:val>
                                        </p:tav>
                                        <p:tav tm="100000">
                                          <p:val>
                                            <p:strVal val="#ppt_w"/>
                                          </p:val>
                                        </p:tav>
                                      </p:tavLst>
                                    </p:anim>
                                    <p:anim calcmode="lin" valueType="num">
                                      <p:cBhvr>
                                        <p:cTn id="23" dur="1000" fill="hold"/>
                                        <p:tgtEl>
                                          <p:spTgt spid="2058"/>
                                        </p:tgtEl>
                                        <p:attrNameLst>
                                          <p:attrName>ppt_h</p:attrName>
                                        </p:attrNameLst>
                                      </p:cBhvr>
                                      <p:tavLst>
                                        <p:tav tm="0">
                                          <p:val>
                                            <p:strVal val="#ppt_h"/>
                                          </p:val>
                                        </p:tav>
                                        <p:tav tm="100000">
                                          <p:val>
                                            <p:strVal val="#ppt_h"/>
                                          </p:val>
                                        </p:tav>
                                      </p:tavLst>
                                    </p:anim>
                                    <p:animEffect transition="in" filter="fade">
                                      <p:cBhvr>
                                        <p:cTn id="24" dur="1000"/>
                                        <p:tgtEl>
                                          <p:spTgt spid="2058"/>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056"/>
                                        </p:tgtEl>
                                        <p:attrNameLst>
                                          <p:attrName>style.visibility</p:attrName>
                                        </p:attrNameLst>
                                      </p:cBhvr>
                                      <p:to>
                                        <p:strVal val="visible"/>
                                      </p:to>
                                    </p:set>
                                    <p:anim calcmode="lin" valueType="num">
                                      <p:cBhvr>
                                        <p:cTn id="27" dur="1000" fill="hold"/>
                                        <p:tgtEl>
                                          <p:spTgt spid="2056"/>
                                        </p:tgtEl>
                                        <p:attrNameLst>
                                          <p:attrName>ppt_w</p:attrName>
                                        </p:attrNameLst>
                                      </p:cBhvr>
                                      <p:tavLst>
                                        <p:tav tm="0">
                                          <p:val>
                                            <p:strVal val="#ppt_w*0.70"/>
                                          </p:val>
                                        </p:tav>
                                        <p:tav tm="100000">
                                          <p:val>
                                            <p:strVal val="#ppt_w"/>
                                          </p:val>
                                        </p:tav>
                                      </p:tavLst>
                                    </p:anim>
                                    <p:anim calcmode="lin" valueType="num">
                                      <p:cBhvr>
                                        <p:cTn id="28" dur="1000" fill="hold"/>
                                        <p:tgtEl>
                                          <p:spTgt spid="2056"/>
                                        </p:tgtEl>
                                        <p:attrNameLst>
                                          <p:attrName>ppt_h</p:attrName>
                                        </p:attrNameLst>
                                      </p:cBhvr>
                                      <p:tavLst>
                                        <p:tav tm="0">
                                          <p:val>
                                            <p:strVal val="#ppt_h"/>
                                          </p:val>
                                        </p:tav>
                                        <p:tav tm="100000">
                                          <p:val>
                                            <p:strVal val="#ppt_h"/>
                                          </p:val>
                                        </p:tav>
                                      </p:tavLst>
                                    </p:anim>
                                    <p:animEffect transition="in" filter="fade">
                                      <p:cBhvr>
                                        <p:cTn id="29" dur="1000"/>
                                        <p:tgtEl>
                                          <p:spTgt spid="2056"/>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2055"/>
                                        </p:tgtEl>
                                        <p:attrNameLst>
                                          <p:attrName>style.visibility</p:attrName>
                                        </p:attrNameLst>
                                      </p:cBhvr>
                                      <p:to>
                                        <p:strVal val="visible"/>
                                      </p:to>
                                    </p:set>
                                    <p:anim calcmode="lin" valueType="num">
                                      <p:cBhvr>
                                        <p:cTn id="32" dur="1000" fill="hold"/>
                                        <p:tgtEl>
                                          <p:spTgt spid="2055"/>
                                        </p:tgtEl>
                                        <p:attrNameLst>
                                          <p:attrName>ppt_w</p:attrName>
                                        </p:attrNameLst>
                                      </p:cBhvr>
                                      <p:tavLst>
                                        <p:tav tm="0">
                                          <p:val>
                                            <p:strVal val="#ppt_w*0.70"/>
                                          </p:val>
                                        </p:tav>
                                        <p:tav tm="100000">
                                          <p:val>
                                            <p:strVal val="#ppt_w"/>
                                          </p:val>
                                        </p:tav>
                                      </p:tavLst>
                                    </p:anim>
                                    <p:anim calcmode="lin" valueType="num">
                                      <p:cBhvr>
                                        <p:cTn id="33" dur="1000" fill="hold"/>
                                        <p:tgtEl>
                                          <p:spTgt spid="2055"/>
                                        </p:tgtEl>
                                        <p:attrNameLst>
                                          <p:attrName>ppt_h</p:attrName>
                                        </p:attrNameLst>
                                      </p:cBhvr>
                                      <p:tavLst>
                                        <p:tav tm="0">
                                          <p:val>
                                            <p:strVal val="#ppt_h"/>
                                          </p:val>
                                        </p:tav>
                                        <p:tav tm="100000">
                                          <p:val>
                                            <p:strVal val="#ppt_h"/>
                                          </p:val>
                                        </p:tav>
                                      </p:tavLst>
                                    </p:anim>
                                    <p:animEffect transition="in" filter="fade">
                                      <p:cBhvr>
                                        <p:cTn id="34" dur="1000"/>
                                        <p:tgtEl>
                                          <p:spTgt spid="2055"/>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2052"/>
                                        </p:tgtEl>
                                        <p:attrNameLst>
                                          <p:attrName>style.visibility</p:attrName>
                                        </p:attrNameLst>
                                      </p:cBhvr>
                                      <p:to>
                                        <p:strVal val="visible"/>
                                      </p:to>
                                    </p:set>
                                    <p:anim calcmode="lin" valueType="num">
                                      <p:cBhvr>
                                        <p:cTn id="37" dur="1000" fill="hold"/>
                                        <p:tgtEl>
                                          <p:spTgt spid="2052"/>
                                        </p:tgtEl>
                                        <p:attrNameLst>
                                          <p:attrName>ppt_w</p:attrName>
                                        </p:attrNameLst>
                                      </p:cBhvr>
                                      <p:tavLst>
                                        <p:tav tm="0">
                                          <p:val>
                                            <p:strVal val="#ppt_w*0.70"/>
                                          </p:val>
                                        </p:tav>
                                        <p:tav tm="100000">
                                          <p:val>
                                            <p:strVal val="#ppt_w"/>
                                          </p:val>
                                        </p:tav>
                                      </p:tavLst>
                                    </p:anim>
                                    <p:anim calcmode="lin" valueType="num">
                                      <p:cBhvr>
                                        <p:cTn id="38" dur="1000" fill="hold"/>
                                        <p:tgtEl>
                                          <p:spTgt spid="2052"/>
                                        </p:tgtEl>
                                        <p:attrNameLst>
                                          <p:attrName>ppt_h</p:attrName>
                                        </p:attrNameLst>
                                      </p:cBhvr>
                                      <p:tavLst>
                                        <p:tav tm="0">
                                          <p:val>
                                            <p:strVal val="#ppt_h"/>
                                          </p:val>
                                        </p:tav>
                                        <p:tav tm="100000">
                                          <p:val>
                                            <p:strVal val="#ppt_h"/>
                                          </p:val>
                                        </p:tav>
                                      </p:tavLst>
                                    </p:anim>
                                    <p:animEffect transition="in" filter="fade">
                                      <p:cBhvr>
                                        <p:cTn id="39" dur="1000"/>
                                        <p:tgtEl>
                                          <p:spTgt spid="2052"/>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2059"/>
                                        </p:tgtEl>
                                        <p:attrNameLst>
                                          <p:attrName>style.visibility</p:attrName>
                                        </p:attrNameLst>
                                      </p:cBhvr>
                                      <p:to>
                                        <p:strVal val="visible"/>
                                      </p:to>
                                    </p:set>
                                    <p:anim calcmode="lin" valueType="num">
                                      <p:cBhvr>
                                        <p:cTn id="42" dur="1000" fill="hold"/>
                                        <p:tgtEl>
                                          <p:spTgt spid="2059"/>
                                        </p:tgtEl>
                                        <p:attrNameLst>
                                          <p:attrName>ppt_w</p:attrName>
                                        </p:attrNameLst>
                                      </p:cBhvr>
                                      <p:tavLst>
                                        <p:tav tm="0">
                                          <p:val>
                                            <p:strVal val="#ppt_w*0.70"/>
                                          </p:val>
                                        </p:tav>
                                        <p:tav tm="100000">
                                          <p:val>
                                            <p:strVal val="#ppt_w"/>
                                          </p:val>
                                        </p:tav>
                                      </p:tavLst>
                                    </p:anim>
                                    <p:anim calcmode="lin" valueType="num">
                                      <p:cBhvr>
                                        <p:cTn id="43" dur="1000" fill="hold"/>
                                        <p:tgtEl>
                                          <p:spTgt spid="2059"/>
                                        </p:tgtEl>
                                        <p:attrNameLst>
                                          <p:attrName>ppt_h</p:attrName>
                                        </p:attrNameLst>
                                      </p:cBhvr>
                                      <p:tavLst>
                                        <p:tav tm="0">
                                          <p:val>
                                            <p:strVal val="#ppt_h"/>
                                          </p:val>
                                        </p:tav>
                                        <p:tav tm="100000">
                                          <p:val>
                                            <p:strVal val="#ppt_h"/>
                                          </p:val>
                                        </p:tav>
                                      </p:tavLst>
                                    </p:anim>
                                    <p:animEffect transition="in" filter="fade">
                                      <p:cBhvr>
                                        <p:cTn id="44" dur="1000"/>
                                        <p:tgtEl>
                                          <p:spTgt spid="2059"/>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2057"/>
                                        </p:tgtEl>
                                        <p:attrNameLst>
                                          <p:attrName>style.visibility</p:attrName>
                                        </p:attrNameLst>
                                      </p:cBhvr>
                                      <p:to>
                                        <p:strVal val="visible"/>
                                      </p:to>
                                    </p:set>
                                    <p:anim calcmode="lin" valueType="num">
                                      <p:cBhvr>
                                        <p:cTn id="47" dur="1000" fill="hold"/>
                                        <p:tgtEl>
                                          <p:spTgt spid="2057"/>
                                        </p:tgtEl>
                                        <p:attrNameLst>
                                          <p:attrName>ppt_w</p:attrName>
                                        </p:attrNameLst>
                                      </p:cBhvr>
                                      <p:tavLst>
                                        <p:tav tm="0">
                                          <p:val>
                                            <p:strVal val="#ppt_w*0.70"/>
                                          </p:val>
                                        </p:tav>
                                        <p:tav tm="100000">
                                          <p:val>
                                            <p:strVal val="#ppt_w"/>
                                          </p:val>
                                        </p:tav>
                                      </p:tavLst>
                                    </p:anim>
                                    <p:anim calcmode="lin" valueType="num">
                                      <p:cBhvr>
                                        <p:cTn id="48" dur="1000" fill="hold"/>
                                        <p:tgtEl>
                                          <p:spTgt spid="2057"/>
                                        </p:tgtEl>
                                        <p:attrNameLst>
                                          <p:attrName>ppt_h</p:attrName>
                                        </p:attrNameLst>
                                      </p:cBhvr>
                                      <p:tavLst>
                                        <p:tav tm="0">
                                          <p:val>
                                            <p:strVal val="#ppt_h"/>
                                          </p:val>
                                        </p:tav>
                                        <p:tav tm="100000">
                                          <p:val>
                                            <p:strVal val="#ppt_h"/>
                                          </p:val>
                                        </p:tav>
                                      </p:tavLst>
                                    </p:anim>
                                    <p:animEffect transition="in" filter="fade">
                                      <p:cBhvr>
                                        <p:cTn id="49" dur="1000"/>
                                        <p:tgtEl>
                                          <p:spTgt spid="2057"/>
                                        </p:tgtEl>
                                      </p:cBhvr>
                                    </p:animEffect>
                                  </p:childTnLst>
                                </p:cTn>
                              </p:par>
                            </p:childTnLst>
                          </p:cTn>
                        </p:par>
                      </p:childTnLst>
                    </p:cTn>
                  </p:par>
                  <p:par>
                    <p:cTn id="50" fill="hold">
                      <p:stCondLst>
                        <p:cond delay="indefinite"/>
                      </p:stCondLst>
                      <p:childTnLst>
                        <p:par>
                          <p:cTn id="51" fill="hold">
                            <p:stCondLst>
                              <p:cond delay="0"/>
                            </p:stCondLst>
                            <p:childTnLst>
                              <p:par>
                                <p:cTn id="52" presetID="20" presetClass="entr" presetSubtype="0" fill="hold" grpId="0" nodeType="clickEffect">
                                  <p:stCondLst>
                                    <p:cond delay="0"/>
                                  </p:stCondLst>
                                  <p:childTnLst>
                                    <p:set>
                                      <p:cBhvr>
                                        <p:cTn id="53" dur="1" fill="hold">
                                          <p:stCondLst>
                                            <p:cond delay="0"/>
                                          </p:stCondLst>
                                        </p:cTn>
                                        <p:tgtEl>
                                          <p:spTgt spid="2054"/>
                                        </p:tgtEl>
                                        <p:attrNameLst>
                                          <p:attrName>style.visibility</p:attrName>
                                        </p:attrNameLst>
                                      </p:cBhvr>
                                      <p:to>
                                        <p:strVal val="visible"/>
                                      </p:to>
                                    </p:set>
                                    <p:animEffect transition="in" filter="wedge">
                                      <p:cBhvr>
                                        <p:cTn id="54" dur="2000"/>
                                        <p:tgtEl>
                                          <p:spTgt spid="2054"/>
                                        </p:tgtEl>
                                      </p:cBhvr>
                                    </p:animEffect>
                                  </p:childTnLst>
                                </p:cTn>
                              </p:par>
                            </p:childTnLst>
                          </p:cTn>
                        </p:par>
                      </p:childTnLst>
                    </p:cTn>
                  </p:par>
                  <p:par>
                    <p:cTn id="55" fill="hold">
                      <p:stCondLst>
                        <p:cond delay="indefinite"/>
                      </p:stCondLst>
                      <p:childTnLst>
                        <p:par>
                          <p:cTn id="56" fill="hold">
                            <p:stCondLst>
                              <p:cond delay="0"/>
                            </p:stCondLst>
                            <p:childTnLst>
                              <p:par>
                                <p:cTn id="57" presetID="20" presetClass="entr" presetSubtype="0" fill="hold" grpId="0" nodeType="clickEffect">
                                  <p:stCondLst>
                                    <p:cond delay="0"/>
                                  </p:stCondLst>
                                  <p:childTnLst>
                                    <p:set>
                                      <p:cBhvr>
                                        <p:cTn id="58" dur="1" fill="hold">
                                          <p:stCondLst>
                                            <p:cond delay="0"/>
                                          </p:stCondLst>
                                        </p:cTn>
                                        <p:tgtEl>
                                          <p:spTgt spid="2068"/>
                                        </p:tgtEl>
                                        <p:attrNameLst>
                                          <p:attrName>style.visibility</p:attrName>
                                        </p:attrNameLst>
                                      </p:cBhvr>
                                      <p:to>
                                        <p:strVal val="visible"/>
                                      </p:to>
                                    </p:set>
                                    <p:animEffect transition="in" filter="wedge">
                                      <p:cBhvr>
                                        <p:cTn id="59" dur="2000"/>
                                        <p:tgtEl>
                                          <p:spTgt spid="2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nimBg="1"/>
      <p:bldP spid="2059" grpId="0" animBg="1"/>
      <p:bldP spid="2058" grpId="0"/>
      <p:bldP spid="2057" grpId="0"/>
      <p:bldP spid="2056" grpId="0"/>
      <p:bldP spid="2055" grpId="0"/>
      <p:bldP spid="2054" grpId="0" animBg="1"/>
      <p:bldP spid="2052" grpId="0"/>
      <p:bldP spid="2051" grpId="0" animBg="1"/>
      <p:bldP spid="2049" grpId="0"/>
      <p:bldP spid="206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roach\AppData\Local\Microsoft\Windows\Temporary Internet Files\Content.IE5\UPWND09M\MP900448374[1].jpg"/>
          <p:cNvPicPr>
            <a:picLocks noChangeAspect="1" noChangeArrowheads="1"/>
          </p:cNvPicPr>
          <p:nvPr/>
        </p:nvPicPr>
        <p:blipFill>
          <a:blip r:embed="rId3" cstate="print"/>
          <a:srcRect/>
          <a:stretch>
            <a:fillRect/>
          </a:stretch>
        </p:blipFill>
        <p:spPr bwMode="auto">
          <a:xfrm>
            <a:off x="0" y="762000"/>
            <a:ext cx="9144000" cy="6096000"/>
          </a:xfrm>
          <a:prstGeom prst="rect">
            <a:avLst/>
          </a:prstGeom>
          <a:noFill/>
        </p:spPr>
      </p:pic>
      <p:sp>
        <p:nvSpPr>
          <p:cNvPr id="4" name="Title 1"/>
          <p:cNvSpPr txBox="1">
            <a:spLocks/>
          </p:cNvSpPr>
          <p:nvPr/>
        </p:nvSpPr>
        <p:spPr>
          <a:xfrm>
            <a:off x="228600" y="-76200"/>
            <a:ext cx="8229600" cy="8382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accent6">
                    <a:lumMod val="75000"/>
                  </a:schemeClr>
                </a:solidFill>
                <a:effectLst>
                  <a:outerShdw blurRad="38100" dist="38100" dir="2700000" algn="tl">
                    <a:srgbClr val="000000">
                      <a:alpha val="43137"/>
                    </a:srgbClr>
                  </a:outerShdw>
                </a:effectLst>
                <a:uLnTx/>
                <a:uFillTx/>
                <a:latin typeface="+mj-lt"/>
                <a:ea typeface="+mj-ea"/>
                <a:cs typeface="+mj-cs"/>
              </a:rPr>
              <a:t>Goal</a:t>
            </a:r>
            <a:r>
              <a:rPr kumimoji="0" lang="en-US" sz="4800" b="0" i="0" u="none" strike="noStrike" kern="1200" cap="none" spc="0" normalizeH="0" noProof="0" dirty="0">
                <a:ln>
                  <a:noFill/>
                </a:ln>
                <a:solidFill>
                  <a:schemeClr val="accent6">
                    <a:lumMod val="75000"/>
                  </a:schemeClr>
                </a:solidFill>
                <a:effectLst>
                  <a:outerShdw blurRad="38100" dist="38100" dir="2700000" algn="tl">
                    <a:srgbClr val="000000">
                      <a:alpha val="43137"/>
                    </a:srgbClr>
                  </a:outerShdw>
                </a:effectLst>
                <a:uLnTx/>
                <a:uFillTx/>
                <a:latin typeface="+mj-lt"/>
                <a:ea typeface="+mj-ea"/>
                <a:cs typeface="+mj-cs"/>
              </a:rPr>
              <a:t> Setting</a:t>
            </a:r>
            <a:endParaRPr kumimoji="0" lang="en-US" sz="4800" b="0" i="0" u="none" strike="noStrike" kern="1200" cap="none" spc="0" normalizeH="0" baseline="0" noProof="0" dirty="0">
              <a:ln>
                <a:noFill/>
              </a:ln>
              <a:solidFill>
                <a:schemeClr val="accent6">
                  <a:lumMod val="75000"/>
                </a:schemeClr>
              </a:solidFill>
              <a:effectLst>
                <a:outerShdw blurRad="38100" dist="38100" dir="2700000" algn="tl">
                  <a:srgbClr val="000000">
                    <a:alpha val="43137"/>
                  </a:srgbClr>
                </a:outerShdw>
              </a:effectLst>
              <a:uLnTx/>
              <a:uFillTx/>
              <a:latin typeface="+mj-lt"/>
              <a:ea typeface="+mj-ea"/>
              <a:cs typeface="+mj-cs"/>
            </a:endParaRPr>
          </a:p>
        </p:txBody>
      </p:sp>
      <p:pic>
        <p:nvPicPr>
          <p:cNvPr id="5" name="Picture 4" descr="186&amp;116 gorilla.eps">
            <a:hlinkClick r:id="rId4"/>
          </p:cNvPr>
          <p:cNvPicPr>
            <a:picLocks noChangeAspect="1"/>
          </p:cNvPicPr>
          <p:nvPr/>
        </p:nvPicPr>
        <p:blipFill>
          <a:blip r:embed="rId5" cstate="print">
            <a:duotone>
              <a:prstClr val="black"/>
              <a:srgbClr val="D9C3A5">
                <a:tint val="50000"/>
                <a:satMod val="180000"/>
              </a:srgbClr>
            </a:duotone>
          </a:blip>
          <a:stretch>
            <a:fillRect/>
          </a:stretch>
        </p:blipFill>
        <p:spPr>
          <a:xfrm>
            <a:off x="8384859" y="0"/>
            <a:ext cx="759141" cy="914400"/>
          </a:xfrm>
          <a:prstGeom prst="rect">
            <a:avLst/>
          </a:prstGeom>
        </p:spPr>
      </p:pic>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86&amp;116 gorilla.eps"/>
          <p:cNvPicPr>
            <a:picLocks noChangeAspect="1"/>
          </p:cNvPicPr>
          <p:nvPr/>
        </p:nvPicPr>
        <p:blipFill>
          <a:blip r:embed="rId3" cstate="print">
            <a:duotone>
              <a:prstClr val="black"/>
              <a:srgbClr val="D9C3A5">
                <a:tint val="50000"/>
                <a:satMod val="180000"/>
              </a:srgbClr>
            </a:duotone>
          </a:blip>
          <a:stretch>
            <a:fillRect/>
          </a:stretch>
        </p:blipFill>
        <p:spPr>
          <a:xfrm>
            <a:off x="8384859" y="0"/>
            <a:ext cx="759141" cy="914400"/>
          </a:xfrm>
          <a:prstGeom prst="rect">
            <a:avLst/>
          </a:prstGeom>
        </p:spPr>
      </p:pic>
      <p:sp>
        <p:nvSpPr>
          <p:cNvPr id="6" name="Content Placeholder 5"/>
          <p:cNvSpPr>
            <a:spLocks noGrp="1"/>
          </p:cNvSpPr>
          <p:nvPr>
            <p:ph idx="1"/>
          </p:nvPr>
        </p:nvSpPr>
        <p:spPr>
          <a:xfrm>
            <a:off x="304800" y="1371600"/>
            <a:ext cx="8534400" cy="5172384"/>
          </a:xfrm>
        </p:spPr>
        <p:txBody>
          <a:bodyPr>
            <a:normAutofit/>
          </a:bodyPr>
          <a:lstStyle/>
          <a:p>
            <a:r>
              <a:rPr lang="en-US" sz="4800" dirty="0"/>
              <a:t>SMART goals</a:t>
            </a:r>
          </a:p>
          <a:p>
            <a:pPr lvl="1">
              <a:buFont typeface="Wingdings" pitchFamily="2" charset="2"/>
              <a:buChar char="§"/>
            </a:pPr>
            <a:r>
              <a:rPr lang="en-US" sz="4400" b="1" dirty="0"/>
              <a:t>S</a:t>
            </a:r>
            <a:r>
              <a:rPr lang="en-US" sz="4400" dirty="0"/>
              <a:t>pecific</a:t>
            </a:r>
          </a:p>
          <a:p>
            <a:pPr lvl="1">
              <a:buFont typeface="Wingdings" pitchFamily="2" charset="2"/>
              <a:buChar char="§"/>
            </a:pPr>
            <a:r>
              <a:rPr lang="en-US" sz="4400" b="1" dirty="0"/>
              <a:t>M</a:t>
            </a:r>
            <a:r>
              <a:rPr lang="en-US" sz="4400" dirty="0"/>
              <a:t>easurable</a:t>
            </a:r>
          </a:p>
          <a:p>
            <a:pPr lvl="1">
              <a:buFont typeface="Wingdings" pitchFamily="2" charset="2"/>
              <a:buChar char="§"/>
            </a:pPr>
            <a:r>
              <a:rPr lang="en-US" sz="4400" b="1" dirty="0"/>
              <a:t>A</a:t>
            </a:r>
            <a:r>
              <a:rPr lang="en-US" sz="4400" dirty="0"/>
              <a:t>ttainable</a:t>
            </a:r>
          </a:p>
          <a:p>
            <a:pPr lvl="1">
              <a:buFont typeface="Wingdings" pitchFamily="2" charset="2"/>
              <a:buChar char="§"/>
            </a:pPr>
            <a:r>
              <a:rPr lang="en-US" sz="4400" b="1" dirty="0"/>
              <a:t>R</a:t>
            </a:r>
            <a:r>
              <a:rPr lang="en-US" sz="4400" dirty="0"/>
              <a:t>elevant</a:t>
            </a:r>
          </a:p>
          <a:p>
            <a:pPr lvl="1">
              <a:buFont typeface="Wingdings" pitchFamily="2" charset="2"/>
              <a:buChar char="§"/>
            </a:pPr>
            <a:r>
              <a:rPr lang="en-US" sz="4400" b="1" dirty="0"/>
              <a:t>T</a:t>
            </a:r>
            <a:r>
              <a:rPr lang="en-US" sz="4400" dirty="0"/>
              <a:t>imely</a:t>
            </a:r>
          </a:p>
        </p:txBody>
      </p:sp>
      <p:sp>
        <p:nvSpPr>
          <p:cNvPr id="8" name="Title 1"/>
          <p:cNvSpPr txBox="1">
            <a:spLocks/>
          </p:cNvSpPr>
          <p:nvPr/>
        </p:nvSpPr>
        <p:spPr>
          <a:xfrm>
            <a:off x="304800" y="228600"/>
            <a:ext cx="8229600" cy="8382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accent6">
                    <a:lumMod val="75000"/>
                  </a:schemeClr>
                </a:solidFill>
                <a:effectLst>
                  <a:outerShdw blurRad="38100" dist="38100" dir="2700000" algn="tl">
                    <a:srgbClr val="000000">
                      <a:alpha val="43137"/>
                    </a:srgbClr>
                  </a:outerShdw>
                </a:effectLst>
                <a:uLnTx/>
                <a:uFillTx/>
                <a:latin typeface="+mj-lt"/>
                <a:ea typeface="+mj-ea"/>
                <a:cs typeface="+mj-cs"/>
              </a:rPr>
              <a:t>Goal</a:t>
            </a:r>
            <a:r>
              <a:rPr kumimoji="0" lang="en-US" sz="4800" b="0" i="0" u="none" strike="noStrike" kern="1200" cap="none" spc="0" normalizeH="0" noProof="0" dirty="0">
                <a:ln>
                  <a:noFill/>
                </a:ln>
                <a:solidFill>
                  <a:schemeClr val="accent6">
                    <a:lumMod val="75000"/>
                  </a:schemeClr>
                </a:solidFill>
                <a:effectLst>
                  <a:outerShdw blurRad="38100" dist="38100" dir="2700000" algn="tl">
                    <a:srgbClr val="000000">
                      <a:alpha val="43137"/>
                    </a:srgbClr>
                  </a:outerShdw>
                </a:effectLst>
                <a:uLnTx/>
                <a:uFillTx/>
                <a:latin typeface="+mj-lt"/>
                <a:ea typeface="+mj-ea"/>
                <a:cs typeface="+mj-cs"/>
              </a:rPr>
              <a:t> Setting</a:t>
            </a:r>
            <a:endParaRPr kumimoji="0" lang="en-US" sz="4800" b="0" i="0" u="none" strike="noStrike" kern="1200" cap="none" spc="0" normalizeH="0" baseline="0" noProof="0" dirty="0">
              <a:ln>
                <a:noFill/>
              </a:ln>
              <a:solidFill>
                <a:schemeClr val="accent6">
                  <a:lumMod val="75000"/>
                </a:schemeClr>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Tutoring Information</a:t>
            </a:r>
          </a:p>
        </p:txBody>
      </p:sp>
      <p:sp>
        <p:nvSpPr>
          <p:cNvPr id="3" name="Content Placeholder 2"/>
          <p:cNvSpPr>
            <a:spLocks noGrp="1"/>
          </p:cNvSpPr>
          <p:nvPr>
            <p:ph idx="1"/>
          </p:nvPr>
        </p:nvSpPr>
        <p:spPr/>
        <p:txBody>
          <a:bodyPr>
            <a:normAutofit/>
          </a:bodyPr>
          <a:lstStyle/>
          <a:p>
            <a:r>
              <a:rPr lang="en-US" dirty="0"/>
              <a:t>You can find Tutoring Information on the Student Success Program’s website</a:t>
            </a:r>
          </a:p>
          <a:p>
            <a:endParaRPr lang="en-US" dirty="0"/>
          </a:p>
          <a:p>
            <a:r>
              <a:rPr lang="en-US" dirty="0">
                <a:hlinkClick r:id="rId3"/>
              </a:rPr>
              <a:t>Courses that Tutoring is offered</a:t>
            </a:r>
            <a:endParaRPr lang="en-US" dirty="0"/>
          </a:p>
        </p:txBody>
      </p:sp>
    </p:spTree>
    <p:extLst>
      <p:ext uri="{BB962C8B-B14F-4D97-AF65-F5344CB8AC3E}">
        <p14:creationId xmlns:p14="http://schemas.microsoft.com/office/powerpoint/2010/main" val="3704488013"/>
      </p:ext>
    </p:extLst>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a:bodyPr>
          <a:lstStyle/>
          <a:p>
            <a:r>
              <a:rPr lang="en-US" sz="6000" dirty="0">
                <a:solidFill>
                  <a:schemeClr val="accent6">
                    <a:lumMod val="75000"/>
                  </a:schemeClr>
                </a:solidFill>
                <a:effectLst>
                  <a:outerShdw blurRad="38100" dist="38100" dir="2700000" algn="tl">
                    <a:srgbClr val="000000">
                      <a:alpha val="43137"/>
                    </a:srgbClr>
                  </a:outerShdw>
                </a:effectLst>
              </a:rPr>
              <a:t>Academic 911</a:t>
            </a:r>
          </a:p>
        </p:txBody>
      </p:sp>
      <p:sp>
        <p:nvSpPr>
          <p:cNvPr id="3" name="Subtitle 2"/>
          <p:cNvSpPr>
            <a:spLocks noGrp="1"/>
          </p:cNvSpPr>
          <p:nvPr>
            <p:ph type="subTitle" idx="1"/>
          </p:nvPr>
        </p:nvSpPr>
        <p:spPr>
          <a:xfrm>
            <a:off x="838200" y="3200400"/>
            <a:ext cx="7467600" cy="1752600"/>
          </a:xfrm>
        </p:spPr>
        <p:txBody>
          <a:bodyPr>
            <a:noAutofit/>
          </a:bodyPr>
          <a:lstStyle/>
          <a:p>
            <a:r>
              <a:rPr lang="en-US" sz="3600" dirty="0">
                <a:effectLst>
                  <a:outerShdw blurRad="38100" dist="38100" dir="2700000" algn="tl">
                    <a:srgbClr val="000000">
                      <a:alpha val="43137"/>
                    </a:srgbClr>
                  </a:outerShdw>
                </a:effectLst>
              </a:rPr>
              <a:t>Create an Academic Recovery Plan</a:t>
            </a:r>
          </a:p>
          <a:p>
            <a:r>
              <a:rPr lang="en-US" sz="3600" dirty="0">
                <a:effectLst>
                  <a:outerShdw blurRad="38100" dist="38100" dir="2700000" algn="tl">
                    <a:srgbClr val="000000">
                      <a:alpha val="43137"/>
                    </a:srgbClr>
                  </a:outerShdw>
                </a:effectLst>
              </a:rPr>
              <a:t>&amp;</a:t>
            </a:r>
          </a:p>
          <a:p>
            <a:r>
              <a:rPr lang="en-US" sz="3600" dirty="0">
                <a:effectLst>
                  <a:outerShdw blurRad="38100" dist="38100" dir="2700000" algn="tl">
                    <a:srgbClr val="000000">
                      <a:alpha val="43137"/>
                    </a:srgbClr>
                  </a:outerShdw>
                </a:effectLst>
              </a:rPr>
              <a:t>Access Campus Resources</a:t>
            </a:r>
          </a:p>
        </p:txBody>
      </p:sp>
      <p:sp>
        <p:nvSpPr>
          <p:cNvPr id="4" name="TextBox 3"/>
          <p:cNvSpPr txBox="1"/>
          <p:nvPr/>
        </p:nvSpPr>
        <p:spPr>
          <a:xfrm>
            <a:off x="4191000" y="5486400"/>
            <a:ext cx="4800600" cy="1200329"/>
          </a:xfrm>
          <a:prstGeom prst="rect">
            <a:avLst/>
          </a:prstGeom>
          <a:noFill/>
        </p:spPr>
        <p:txBody>
          <a:bodyPr wrap="square" rtlCol="0">
            <a:spAutoFit/>
          </a:bodyPr>
          <a:lstStyle/>
          <a:p>
            <a:pPr algn="r"/>
            <a:r>
              <a:rPr lang="en-US" sz="2400" dirty="0"/>
              <a:t>Student Success Programs</a:t>
            </a:r>
          </a:p>
          <a:p>
            <a:pPr algn="r"/>
            <a:r>
              <a:rPr lang="en-US" sz="2400" dirty="0">
                <a:hlinkClick r:id="rId3"/>
              </a:rPr>
              <a:t>StudentSuccess@pittstate.edu</a:t>
            </a:r>
            <a:endParaRPr lang="en-US" sz="2400" dirty="0"/>
          </a:p>
          <a:p>
            <a:pPr algn="r"/>
            <a:r>
              <a:rPr lang="en-US" sz="2400" dirty="0"/>
              <a:t>@</a:t>
            </a:r>
            <a:r>
              <a:rPr lang="en-US" sz="2400" dirty="0" err="1"/>
              <a:t>PSUSuccess</a:t>
            </a:r>
            <a:endParaRPr lang="en-US" sz="2400" dirty="0"/>
          </a:p>
        </p:txBody>
      </p:sp>
      <p:pic>
        <p:nvPicPr>
          <p:cNvPr id="5" name="Picture 4" descr="186&amp;116 gorilla.eps"/>
          <p:cNvPicPr>
            <a:picLocks noChangeAspect="1"/>
          </p:cNvPicPr>
          <p:nvPr/>
        </p:nvPicPr>
        <p:blipFill>
          <a:blip r:embed="rId4" cstate="print">
            <a:duotone>
              <a:prstClr val="black"/>
              <a:srgbClr val="D9C3A5">
                <a:tint val="50000"/>
                <a:satMod val="180000"/>
              </a:srgbClr>
            </a:duotone>
          </a:blip>
          <a:stretch>
            <a:fillRect/>
          </a:stretch>
        </p:blipFill>
        <p:spPr>
          <a:xfrm>
            <a:off x="8384859" y="0"/>
            <a:ext cx="759141" cy="914400"/>
          </a:xfrm>
          <a:prstGeom prst="rect">
            <a:avLst/>
          </a:prstGeom>
        </p:spPr>
      </p:pic>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effectLst>
                  <a:outerShdw blurRad="38100" dist="38100" dir="2700000" algn="tl">
                    <a:srgbClr val="000000">
                      <a:alpha val="43137"/>
                    </a:srgbClr>
                  </a:outerShdw>
                </a:effectLst>
              </a:rPr>
              <a:t>I have a down-slip. Now what?</a:t>
            </a:r>
            <a:endParaRPr lang="en-US" dirty="0"/>
          </a:p>
        </p:txBody>
      </p:sp>
      <p:sp>
        <p:nvSpPr>
          <p:cNvPr id="3" name="Content Placeholder 2"/>
          <p:cNvSpPr>
            <a:spLocks noGrp="1"/>
          </p:cNvSpPr>
          <p:nvPr>
            <p:ph idx="1"/>
          </p:nvPr>
        </p:nvSpPr>
        <p:spPr/>
        <p:txBody>
          <a:bodyPr/>
          <a:lstStyle/>
          <a:p>
            <a:r>
              <a:rPr lang="en-US" dirty="0"/>
              <a:t>Talk to your instructor</a:t>
            </a:r>
          </a:p>
          <a:p>
            <a:pPr lvl="1"/>
            <a:r>
              <a:rPr lang="en-US" dirty="0"/>
              <a:t>Evaluate options for raising grade</a:t>
            </a:r>
          </a:p>
          <a:p>
            <a:pPr lvl="1"/>
            <a:r>
              <a:rPr lang="en-US" dirty="0"/>
              <a:t>Can you pass the course?</a:t>
            </a:r>
          </a:p>
          <a:p>
            <a:r>
              <a:rPr lang="en-US" dirty="0"/>
              <a:t>Discuss withdrawing with advisor AND financial aid </a:t>
            </a:r>
          </a:p>
        </p:txBody>
      </p:sp>
    </p:spTree>
    <p:extLst>
      <p:ext uri="{BB962C8B-B14F-4D97-AF65-F5344CB8AC3E}">
        <p14:creationId xmlns:p14="http://schemas.microsoft.com/office/powerpoint/2010/main" val="1500015378"/>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34" y="228600"/>
            <a:ext cx="8229600" cy="1143000"/>
          </a:xfrm>
        </p:spPr>
        <p:txBody>
          <a:bodyPr>
            <a:normAutofit/>
          </a:bodyPr>
          <a:lstStyle/>
          <a:p>
            <a:r>
              <a:rPr lang="en-US" sz="5400" dirty="0">
                <a:solidFill>
                  <a:schemeClr val="accent6">
                    <a:lumMod val="75000"/>
                  </a:schemeClr>
                </a:solidFill>
                <a:effectLst>
                  <a:outerShdw blurRad="38100" dist="38100" dir="2700000" algn="tl">
                    <a:srgbClr val="000000">
                      <a:alpha val="43137"/>
                    </a:srgbClr>
                  </a:outerShdw>
                </a:effectLst>
              </a:rPr>
              <a:t>Academic 911</a:t>
            </a:r>
          </a:p>
        </p:txBody>
      </p:sp>
      <p:sp>
        <p:nvSpPr>
          <p:cNvPr id="3" name="Content Placeholder 2"/>
          <p:cNvSpPr>
            <a:spLocks noGrp="1"/>
          </p:cNvSpPr>
          <p:nvPr>
            <p:ph idx="1"/>
          </p:nvPr>
        </p:nvSpPr>
        <p:spPr>
          <a:xfrm>
            <a:off x="457200" y="1600201"/>
            <a:ext cx="8229600" cy="4648199"/>
          </a:xfrm>
        </p:spPr>
        <p:txBody>
          <a:bodyPr>
            <a:normAutofit/>
          </a:bodyPr>
          <a:lstStyle/>
          <a:p>
            <a:r>
              <a:rPr lang="en-US" sz="4800" dirty="0"/>
              <a:t>Identify: Obstacles</a:t>
            </a:r>
          </a:p>
          <a:p>
            <a:r>
              <a:rPr lang="en-US" sz="4800" dirty="0"/>
              <a:t>Notes, Textbooks &amp; Study Cycle</a:t>
            </a:r>
          </a:p>
          <a:p>
            <a:r>
              <a:rPr lang="en-US" sz="4800" dirty="0"/>
              <a:t>Goal Setting: Take Action</a:t>
            </a:r>
          </a:p>
          <a:p>
            <a:r>
              <a:rPr lang="en-US" sz="4800" dirty="0"/>
              <a:t>Success Resources</a:t>
            </a:r>
          </a:p>
        </p:txBody>
      </p:sp>
      <p:pic>
        <p:nvPicPr>
          <p:cNvPr id="4" name="Picture 3" descr="186&amp;116 gorilla.eps"/>
          <p:cNvPicPr>
            <a:picLocks noChangeAspect="1"/>
          </p:cNvPicPr>
          <p:nvPr/>
        </p:nvPicPr>
        <p:blipFill>
          <a:blip r:embed="rId3" cstate="print">
            <a:duotone>
              <a:prstClr val="black"/>
              <a:srgbClr val="D9C3A5">
                <a:tint val="50000"/>
                <a:satMod val="180000"/>
              </a:srgbClr>
            </a:duotone>
          </a:blip>
          <a:stretch>
            <a:fillRect/>
          </a:stretch>
        </p:blipFill>
        <p:spPr>
          <a:xfrm>
            <a:off x="8384859" y="0"/>
            <a:ext cx="759141" cy="914400"/>
          </a:xfrm>
          <a:prstGeom prst="rect">
            <a:avLst/>
          </a:prstGeom>
        </p:spPr>
      </p:pic>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8E2A-0AD4-7D43-A1DC-9B5496D0156C}"/>
              </a:ext>
            </a:extLst>
          </p:cNvPr>
          <p:cNvSpPr>
            <a:spLocks noGrp="1"/>
          </p:cNvSpPr>
          <p:nvPr>
            <p:ph type="title"/>
          </p:nvPr>
        </p:nvSpPr>
        <p:spPr/>
        <p:txBody>
          <a:bodyPr/>
          <a:lstStyle/>
          <a:p>
            <a:r>
              <a:rPr lang="en-US" sz="5400" dirty="0">
                <a:solidFill>
                  <a:schemeClr val="accent6">
                    <a:lumMod val="75000"/>
                  </a:schemeClr>
                </a:solidFill>
                <a:effectLst>
                  <a:outerShdw blurRad="38100" dist="38100" dir="2700000" algn="tl">
                    <a:srgbClr val="000000">
                      <a:alpha val="43137"/>
                    </a:srgbClr>
                  </a:outerShdw>
                </a:effectLst>
              </a:rPr>
              <a:t>Identifying Your Obstacles</a:t>
            </a:r>
          </a:p>
        </p:txBody>
      </p:sp>
      <p:sp>
        <p:nvSpPr>
          <p:cNvPr id="3" name="Content Placeholder 2">
            <a:extLst>
              <a:ext uri="{FF2B5EF4-FFF2-40B4-BE49-F238E27FC236}">
                <a16:creationId xmlns:a16="http://schemas.microsoft.com/office/drawing/2014/main" id="{DE7770A0-4189-6541-8079-6001BE2EDF07}"/>
              </a:ext>
            </a:extLst>
          </p:cNvPr>
          <p:cNvSpPr>
            <a:spLocks noGrp="1"/>
          </p:cNvSpPr>
          <p:nvPr>
            <p:ph idx="1"/>
          </p:nvPr>
        </p:nvSpPr>
        <p:spPr/>
        <p:txBody>
          <a:bodyPr/>
          <a:lstStyle/>
          <a:p>
            <a:r>
              <a:rPr lang="en-US" dirty="0"/>
              <a:t>Self Check:</a:t>
            </a:r>
          </a:p>
          <a:p>
            <a:r>
              <a:rPr lang="en-US" dirty="0"/>
              <a:t>What is preventing you from achieving academic success?</a:t>
            </a:r>
          </a:p>
          <a:p>
            <a:pPr lvl="1"/>
            <a:r>
              <a:rPr lang="en-US" dirty="0"/>
              <a:t>Ex: Too much tv, not happy with your major, poor study habits, poor time management, negative attitude, etc..</a:t>
            </a:r>
          </a:p>
          <a:p>
            <a:pPr lvl="1"/>
            <a:r>
              <a:rPr lang="en-US" dirty="0"/>
              <a:t>Use the Obstacles Worksheet to identify your obstacles</a:t>
            </a:r>
          </a:p>
        </p:txBody>
      </p:sp>
    </p:spTree>
    <p:extLst>
      <p:ext uri="{BB962C8B-B14F-4D97-AF65-F5344CB8AC3E}">
        <p14:creationId xmlns:p14="http://schemas.microsoft.com/office/powerpoint/2010/main" val="653099941"/>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447800"/>
            <a:ext cx="8001000" cy="472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6" name="Rectangle 5"/>
          <p:cNvSpPr/>
          <p:nvPr/>
        </p:nvSpPr>
        <p:spPr>
          <a:xfrm>
            <a:off x="990600" y="1752600"/>
            <a:ext cx="2122714" cy="300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3418114" y="2441171"/>
            <a:ext cx="2286000" cy="309233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5943600" y="1752600"/>
            <a:ext cx="2122714" cy="300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Box 9"/>
          <p:cNvSpPr txBox="1"/>
          <p:nvPr/>
        </p:nvSpPr>
        <p:spPr>
          <a:xfrm>
            <a:off x="1371600" y="2057400"/>
            <a:ext cx="1295400" cy="400110"/>
          </a:xfrm>
          <a:prstGeom prst="rect">
            <a:avLst/>
          </a:prstGeom>
          <a:noFill/>
        </p:spPr>
        <p:txBody>
          <a:bodyPr wrap="square" rtlCol="0">
            <a:spAutoFit/>
          </a:bodyPr>
          <a:lstStyle/>
          <a:p>
            <a:pPr algn="ctr"/>
            <a:r>
              <a:rPr lang="en-US" sz="2000" dirty="0">
                <a:solidFill>
                  <a:prstClr val="white"/>
                </a:solidFill>
                <a:effectLst>
                  <a:outerShdw blurRad="38100" dist="38100" dir="2700000" algn="tl">
                    <a:srgbClr val="000000">
                      <a:alpha val="43137"/>
                    </a:srgbClr>
                  </a:outerShdw>
                </a:effectLst>
              </a:rPr>
              <a:t>Lecture</a:t>
            </a:r>
          </a:p>
        </p:txBody>
      </p:sp>
      <p:sp>
        <p:nvSpPr>
          <p:cNvPr id="11" name="TextBox 10"/>
          <p:cNvSpPr txBox="1"/>
          <p:nvPr/>
        </p:nvSpPr>
        <p:spPr>
          <a:xfrm>
            <a:off x="6324600" y="2057400"/>
            <a:ext cx="1371600" cy="400110"/>
          </a:xfrm>
          <a:prstGeom prst="rect">
            <a:avLst/>
          </a:prstGeom>
          <a:noFill/>
        </p:spPr>
        <p:txBody>
          <a:bodyPr wrap="square" rtlCol="0">
            <a:spAutoFit/>
          </a:bodyPr>
          <a:lstStyle/>
          <a:p>
            <a:pPr algn="ctr"/>
            <a:r>
              <a:rPr lang="en-US" sz="2000" dirty="0">
                <a:solidFill>
                  <a:prstClr val="white"/>
                </a:solidFill>
                <a:effectLst>
                  <a:outerShdw blurRad="38100" dist="38100" dir="2700000" algn="tl">
                    <a:srgbClr val="000000">
                      <a:alpha val="43137"/>
                    </a:srgbClr>
                  </a:outerShdw>
                </a:effectLst>
              </a:rPr>
              <a:t>Textbook</a:t>
            </a:r>
          </a:p>
        </p:txBody>
      </p:sp>
      <p:sp>
        <p:nvSpPr>
          <p:cNvPr id="12" name="TextBox 11"/>
          <p:cNvSpPr txBox="1"/>
          <p:nvPr/>
        </p:nvSpPr>
        <p:spPr>
          <a:xfrm>
            <a:off x="3886200" y="2743200"/>
            <a:ext cx="1295400" cy="400110"/>
          </a:xfrm>
          <a:prstGeom prst="rect">
            <a:avLst/>
          </a:prstGeom>
          <a:noFill/>
        </p:spPr>
        <p:txBody>
          <a:bodyPr wrap="square" rtlCol="0">
            <a:spAutoFit/>
          </a:bodyPr>
          <a:lstStyle/>
          <a:p>
            <a:pPr algn="ctr"/>
            <a:r>
              <a:rPr lang="en-US" sz="2000" dirty="0">
                <a:solidFill>
                  <a:srgbClr val="DEF5FA">
                    <a:lumMod val="50000"/>
                  </a:srgbClr>
                </a:solidFill>
                <a:effectLst>
                  <a:outerShdw blurRad="38100" dist="38100" dir="2700000" algn="tl">
                    <a:srgbClr val="000000">
                      <a:alpha val="43137"/>
                    </a:srgbClr>
                  </a:outerShdw>
                </a:effectLst>
              </a:rPr>
              <a:t>Outline</a:t>
            </a:r>
          </a:p>
        </p:txBody>
      </p:sp>
      <p:cxnSp>
        <p:nvCxnSpPr>
          <p:cNvPr id="14" name="Straight Arrow Connector 13"/>
          <p:cNvCxnSpPr/>
          <p:nvPr/>
        </p:nvCxnSpPr>
        <p:spPr>
          <a:xfrm>
            <a:off x="2438400" y="2819400"/>
            <a:ext cx="1447800" cy="762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rot="10800000" flipV="1">
            <a:off x="5260848" y="2895600"/>
            <a:ext cx="1444752"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Title 1"/>
          <p:cNvSpPr>
            <a:spLocks noGrp="1"/>
          </p:cNvSpPr>
          <p:nvPr>
            <p:ph type="title"/>
          </p:nvPr>
        </p:nvSpPr>
        <p:spPr>
          <a:xfrm>
            <a:off x="228600" y="152400"/>
            <a:ext cx="8229600" cy="914400"/>
          </a:xfrm>
        </p:spPr>
        <p:txBody>
          <a:bodyPr>
            <a:normAutofit/>
          </a:bodyPr>
          <a:lstStyle/>
          <a:p>
            <a:pPr algn="l"/>
            <a:r>
              <a:rPr lang="en-US" sz="4400" dirty="0">
                <a:solidFill>
                  <a:schemeClr val="accent6">
                    <a:lumMod val="75000"/>
                  </a:schemeClr>
                </a:solidFill>
                <a:effectLst>
                  <a:outerShdw blurRad="38100" dist="38100" dir="2700000" algn="tl">
                    <a:srgbClr val="000000">
                      <a:alpha val="43137"/>
                    </a:srgbClr>
                  </a:outerShdw>
                </a:effectLst>
              </a:rPr>
              <a:t>Notes, Textbooks &amp; Study Cycle</a:t>
            </a:r>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6" name="TextBox 5"/>
          <p:cNvSpPr txBox="1"/>
          <p:nvPr/>
        </p:nvSpPr>
        <p:spPr>
          <a:xfrm>
            <a:off x="2286000" y="1653094"/>
            <a:ext cx="6400800" cy="3970318"/>
          </a:xfrm>
          <a:prstGeom prst="rect">
            <a:avLst/>
          </a:prstGeom>
          <a:noFill/>
        </p:spPr>
        <p:txBody>
          <a:bodyPr wrap="square" rtlCol="0">
            <a:spAutoFit/>
          </a:bodyPr>
          <a:lstStyle/>
          <a:p>
            <a:r>
              <a:rPr lang="en-US" sz="2800" dirty="0">
                <a:sym typeface="Wingdings" pitchFamily="2" charset="2"/>
              </a:rPr>
              <a:t></a:t>
            </a:r>
            <a:r>
              <a:rPr lang="en-US" sz="2800" dirty="0"/>
              <a:t>We lose around 80% of what we read unless we review it immediately and frequently. </a:t>
            </a:r>
          </a:p>
          <a:p>
            <a:endParaRPr lang="en-US" sz="2800" dirty="0"/>
          </a:p>
          <a:p>
            <a:r>
              <a:rPr lang="en-US" sz="2800" dirty="0">
                <a:sym typeface="Wingdings" pitchFamily="2" charset="2"/>
              </a:rPr>
              <a:t></a:t>
            </a:r>
            <a:r>
              <a:rPr lang="en-US" sz="2800" dirty="0"/>
              <a:t>When we read our textbooks, review and organize lecture notes and frequently take 5-10 minute mini-study sessions we avoid having to essentially re-learn the material before an exam.</a:t>
            </a:r>
          </a:p>
        </p:txBody>
      </p:sp>
      <p:pic>
        <p:nvPicPr>
          <p:cNvPr id="7" name="Picture 6" descr="books-pile.jpg"/>
          <p:cNvPicPr>
            <a:picLocks noChangeAspect="1"/>
          </p:cNvPicPr>
          <p:nvPr/>
        </p:nvPicPr>
        <p:blipFill>
          <a:blip r:embed="rId4" cstate="print"/>
          <a:stretch>
            <a:fillRect/>
          </a:stretch>
        </p:blipFill>
        <p:spPr>
          <a:xfrm>
            <a:off x="457200" y="1295400"/>
            <a:ext cx="1504950" cy="2276475"/>
          </a:xfrm>
          <a:prstGeom prst="rect">
            <a:avLst/>
          </a:prstGeom>
        </p:spPr>
      </p:pic>
      <p:sp>
        <p:nvSpPr>
          <p:cNvPr id="9" name="Rectangle 8"/>
          <p:cNvSpPr/>
          <p:nvPr/>
        </p:nvSpPr>
        <p:spPr>
          <a:xfrm>
            <a:off x="152400" y="228600"/>
            <a:ext cx="7523791" cy="769441"/>
          </a:xfrm>
          <a:prstGeom prst="rect">
            <a:avLst/>
          </a:prstGeom>
        </p:spPr>
        <p:txBody>
          <a:bodyPr wrap="none">
            <a:spAutoFit/>
          </a:bodyPr>
          <a:lstStyle/>
          <a:p>
            <a:r>
              <a:rPr lang="en-US" sz="4400" b="1" dirty="0">
                <a:solidFill>
                  <a:srgbClr val="F79646">
                    <a:lumMod val="75000"/>
                  </a:srgbClr>
                </a:solidFill>
                <a:effectLst>
                  <a:outerShdw blurRad="38100" dist="38100" dir="2700000" algn="tl">
                    <a:srgbClr val="000000">
                      <a:alpha val="43137"/>
                    </a:srgbClr>
                  </a:outerShdw>
                </a:effectLst>
                <a:ea typeface="+mj-ea"/>
                <a:cs typeface="+mj-cs"/>
              </a:rPr>
              <a:t>Notes, Textbooks &amp; Study Cycle</a:t>
            </a:r>
            <a:endParaRPr 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AutoShape 12"/>
          <p:cNvSpPr>
            <a:spLocks noChangeShapeType="1"/>
          </p:cNvSpPr>
          <p:nvPr/>
        </p:nvSpPr>
        <p:spPr bwMode="auto">
          <a:xfrm flipV="1">
            <a:off x="2359025" y="1874837"/>
            <a:ext cx="0" cy="320040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2359025" y="5075237"/>
            <a:ext cx="5029200"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8" name="Text Box 10"/>
          <p:cNvSpPr txBox="1">
            <a:spLocks noChangeArrowheads="1"/>
          </p:cNvSpPr>
          <p:nvPr/>
        </p:nvSpPr>
        <p:spPr bwMode="auto">
          <a:xfrm rot="16200000">
            <a:off x="1598612" y="3278188"/>
            <a:ext cx="877888" cy="4175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Recall</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7" name="Text Box 9"/>
          <p:cNvSpPr txBox="1">
            <a:spLocks noChangeArrowheads="1"/>
          </p:cNvSpPr>
          <p:nvPr/>
        </p:nvSpPr>
        <p:spPr bwMode="auto">
          <a:xfrm>
            <a:off x="2339975" y="5121275"/>
            <a:ext cx="5356225" cy="4683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Day 1	      Day 2	</a:t>
            </a:r>
            <a:r>
              <a:rPr lang="en-US" sz="1400" dirty="0">
                <a:latin typeface="Calibri" pitchFamily="34" charset="0"/>
                <a:ea typeface="Calibri" pitchFamily="34" charset="0"/>
                <a:cs typeface="Times New Roman" pitchFamily="18" charset="0"/>
              </a:rPr>
              <a:t>           </a:t>
            </a: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Day 7	               Day 30</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6" name="Text Box 8"/>
          <p:cNvSpPr txBox="1">
            <a:spLocks noChangeArrowheads="1"/>
          </p:cNvSpPr>
          <p:nvPr/>
        </p:nvSpPr>
        <p:spPr bwMode="auto">
          <a:xfrm>
            <a:off x="1787525" y="1858962"/>
            <a:ext cx="644525" cy="352425"/>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ea typeface="Calibri" pitchFamily="34" charset="0"/>
                <a:cs typeface="Times New Roman" pitchFamily="18" charset="0"/>
              </a:rPr>
              <a:t>100%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55" name="Text Box 7"/>
          <p:cNvSpPr txBox="1">
            <a:spLocks noChangeArrowheads="1"/>
          </p:cNvSpPr>
          <p:nvPr/>
        </p:nvSpPr>
        <p:spPr bwMode="auto">
          <a:xfrm>
            <a:off x="2312988" y="1838325"/>
            <a:ext cx="5478462" cy="219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 - - - - - - - - - - - - - - - - - - - - - - - - - - - - - - - - - - - - - - - - - - - - - - - - - - - - - - - - - - - - - - - - -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4" name="Freeform 6"/>
          <p:cNvSpPr>
            <a:spLocks/>
          </p:cNvSpPr>
          <p:nvPr/>
        </p:nvSpPr>
        <p:spPr bwMode="auto">
          <a:xfrm>
            <a:off x="2359025" y="1905000"/>
            <a:ext cx="4949825" cy="3128962"/>
          </a:xfrm>
          <a:custGeom>
            <a:avLst/>
            <a:gdLst/>
            <a:ahLst/>
            <a:cxnLst>
              <a:cxn ang="0">
                <a:pos x="0" y="4999"/>
              </a:cxn>
              <a:cxn ang="0">
                <a:pos x="378" y="1880"/>
              </a:cxn>
              <a:cxn ang="0">
                <a:pos x="1103" y="297"/>
              </a:cxn>
              <a:cxn ang="0">
                <a:pos x="2382" y="490"/>
              </a:cxn>
              <a:cxn ang="0">
                <a:pos x="3442" y="3239"/>
              </a:cxn>
              <a:cxn ang="0">
                <a:pos x="5158" y="4322"/>
              </a:cxn>
              <a:cxn ang="0">
                <a:pos x="7796" y="4679"/>
              </a:cxn>
            </a:cxnLst>
            <a:rect l="0" t="0" r="r" b="b"/>
            <a:pathLst>
              <a:path w="7796" h="4999">
                <a:moveTo>
                  <a:pt x="0" y="4999"/>
                </a:moveTo>
                <a:cubicBezTo>
                  <a:pt x="97" y="3831"/>
                  <a:pt x="194" y="2664"/>
                  <a:pt x="378" y="1880"/>
                </a:cubicBezTo>
                <a:cubicBezTo>
                  <a:pt x="562" y="1096"/>
                  <a:pt x="769" y="529"/>
                  <a:pt x="1103" y="297"/>
                </a:cubicBezTo>
                <a:cubicBezTo>
                  <a:pt x="1437" y="65"/>
                  <a:pt x="1992" y="0"/>
                  <a:pt x="2382" y="490"/>
                </a:cubicBezTo>
                <a:cubicBezTo>
                  <a:pt x="2772" y="980"/>
                  <a:pt x="2979" y="2600"/>
                  <a:pt x="3442" y="3239"/>
                </a:cubicBezTo>
                <a:cubicBezTo>
                  <a:pt x="3905" y="3878"/>
                  <a:pt x="4432" y="4082"/>
                  <a:pt x="5158" y="4322"/>
                </a:cubicBezTo>
                <a:cubicBezTo>
                  <a:pt x="5884" y="4562"/>
                  <a:pt x="7353" y="4644"/>
                  <a:pt x="7796" y="4679"/>
                </a:cubicBezTo>
              </a:path>
            </a:pathLst>
          </a:custGeom>
          <a:noFill/>
          <a:ln w="254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Text Box 4"/>
          <p:cNvSpPr txBox="1">
            <a:spLocks noChangeArrowheads="1"/>
          </p:cNvSpPr>
          <p:nvPr/>
        </p:nvSpPr>
        <p:spPr bwMode="auto">
          <a:xfrm>
            <a:off x="3254375" y="1524000"/>
            <a:ext cx="5356225" cy="457200"/>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10 minutes	         5 minutes	</a:t>
            </a:r>
            <a:r>
              <a:rPr kumimoji="0" lang="en-US" sz="1100" b="0" i="0" u="none" strike="noStrike" cap="none" normalizeH="0" dirty="0">
                <a:ln>
                  <a:noFill/>
                </a:ln>
                <a:solidFill>
                  <a:schemeClr val="tx1"/>
                </a:solidFill>
                <a:effectLst/>
                <a:latin typeface="Calibri" pitchFamily="34" charset="0"/>
                <a:ea typeface="Calibri" pitchFamily="34" charset="0"/>
                <a:cs typeface="Times New Roman" pitchFamily="18" charset="0"/>
              </a:rPr>
              <a:t>              2</a:t>
            </a: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-4 minutes		   of study	           of study</a:t>
            </a:r>
            <a:r>
              <a:rPr lang="en-US" sz="1100" dirty="0">
                <a:latin typeface="Calibri" pitchFamily="34" charset="0"/>
                <a:ea typeface="Calibri" pitchFamily="34" charset="0"/>
                <a:cs typeface="Times New Roman" pitchFamily="18" charset="0"/>
              </a:rPr>
              <a:t>	                 </a:t>
            </a: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of study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1" name="AutoShape 3"/>
          <p:cNvSpPr>
            <a:spLocks noChangeArrowheads="1"/>
          </p:cNvSpPr>
          <p:nvPr/>
        </p:nvSpPr>
        <p:spPr bwMode="auto">
          <a:xfrm>
            <a:off x="3344863" y="5791200"/>
            <a:ext cx="160337" cy="117475"/>
          </a:xfrm>
          <a:prstGeom prst="roundRect">
            <a:avLst>
              <a:gd name="adj" fmla="val 16667"/>
            </a:avLst>
          </a:prstGeom>
          <a:solidFill>
            <a:srgbClr val="00B0F0"/>
          </a:solidFill>
          <a:ln w="9525">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Arrowheads="1"/>
          </p:cNvSpPr>
          <p:nvPr/>
        </p:nvSpPr>
        <p:spPr bwMode="auto">
          <a:xfrm>
            <a:off x="5173663" y="5791200"/>
            <a:ext cx="160337" cy="117475"/>
          </a:xfrm>
          <a:prstGeom prst="roundRect">
            <a:avLst>
              <a:gd name="adj" fmla="val 16667"/>
            </a:avLst>
          </a:prstGeom>
          <a:solidFill>
            <a:srgbClr val="92D050"/>
          </a:solidFill>
          <a:ln w="9525">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9" name="Text Box 1"/>
          <p:cNvSpPr txBox="1">
            <a:spLocks noChangeArrowheads="1"/>
          </p:cNvSpPr>
          <p:nvPr/>
        </p:nvSpPr>
        <p:spPr bwMode="auto">
          <a:xfrm>
            <a:off x="3429000" y="5691187"/>
            <a:ext cx="4343400" cy="328613"/>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Short-Term Memory	</a:t>
            </a:r>
            <a:r>
              <a:rPr kumimoji="0" lang="en-US" sz="1400" b="0" i="0" u="none" strike="noStrike" cap="none" normalizeH="0" dirty="0">
                <a:ln>
                  <a:noFill/>
                </a:ln>
                <a:solidFill>
                  <a:schemeClr val="tx1"/>
                </a:solidFill>
                <a:effectLst/>
                <a:latin typeface="Calibri" pitchFamily="34" charset="0"/>
                <a:ea typeface="Calibri" pitchFamily="34" charset="0"/>
                <a:cs typeface="Times New Roman" pitchFamily="18" charset="0"/>
              </a:rPr>
              <a:t> </a:t>
            </a: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Long-Term Memory</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1676400" y="135731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68" name="Freeform 20"/>
          <p:cNvSpPr>
            <a:spLocks/>
          </p:cNvSpPr>
          <p:nvPr/>
        </p:nvSpPr>
        <p:spPr bwMode="auto">
          <a:xfrm>
            <a:off x="3886200" y="1981200"/>
            <a:ext cx="3652837" cy="517525"/>
          </a:xfrm>
          <a:custGeom>
            <a:avLst/>
            <a:gdLst/>
            <a:ahLst/>
            <a:cxnLst>
              <a:cxn ang="0">
                <a:pos x="0" y="426"/>
              </a:cxn>
              <a:cxn ang="0">
                <a:pos x="190" y="632"/>
              </a:cxn>
              <a:cxn ang="0">
                <a:pos x="514" y="735"/>
              </a:cxn>
              <a:cxn ang="0">
                <a:pos x="934" y="139"/>
              </a:cxn>
              <a:cxn ang="0">
                <a:pos x="1314" y="30"/>
              </a:cxn>
              <a:cxn ang="0">
                <a:pos x="1616" y="220"/>
              </a:cxn>
              <a:cxn ang="0">
                <a:pos x="1804" y="568"/>
              </a:cxn>
              <a:cxn ang="0">
                <a:pos x="2010" y="703"/>
              </a:cxn>
              <a:cxn ang="0">
                <a:pos x="2285" y="663"/>
              </a:cxn>
              <a:cxn ang="0">
                <a:pos x="2572" y="139"/>
              </a:cxn>
              <a:cxn ang="0">
                <a:pos x="2888" y="30"/>
              </a:cxn>
              <a:cxn ang="0">
                <a:pos x="3268" y="139"/>
              </a:cxn>
              <a:cxn ang="0">
                <a:pos x="3529" y="576"/>
              </a:cxn>
              <a:cxn ang="0">
                <a:pos x="3632" y="687"/>
              </a:cxn>
              <a:cxn ang="0">
                <a:pos x="3925" y="719"/>
              </a:cxn>
              <a:cxn ang="0">
                <a:pos x="4162" y="291"/>
              </a:cxn>
              <a:cxn ang="0">
                <a:pos x="4320" y="94"/>
              </a:cxn>
              <a:cxn ang="0">
                <a:pos x="4502" y="7"/>
              </a:cxn>
              <a:cxn ang="0">
                <a:pos x="4985" y="139"/>
              </a:cxn>
              <a:cxn ang="0">
                <a:pos x="5317" y="711"/>
              </a:cxn>
              <a:cxn ang="0">
                <a:pos x="5752" y="766"/>
              </a:cxn>
            </a:cxnLst>
            <a:rect l="0" t="0" r="r" b="b"/>
            <a:pathLst>
              <a:path w="5752" h="817">
                <a:moveTo>
                  <a:pt x="0" y="426"/>
                </a:moveTo>
                <a:cubicBezTo>
                  <a:pt x="52" y="503"/>
                  <a:pt x="105" y="581"/>
                  <a:pt x="190" y="632"/>
                </a:cubicBezTo>
                <a:cubicBezTo>
                  <a:pt x="275" y="683"/>
                  <a:pt x="390" y="817"/>
                  <a:pt x="514" y="735"/>
                </a:cubicBezTo>
                <a:cubicBezTo>
                  <a:pt x="638" y="653"/>
                  <a:pt x="801" y="257"/>
                  <a:pt x="934" y="139"/>
                </a:cubicBezTo>
                <a:cubicBezTo>
                  <a:pt x="1067" y="21"/>
                  <a:pt x="1200" y="16"/>
                  <a:pt x="1314" y="30"/>
                </a:cubicBezTo>
                <a:cubicBezTo>
                  <a:pt x="1428" y="44"/>
                  <a:pt x="1534" y="130"/>
                  <a:pt x="1616" y="220"/>
                </a:cubicBezTo>
                <a:cubicBezTo>
                  <a:pt x="1698" y="310"/>
                  <a:pt x="1738" y="488"/>
                  <a:pt x="1804" y="568"/>
                </a:cubicBezTo>
                <a:cubicBezTo>
                  <a:pt x="1870" y="648"/>
                  <a:pt x="1930" y="687"/>
                  <a:pt x="2010" y="703"/>
                </a:cubicBezTo>
                <a:cubicBezTo>
                  <a:pt x="2090" y="719"/>
                  <a:pt x="2191" y="757"/>
                  <a:pt x="2285" y="663"/>
                </a:cubicBezTo>
                <a:cubicBezTo>
                  <a:pt x="2379" y="569"/>
                  <a:pt x="2471" y="244"/>
                  <a:pt x="2572" y="139"/>
                </a:cubicBezTo>
                <a:cubicBezTo>
                  <a:pt x="2673" y="34"/>
                  <a:pt x="2772" y="30"/>
                  <a:pt x="2888" y="30"/>
                </a:cubicBezTo>
                <a:cubicBezTo>
                  <a:pt x="3004" y="30"/>
                  <a:pt x="3161" y="48"/>
                  <a:pt x="3268" y="139"/>
                </a:cubicBezTo>
                <a:cubicBezTo>
                  <a:pt x="3375" y="230"/>
                  <a:pt x="3468" y="485"/>
                  <a:pt x="3529" y="576"/>
                </a:cubicBezTo>
                <a:cubicBezTo>
                  <a:pt x="3590" y="667"/>
                  <a:pt x="3566" y="663"/>
                  <a:pt x="3632" y="687"/>
                </a:cubicBezTo>
                <a:cubicBezTo>
                  <a:pt x="3698" y="711"/>
                  <a:pt x="3837" y="785"/>
                  <a:pt x="3925" y="719"/>
                </a:cubicBezTo>
                <a:cubicBezTo>
                  <a:pt x="4013" y="653"/>
                  <a:pt x="4096" y="395"/>
                  <a:pt x="4162" y="291"/>
                </a:cubicBezTo>
                <a:cubicBezTo>
                  <a:pt x="4228" y="187"/>
                  <a:pt x="4263" y="141"/>
                  <a:pt x="4320" y="94"/>
                </a:cubicBezTo>
                <a:cubicBezTo>
                  <a:pt x="4377" y="47"/>
                  <a:pt x="4391" y="0"/>
                  <a:pt x="4502" y="7"/>
                </a:cubicBezTo>
                <a:cubicBezTo>
                  <a:pt x="4613" y="14"/>
                  <a:pt x="4849" y="22"/>
                  <a:pt x="4985" y="139"/>
                </a:cubicBezTo>
                <a:cubicBezTo>
                  <a:pt x="5121" y="256"/>
                  <a:pt x="5189" y="606"/>
                  <a:pt x="5317" y="711"/>
                </a:cubicBezTo>
                <a:cubicBezTo>
                  <a:pt x="5445" y="816"/>
                  <a:pt x="5670" y="756"/>
                  <a:pt x="5752" y="766"/>
                </a:cubicBezTo>
              </a:path>
            </a:pathLst>
          </a:custGeom>
          <a:noFill/>
          <a:ln w="25400">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1000" fill="hold"/>
                                        <p:tgtEl>
                                          <p:spTgt spid="2051"/>
                                        </p:tgtEl>
                                        <p:attrNameLst>
                                          <p:attrName>ppt_w</p:attrName>
                                        </p:attrNameLst>
                                      </p:cBhvr>
                                      <p:tavLst>
                                        <p:tav tm="0">
                                          <p:val>
                                            <p:strVal val="#ppt_w*0.70"/>
                                          </p:val>
                                        </p:tav>
                                        <p:tav tm="100000">
                                          <p:val>
                                            <p:strVal val="#ppt_w"/>
                                          </p:val>
                                        </p:tav>
                                      </p:tavLst>
                                    </p:anim>
                                    <p:anim calcmode="lin" valueType="num">
                                      <p:cBhvr>
                                        <p:cTn id="8" dur="1000" fill="hold"/>
                                        <p:tgtEl>
                                          <p:spTgt spid="2051"/>
                                        </p:tgtEl>
                                        <p:attrNameLst>
                                          <p:attrName>ppt_h</p:attrName>
                                        </p:attrNameLst>
                                      </p:cBhvr>
                                      <p:tavLst>
                                        <p:tav tm="0">
                                          <p:val>
                                            <p:strVal val="#ppt_h"/>
                                          </p:val>
                                        </p:tav>
                                        <p:tav tm="100000">
                                          <p:val>
                                            <p:strVal val="#ppt_h"/>
                                          </p:val>
                                        </p:tav>
                                      </p:tavLst>
                                    </p:anim>
                                    <p:animEffect transition="in" filter="fade">
                                      <p:cBhvr>
                                        <p:cTn id="9" dur="1000"/>
                                        <p:tgtEl>
                                          <p:spTgt spid="205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049"/>
                                        </p:tgtEl>
                                        <p:attrNameLst>
                                          <p:attrName>style.visibility</p:attrName>
                                        </p:attrNameLst>
                                      </p:cBhvr>
                                      <p:to>
                                        <p:strVal val="visible"/>
                                      </p:to>
                                    </p:set>
                                    <p:anim calcmode="lin" valueType="num">
                                      <p:cBhvr>
                                        <p:cTn id="12" dur="1000" fill="hold"/>
                                        <p:tgtEl>
                                          <p:spTgt spid="2049"/>
                                        </p:tgtEl>
                                        <p:attrNameLst>
                                          <p:attrName>ppt_w</p:attrName>
                                        </p:attrNameLst>
                                      </p:cBhvr>
                                      <p:tavLst>
                                        <p:tav tm="0">
                                          <p:val>
                                            <p:strVal val="#ppt_w*0.70"/>
                                          </p:val>
                                        </p:tav>
                                        <p:tav tm="100000">
                                          <p:val>
                                            <p:strVal val="#ppt_w"/>
                                          </p:val>
                                        </p:tav>
                                      </p:tavLst>
                                    </p:anim>
                                    <p:anim calcmode="lin" valueType="num">
                                      <p:cBhvr>
                                        <p:cTn id="13" dur="1000" fill="hold"/>
                                        <p:tgtEl>
                                          <p:spTgt spid="2049"/>
                                        </p:tgtEl>
                                        <p:attrNameLst>
                                          <p:attrName>ppt_h</p:attrName>
                                        </p:attrNameLst>
                                      </p:cBhvr>
                                      <p:tavLst>
                                        <p:tav tm="0">
                                          <p:val>
                                            <p:strVal val="#ppt_h"/>
                                          </p:val>
                                        </p:tav>
                                        <p:tav tm="100000">
                                          <p:val>
                                            <p:strVal val="#ppt_h"/>
                                          </p:val>
                                        </p:tav>
                                      </p:tavLst>
                                    </p:anim>
                                    <p:animEffect transition="in" filter="fade">
                                      <p:cBhvr>
                                        <p:cTn id="14" dur="1000"/>
                                        <p:tgtEl>
                                          <p:spTgt spid="204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060"/>
                                        </p:tgtEl>
                                        <p:attrNameLst>
                                          <p:attrName>style.visibility</p:attrName>
                                        </p:attrNameLst>
                                      </p:cBhvr>
                                      <p:to>
                                        <p:strVal val="visible"/>
                                      </p:to>
                                    </p:set>
                                    <p:anim calcmode="lin" valueType="num">
                                      <p:cBhvr>
                                        <p:cTn id="17" dur="1000" fill="hold"/>
                                        <p:tgtEl>
                                          <p:spTgt spid="2060"/>
                                        </p:tgtEl>
                                        <p:attrNameLst>
                                          <p:attrName>ppt_w</p:attrName>
                                        </p:attrNameLst>
                                      </p:cBhvr>
                                      <p:tavLst>
                                        <p:tav tm="0">
                                          <p:val>
                                            <p:strVal val="#ppt_w*0.70"/>
                                          </p:val>
                                        </p:tav>
                                        <p:tav tm="100000">
                                          <p:val>
                                            <p:strVal val="#ppt_w"/>
                                          </p:val>
                                        </p:tav>
                                      </p:tavLst>
                                    </p:anim>
                                    <p:anim calcmode="lin" valueType="num">
                                      <p:cBhvr>
                                        <p:cTn id="18" dur="1000" fill="hold"/>
                                        <p:tgtEl>
                                          <p:spTgt spid="2060"/>
                                        </p:tgtEl>
                                        <p:attrNameLst>
                                          <p:attrName>ppt_h</p:attrName>
                                        </p:attrNameLst>
                                      </p:cBhvr>
                                      <p:tavLst>
                                        <p:tav tm="0">
                                          <p:val>
                                            <p:strVal val="#ppt_h"/>
                                          </p:val>
                                        </p:tav>
                                        <p:tav tm="100000">
                                          <p:val>
                                            <p:strVal val="#ppt_h"/>
                                          </p:val>
                                        </p:tav>
                                      </p:tavLst>
                                    </p:anim>
                                    <p:animEffect transition="in" filter="fade">
                                      <p:cBhvr>
                                        <p:cTn id="19" dur="1000"/>
                                        <p:tgtEl>
                                          <p:spTgt spid="2060"/>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058"/>
                                        </p:tgtEl>
                                        <p:attrNameLst>
                                          <p:attrName>style.visibility</p:attrName>
                                        </p:attrNameLst>
                                      </p:cBhvr>
                                      <p:to>
                                        <p:strVal val="visible"/>
                                      </p:to>
                                    </p:set>
                                    <p:anim calcmode="lin" valueType="num">
                                      <p:cBhvr>
                                        <p:cTn id="22" dur="1000" fill="hold"/>
                                        <p:tgtEl>
                                          <p:spTgt spid="2058"/>
                                        </p:tgtEl>
                                        <p:attrNameLst>
                                          <p:attrName>ppt_w</p:attrName>
                                        </p:attrNameLst>
                                      </p:cBhvr>
                                      <p:tavLst>
                                        <p:tav tm="0">
                                          <p:val>
                                            <p:strVal val="#ppt_w*0.70"/>
                                          </p:val>
                                        </p:tav>
                                        <p:tav tm="100000">
                                          <p:val>
                                            <p:strVal val="#ppt_w"/>
                                          </p:val>
                                        </p:tav>
                                      </p:tavLst>
                                    </p:anim>
                                    <p:anim calcmode="lin" valueType="num">
                                      <p:cBhvr>
                                        <p:cTn id="23" dur="1000" fill="hold"/>
                                        <p:tgtEl>
                                          <p:spTgt spid="2058"/>
                                        </p:tgtEl>
                                        <p:attrNameLst>
                                          <p:attrName>ppt_h</p:attrName>
                                        </p:attrNameLst>
                                      </p:cBhvr>
                                      <p:tavLst>
                                        <p:tav tm="0">
                                          <p:val>
                                            <p:strVal val="#ppt_h"/>
                                          </p:val>
                                        </p:tav>
                                        <p:tav tm="100000">
                                          <p:val>
                                            <p:strVal val="#ppt_h"/>
                                          </p:val>
                                        </p:tav>
                                      </p:tavLst>
                                    </p:anim>
                                    <p:animEffect transition="in" filter="fade">
                                      <p:cBhvr>
                                        <p:cTn id="24" dur="1000"/>
                                        <p:tgtEl>
                                          <p:spTgt spid="2058"/>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056"/>
                                        </p:tgtEl>
                                        <p:attrNameLst>
                                          <p:attrName>style.visibility</p:attrName>
                                        </p:attrNameLst>
                                      </p:cBhvr>
                                      <p:to>
                                        <p:strVal val="visible"/>
                                      </p:to>
                                    </p:set>
                                    <p:anim calcmode="lin" valueType="num">
                                      <p:cBhvr>
                                        <p:cTn id="27" dur="1000" fill="hold"/>
                                        <p:tgtEl>
                                          <p:spTgt spid="2056"/>
                                        </p:tgtEl>
                                        <p:attrNameLst>
                                          <p:attrName>ppt_w</p:attrName>
                                        </p:attrNameLst>
                                      </p:cBhvr>
                                      <p:tavLst>
                                        <p:tav tm="0">
                                          <p:val>
                                            <p:strVal val="#ppt_w*0.70"/>
                                          </p:val>
                                        </p:tav>
                                        <p:tav tm="100000">
                                          <p:val>
                                            <p:strVal val="#ppt_w"/>
                                          </p:val>
                                        </p:tav>
                                      </p:tavLst>
                                    </p:anim>
                                    <p:anim calcmode="lin" valueType="num">
                                      <p:cBhvr>
                                        <p:cTn id="28" dur="1000" fill="hold"/>
                                        <p:tgtEl>
                                          <p:spTgt spid="2056"/>
                                        </p:tgtEl>
                                        <p:attrNameLst>
                                          <p:attrName>ppt_h</p:attrName>
                                        </p:attrNameLst>
                                      </p:cBhvr>
                                      <p:tavLst>
                                        <p:tav tm="0">
                                          <p:val>
                                            <p:strVal val="#ppt_h"/>
                                          </p:val>
                                        </p:tav>
                                        <p:tav tm="100000">
                                          <p:val>
                                            <p:strVal val="#ppt_h"/>
                                          </p:val>
                                        </p:tav>
                                      </p:tavLst>
                                    </p:anim>
                                    <p:animEffect transition="in" filter="fade">
                                      <p:cBhvr>
                                        <p:cTn id="29" dur="1000"/>
                                        <p:tgtEl>
                                          <p:spTgt spid="2056"/>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2055"/>
                                        </p:tgtEl>
                                        <p:attrNameLst>
                                          <p:attrName>style.visibility</p:attrName>
                                        </p:attrNameLst>
                                      </p:cBhvr>
                                      <p:to>
                                        <p:strVal val="visible"/>
                                      </p:to>
                                    </p:set>
                                    <p:anim calcmode="lin" valueType="num">
                                      <p:cBhvr>
                                        <p:cTn id="32" dur="1000" fill="hold"/>
                                        <p:tgtEl>
                                          <p:spTgt spid="2055"/>
                                        </p:tgtEl>
                                        <p:attrNameLst>
                                          <p:attrName>ppt_w</p:attrName>
                                        </p:attrNameLst>
                                      </p:cBhvr>
                                      <p:tavLst>
                                        <p:tav tm="0">
                                          <p:val>
                                            <p:strVal val="#ppt_w*0.70"/>
                                          </p:val>
                                        </p:tav>
                                        <p:tav tm="100000">
                                          <p:val>
                                            <p:strVal val="#ppt_w"/>
                                          </p:val>
                                        </p:tav>
                                      </p:tavLst>
                                    </p:anim>
                                    <p:anim calcmode="lin" valueType="num">
                                      <p:cBhvr>
                                        <p:cTn id="33" dur="1000" fill="hold"/>
                                        <p:tgtEl>
                                          <p:spTgt spid="2055"/>
                                        </p:tgtEl>
                                        <p:attrNameLst>
                                          <p:attrName>ppt_h</p:attrName>
                                        </p:attrNameLst>
                                      </p:cBhvr>
                                      <p:tavLst>
                                        <p:tav tm="0">
                                          <p:val>
                                            <p:strVal val="#ppt_h"/>
                                          </p:val>
                                        </p:tav>
                                        <p:tav tm="100000">
                                          <p:val>
                                            <p:strVal val="#ppt_h"/>
                                          </p:val>
                                        </p:tav>
                                      </p:tavLst>
                                    </p:anim>
                                    <p:animEffect transition="in" filter="fade">
                                      <p:cBhvr>
                                        <p:cTn id="34" dur="1000"/>
                                        <p:tgtEl>
                                          <p:spTgt spid="2055"/>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2052"/>
                                        </p:tgtEl>
                                        <p:attrNameLst>
                                          <p:attrName>style.visibility</p:attrName>
                                        </p:attrNameLst>
                                      </p:cBhvr>
                                      <p:to>
                                        <p:strVal val="visible"/>
                                      </p:to>
                                    </p:set>
                                    <p:anim calcmode="lin" valueType="num">
                                      <p:cBhvr>
                                        <p:cTn id="37" dur="1000" fill="hold"/>
                                        <p:tgtEl>
                                          <p:spTgt spid="2052"/>
                                        </p:tgtEl>
                                        <p:attrNameLst>
                                          <p:attrName>ppt_w</p:attrName>
                                        </p:attrNameLst>
                                      </p:cBhvr>
                                      <p:tavLst>
                                        <p:tav tm="0">
                                          <p:val>
                                            <p:strVal val="#ppt_w*0.70"/>
                                          </p:val>
                                        </p:tav>
                                        <p:tav tm="100000">
                                          <p:val>
                                            <p:strVal val="#ppt_w"/>
                                          </p:val>
                                        </p:tav>
                                      </p:tavLst>
                                    </p:anim>
                                    <p:anim calcmode="lin" valueType="num">
                                      <p:cBhvr>
                                        <p:cTn id="38" dur="1000" fill="hold"/>
                                        <p:tgtEl>
                                          <p:spTgt spid="2052"/>
                                        </p:tgtEl>
                                        <p:attrNameLst>
                                          <p:attrName>ppt_h</p:attrName>
                                        </p:attrNameLst>
                                      </p:cBhvr>
                                      <p:tavLst>
                                        <p:tav tm="0">
                                          <p:val>
                                            <p:strVal val="#ppt_h"/>
                                          </p:val>
                                        </p:tav>
                                        <p:tav tm="100000">
                                          <p:val>
                                            <p:strVal val="#ppt_h"/>
                                          </p:val>
                                        </p:tav>
                                      </p:tavLst>
                                    </p:anim>
                                    <p:animEffect transition="in" filter="fade">
                                      <p:cBhvr>
                                        <p:cTn id="39" dur="1000"/>
                                        <p:tgtEl>
                                          <p:spTgt spid="2052"/>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2059"/>
                                        </p:tgtEl>
                                        <p:attrNameLst>
                                          <p:attrName>style.visibility</p:attrName>
                                        </p:attrNameLst>
                                      </p:cBhvr>
                                      <p:to>
                                        <p:strVal val="visible"/>
                                      </p:to>
                                    </p:set>
                                    <p:anim calcmode="lin" valueType="num">
                                      <p:cBhvr>
                                        <p:cTn id="42" dur="1000" fill="hold"/>
                                        <p:tgtEl>
                                          <p:spTgt spid="2059"/>
                                        </p:tgtEl>
                                        <p:attrNameLst>
                                          <p:attrName>ppt_w</p:attrName>
                                        </p:attrNameLst>
                                      </p:cBhvr>
                                      <p:tavLst>
                                        <p:tav tm="0">
                                          <p:val>
                                            <p:strVal val="#ppt_w*0.70"/>
                                          </p:val>
                                        </p:tav>
                                        <p:tav tm="100000">
                                          <p:val>
                                            <p:strVal val="#ppt_w"/>
                                          </p:val>
                                        </p:tav>
                                      </p:tavLst>
                                    </p:anim>
                                    <p:anim calcmode="lin" valueType="num">
                                      <p:cBhvr>
                                        <p:cTn id="43" dur="1000" fill="hold"/>
                                        <p:tgtEl>
                                          <p:spTgt spid="2059"/>
                                        </p:tgtEl>
                                        <p:attrNameLst>
                                          <p:attrName>ppt_h</p:attrName>
                                        </p:attrNameLst>
                                      </p:cBhvr>
                                      <p:tavLst>
                                        <p:tav tm="0">
                                          <p:val>
                                            <p:strVal val="#ppt_h"/>
                                          </p:val>
                                        </p:tav>
                                        <p:tav tm="100000">
                                          <p:val>
                                            <p:strVal val="#ppt_h"/>
                                          </p:val>
                                        </p:tav>
                                      </p:tavLst>
                                    </p:anim>
                                    <p:animEffect transition="in" filter="fade">
                                      <p:cBhvr>
                                        <p:cTn id="44" dur="1000"/>
                                        <p:tgtEl>
                                          <p:spTgt spid="2059"/>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2057"/>
                                        </p:tgtEl>
                                        <p:attrNameLst>
                                          <p:attrName>style.visibility</p:attrName>
                                        </p:attrNameLst>
                                      </p:cBhvr>
                                      <p:to>
                                        <p:strVal val="visible"/>
                                      </p:to>
                                    </p:set>
                                    <p:anim calcmode="lin" valueType="num">
                                      <p:cBhvr>
                                        <p:cTn id="47" dur="1000" fill="hold"/>
                                        <p:tgtEl>
                                          <p:spTgt spid="2057"/>
                                        </p:tgtEl>
                                        <p:attrNameLst>
                                          <p:attrName>ppt_w</p:attrName>
                                        </p:attrNameLst>
                                      </p:cBhvr>
                                      <p:tavLst>
                                        <p:tav tm="0">
                                          <p:val>
                                            <p:strVal val="#ppt_w*0.70"/>
                                          </p:val>
                                        </p:tav>
                                        <p:tav tm="100000">
                                          <p:val>
                                            <p:strVal val="#ppt_w"/>
                                          </p:val>
                                        </p:tav>
                                      </p:tavLst>
                                    </p:anim>
                                    <p:anim calcmode="lin" valueType="num">
                                      <p:cBhvr>
                                        <p:cTn id="48" dur="1000" fill="hold"/>
                                        <p:tgtEl>
                                          <p:spTgt spid="2057"/>
                                        </p:tgtEl>
                                        <p:attrNameLst>
                                          <p:attrName>ppt_h</p:attrName>
                                        </p:attrNameLst>
                                      </p:cBhvr>
                                      <p:tavLst>
                                        <p:tav tm="0">
                                          <p:val>
                                            <p:strVal val="#ppt_h"/>
                                          </p:val>
                                        </p:tav>
                                        <p:tav tm="100000">
                                          <p:val>
                                            <p:strVal val="#ppt_h"/>
                                          </p:val>
                                        </p:tav>
                                      </p:tavLst>
                                    </p:anim>
                                    <p:animEffect transition="in" filter="fade">
                                      <p:cBhvr>
                                        <p:cTn id="49" dur="1000"/>
                                        <p:tgtEl>
                                          <p:spTgt spid="2057"/>
                                        </p:tgtEl>
                                      </p:cBhvr>
                                    </p:animEffect>
                                  </p:childTnLst>
                                </p:cTn>
                              </p:par>
                            </p:childTnLst>
                          </p:cTn>
                        </p:par>
                      </p:childTnLst>
                    </p:cTn>
                  </p:par>
                  <p:par>
                    <p:cTn id="50" fill="hold">
                      <p:stCondLst>
                        <p:cond delay="indefinite"/>
                      </p:stCondLst>
                      <p:childTnLst>
                        <p:par>
                          <p:cTn id="51" fill="hold">
                            <p:stCondLst>
                              <p:cond delay="0"/>
                            </p:stCondLst>
                            <p:childTnLst>
                              <p:par>
                                <p:cTn id="52" presetID="20" presetClass="entr" presetSubtype="0" fill="hold" grpId="0" nodeType="clickEffect">
                                  <p:stCondLst>
                                    <p:cond delay="0"/>
                                  </p:stCondLst>
                                  <p:childTnLst>
                                    <p:set>
                                      <p:cBhvr>
                                        <p:cTn id="53" dur="1" fill="hold">
                                          <p:stCondLst>
                                            <p:cond delay="0"/>
                                          </p:stCondLst>
                                        </p:cTn>
                                        <p:tgtEl>
                                          <p:spTgt spid="2054"/>
                                        </p:tgtEl>
                                        <p:attrNameLst>
                                          <p:attrName>style.visibility</p:attrName>
                                        </p:attrNameLst>
                                      </p:cBhvr>
                                      <p:to>
                                        <p:strVal val="visible"/>
                                      </p:to>
                                    </p:set>
                                    <p:animEffect transition="in" filter="wedge">
                                      <p:cBhvr>
                                        <p:cTn id="54" dur="2000"/>
                                        <p:tgtEl>
                                          <p:spTgt spid="2054"/>
                                        </p:tgtEl>
                                      </p:cBhvr>
                                    </p:animEffect>
                                  </p:childTnLst>
                                </p:cTn>
                              </p:par>
                            </p:childTnLst>
                          </p:cTn>
                        </p:par>
                      </p:childTnLst>
                    </p:cTn>
                  </p:par>
                  <p:par>
                    <p:cTn id="55" fill="hold">
                      <p:stCondLst>
                        <p:cond delay="indefinite"/>
                      </p:stCondLst>
                      <p:childTnLst>
                        <p:par>
                          <p:cTn id="56" fill="hold">
                            <p:stCondLst>
                              <p:cond delay="0"/>
                            </p:stCondLst>
                            <p:childTnLst>
                              <p:par>
                                <p:cTn id="57" presetID="20" presetClass="entr" presetSubtype="0" fill="hold" grpId="0" nodeType="clickEffect">
                                  <p:stCondLst>
                                    <p:cond delay="0"/>
                                  </p:stCondLst>
                                  <p:childTnLst>
                                    <p:set>
                                      <p:cBhvr>
                                        <p:cTn id="58" dur="1" fill="hold">
                                          <p:stCondLst>
                                            <p:cond delay="0"/>
                                          </p:stCondLst>
                                        </p:cTn>
                                        <p:tgtEl>
                                          <p:spTgt spid="2068"/>
                                        </p:tgtEl>
                                        <p:attrNameLst>
                                          <p:attrName>style.visibility</p:attrName>
                                        </p:attrNameLst>
                                      </p:cBhvr>
                                      <p:to>
                                        <p:strVal val="visible"/>
                                      </p:to>
                                    </p:set>
                                    <p:animEffect transition="in" filter="wedge">
                                      <p:cBhvr>
                                        <p:cTn id="59" dur="2000"/>
                                        <p:tgtEl>
                                          <p:spTgt spid="2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nimBg="1"/>
      <p:bldP spid="2059" grpId="0" animBg="1"/>
      <p:bldP spid="2058" grpId="0"/>
      <p:bldP spid="2057" grpId="0"/>
      <p:bldP spid="2056" grpId="0"/>
      <p:bldP spid="2055" grpId="0"/>
      <p:bldP spid="2054" grpId="0" animBg="1"/>
      <p:bldP spid="2052" grpId="0"/>
      <p:bldP spid="2051" grpId="0" animBg="1"/>
      <p:bldP spid="2049" grpId="0"/>
      <p:bldP spid="20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6" name="TextBox 5"/>
          <p:cNvSpPr txBox="1"/>
          <p:nvPr/>
        </p:nvSpPr>
        <p:spPr>
          <a:xfrm>
            <a:off x="2286000" y="1653094"/>
            <a:ext cx="6629400" cy="4662815"/>
          </a:xfrm>
          <a:prstGeom prst="rect">
            <a:avLst/>
          </a:prstGeom>
          <a:noFill/>
        </p:spPr>
        <p:txBody>
          <a:bodyPr wrap="square" rtlCol="0">
            <a:spAutoFit/>
          </a:bodyPr>
          <a:lstStyle/>
          <a:p>
            <a:r>
              <a:rPr lang="en-US" sz="2600" b="1" dirty="0"/>
              <a:t>Ways to build in recall:</a:t>
            </a:r>
          </a:p>
          <a:p>
            <a:endParaRPr lang="en-US" b="1" dirty="0"/>
          </a:p>
          <a:p>
            <a:pPr>
              <a:buFont typeface="Arial" pitchFamily="34" charset="0"/>
              <a:buChar char="•"/>
            </a:pPr>
            <a:r>
              <a:rPr lang="en-US" sz="2400" dirty="0"/>
              <a:t> </a:t>
            </a:r>
            <a:r>
              <a:rPr lang="en-US" sz="2500" dirty="0"/>
              <a:t>Review notes from previous class </a:t>
            </a:r>
            <a:br>
              <a:rPr lang="en-US" sz="2500" dirty="0"/>
            </a:br>
            <a:r>
              <a:rPr lang="en-US" sz="2500" dirty="0"/>
              <a:t>   lecture/textbook assignments before class</a:t>
            </a:r>
          </a:p>
          <a:p>
            <a:endParaRPr lang="en-US" dirty="0"/>
          </a:p>
          <a:p>
            <a:pPr>
              <a:buFont typeface="Arial" pitchFamily="34" charset="0"/>
              <a:buChar char="•"/>
            </a:pPr>
            <a:r>
              <a:rPr lang="en-US" sz="2400" dirty="0"/>
              <a:t> </a:t>
            </a:r>
            <a:r>
              <a:rPr lang="en-US" sz="2500" dirty="0"/>
              <a:t>Review notes right after class and later that day</a:t>
            </a:r>
          </a:p>
          <a:p>
            <a:endParaRPr lang="en-US" dirty="0"/>
          </a:p>
          <a:p>
            <a:pPr>
              <a:buFont typeface="Arial" pitchFamily="34" charset="0"/>
              <a:buChar char="•"/>
            </a:pPr>
            <a:r>
              <a:rPr lang="en-US" sz="2400" dirty="0"/>
              <a:t> </a:t>
            </a:r>
            <a:r>
              <a:rPr lang="en-US" sz="2500" dirty="0"/>
              <a:t>Re-write notes and add in textbook reading, </a:t>
            </a:r>
            <a:br>
              <a:rPr lang="en-US" sz="2500" dirty="0"/>
            </a:br>
            <a:r>
              <a:rPr lang="en-US" sz="2500" dirty="0"/>
              <a:t>   handouts, info/resources in Canvas, etc…</a:t>
            </a:r>
          </a:p>
          <a:p>
            <a:pPr>
              <a:buFont typeface="Arial" pitchFamily="34" charset="0"/>
              <a:buChar char="•"/>
            </a:pPr>
            <a:endParaRPr lang="en-US" dirty="0"/>
          </a:p>
          <a:p>
            <a:pPr>
              <a:buFont typeface="Arial" pitchFamily="34" charset="0"/>
              <a:buChar char="•"/>
            </a:pPr>
            <a:r>
              <a:rPr lang="en-US" sz="2400" dirty="0"/>
              <a:t> </a:t>
            </a:r>
            <a:r>
              <a:rPr lang="en-US" sz="2500" dirty="0"/>
              <a:t>Schedule a Weekly Review: do a weekly review </a:t>
            </a:r>
            <a:br>
              <a:rPr lang="en-US" sz="2500" dirty="0"/>
            </a:br>
            <a:r>
              <a:rPr lang="en-US" sz="2500" dirty="0"/>
              <a:t>  of the previous week and prep for the next week</a:t>
            </a:r>
          </a:p>
          <a:p>
            <a:r>
              <a:rPr lang="en-US" sz="2400" dirty="0"/>
              <a:t>	</a:t>
            </a:r>
          </a:p>
        </p:txBody>
      </p:sp>
      <p:pic>
        <p:nvPicPr>
          <p:cNvPr id="7" name="Picture 6" descr="books-pile.jpg"/>
          <p:cNvPicPr>
            <a:picLocks noChangeAspect="1"/>
          </p:cNvPicPr>
          <p:nvPr/>
        </p:nvPicPr>
        <p:blipFill>
          <a:blip r:embed="rId4" cstate="print"/>
          <a:stretch>
            <a:fillRect/>
          </a:stretch>
        </p:blipFill>
        <p:spPr>
          <a:xfrm>
            <a:off x="457200" y="1295400"/>
            <a:ext cx="1504950" cy="2276475"/>
          </a:xfrm>
          <a:prstGeom prst="rect">
            <a:avLst/>
          </a:prstGeom>
        </p:spPr>
      </p:pic>
      <p:sp>
        <p:nvSpPr>
          <p:cNvPr id="9" name="Rectangle 8"/>
          <p:cNvSpPr/>
          <p:nvPr/>
        </p:nvSpPr>
        <p:spPr>
          <a:xfrm>
            <a:off x="152400" y="228600"/>
            <a:ext cx="7523791" cy="769441"/>
          </a:xfrm>
          <a:prstGeom prst="rect">
            <a:avLst/>
          </a:prstGeom>
        </p:spPr>
        <p:txBody>
          <a:bodyPr wrap="none">
            <a:spAutoFit/>
          </a:bodyPr>
          <a:lstStyle/>
          <a:p>
            <a:r>
              <a:rPr lang="en-US" sz="4400" b="1" dirty="0">
                <a:solidFill>
                  <a:srgbClr val="F79646">
                    <a:lumMod val="75000"/>
                  </a:srgbClr>
                </a:solidFill>
                <a:effectLst>
                  <a:outerShdw blurRad="38100" dist="38100" dir="2700000" algn="tl">
                    <a:srgbClr val="000000">
                      <a:alpha val="43137"/>
                    </a:srgbClr>
                  </a:outerShdw>
                </a:effectLst>
                <a:ea typeface="+mj-ea"/>
                <a:cs typeface="+mj-cs"/>
              </a:rPr>
              <a:t>Notes, Textbooks &amp; Study Cycle</a:t>
            </a:r>
            <a:endParaRPr 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6" name="TextBox 5"/>
          <p:cNvSpPr txBox="1"/>
          <p:nvPr/>
        </p:nvSpPr>
        <p:spPr>
          <a:xfrm>
            <a:off x="2057400" y="1653094"/>
            <a:ext cx="6858000" cy="4678204"/>
          </a:xfrm>
          <a:prstGeom prst="rect">
            <a:avLst/>
          </a:prstGeom>
          <a:noFill/>
        </p:spPr>
        <p:txBody>
          <a:bodyPr wrap="square" rtlCol="0">
            <a:spAutoFit/>
          </a:bodyPr>
          <a:lstStyle/>
          <a:p>
            <a:r>
              <a:rPr lang="en-US" sz="2300" b="1" dirty="0">
                <a:latin typeface="Calibri" pitchFamily="34" charset="0"/>
                <a:cs typeface="Calibri" pitchFamily="34" charset="0"/>
              </a:rPr>
              <a:t>Easy ways to build in more time for Reading Textbooks  &amp; Review/Regular mini-Study Sessions:</a:t>
            </a:r>
            <a:br>
              <a:rPr lang="en-US" sz="2400" dirty="0">
                <a:latin typeface="Calibri" pitchFamily="34" charset="0"/>
                <a:cs typeface="Calibri" pitchFamily="34" charset="0"/>
              </a:rPr>
            </a:br>
            <a:endParaRPr lang="en-US" dirty="0">
              <a:latin typeface="Calibri" pitchFamily="34" charset="0"/>
              <a:cs typeface="Calibri" pitchFamily="34" charset="0"/>
            </a:endParaRPr>
          </a:p>
          <a:p>
            <a:pPr lvl="0">
              <a:buFont typeface="Arial" pitchFamily="34" charset="0"/>
              <a:buChar char="•"/>
            </a:pPr>
            <a:r>
              <a:rPr lang="en-US" sz="2400" dirty="0">
                <a:solidFill>
                  <a:prstClr val="black"/>
                </a:solidFill>
                <a:latin typeface="Calibri" pitchFamily="34" charset="0"/>
                <a:cs typeface="Calibri" pitchFamily="34" charset="0"/>
              </a:rPr>
              <a:t> 5-10 minutes </a:t>
            </a:r>
            <a:r>
              <a:rPr lang="en-US" sz="2400" i="1" dirty="0">
                <a:solidFill>
                  <a:prstClr val="black"/>
                </a:solidFill>
                <a:latin typeface="Calibri" pitchFamily="34" charset="0"/>
                <a:cs typeface="Calibri" pitchFamily="34" charset="0"/>
              </a:rPr>
              <a:t>before</a:t>
            </a:r>
            <a:r>
              <a:rPr lang="en-US" sz="2400" dirty="0">
                <a:solidFill>
                  <a:prstClr val="black"/>
                </a:solidFill>
                <a:latin typeface="Calibri" pitchFamily="34" charset="0"/>
                <a:cs typeface="Calibri" pitchFamily="34" charset="0"/>
              </a:rPr>
              <a:t> each class, review notes from </a:t>
            </a:r>
            <a:br>
              <a:rPr lang="en-US" sz="2400" dirty="0">
                <a:solidFill>
                  <a:prstClr val="black"/>
                </a:solidFill>
                <a:latin typeface="Calibri" pitchFamily="34" charset="0"/>
                <a:cs typeface="Calibri" pitchFamily="34" charset="0"/>
              </a:rPr>
            </a:br>
            <a:r>
              <a:rPr lang="en-US" sz="2400" dirty="0">
                <a:solidFill>
                  <a:prstClr val="black"/>
                </a:solidFill>
                <a:latin typeface="Calibri" pitchFamily="34" charset="0"/>
                <a:cs typeface="Calibri" pitchFamily="34" charset="0"/>
              </a:rPr>
              <a:t>  previous class lecture</a:t>
            </a:r>
          </a:p>
          <a:p>
            <a:pPr lvl="0">
              <a:buFont typeface="Arial" pitchFamily="34" charset="0"/>
              <a:buChar char="•"/>
            </a:pPr>
            <a:endParaRPr lang="en-US" sz="1400" dirty="0">
              <a:solidFill>
                <a:prstClr val="black"/>
              </a:solidFill>
              <a:latin typeface="Calibri" pitchFamily="34" charset="0"/>
              <a:cs typeface="Calibri" pitchFamily="34" charset="0"/>
            </a:endParaRPr>
          </a:p>
          <a:p>
            <a:pPr lvl="0">
              <a:buFont typeface="Arial" pitchFamily="34" charset="0"/>
              <a:buChar char="•"/>
            </a:pPr>
            <a:r>
              <a:rPr lang="en-US" sz="2400" dirty="0">
                <a:solidFill>
                  <a:prstClr val="black"/>
                </a:solidFill>
                <a:latin typeface="Calibri" pitchFamily="34" charset="0"/>
                <a:cs typeface="Calibri" pitchFamily="34" charset="0"/>
              </a:rPr>
              <a:t> 5-10 minutes </a:t>
            </a:r>
            <a:r>
              <a:rPr lang="en-US" sz="2400" i="1" dirty="0">
                <a:solidFill>
                  <a:prstClr val="black"/>
                </a:solidFill>
                <a:latin typeface="Calibri" pitchFamily="34" charset="0"/>
                <a:cs typeface="Calibri" pitchFamily="34" charset="0"/>
              </a:rPr>
              <a:t>after</a:t>
            </a:r>
            <a:r>
              <a:rPr lang="en-US" sz="2400" dirty="0">
                <a:solidFill>
                  <a:prstClr val="black"/>
                </a:solidFill>
                <a:latin typeface="Calibri" pitchFamily="34" charset="0"/>
                <a:cs typeface="Calibri" pitchFamily="34" charset="0"/>
              </a:rPr>
              <a:t> each class, review notes and add  </a:t>
            </a:r>
            <a:br>
              <a:rPr lang="en-US" sz="2400" dirty="0">
                <a:solidFill>
                  <a:prstClr val="black"/>
                </a:solidFill>
                <a:latin typeface="Calibri" pitchFamily="34" charset="0"/>
                <a:cs typeface="Calibri" pitchFamily="34" charset="0"/>
              </a:rPr>
            </a:br>
            <a:r>
              <a:rPr lang="en-US" sz="2400" dirty="0">
                <a:solidFill>
                  <a:prstClr val="black"/>
                </a:solidFill>
                <a:latin typeface="Calibri" pitchFamily="34" charset="0"/>
                <a:cs typeface="Calibri" pitchFamily="34" charset="0"/>
              </a:rPr>
              <a:t>  a few summary sentences</a:t>
            </a:r>
            <a:br>
              <a:rPr lang="en-US" sz="2400" dirty="0">
                <a:solidFill>
                  <a:prstClr val="black"/>
                </a:solidFill>
                <a:latin typeface="Calibri" pitchFamily="34" charset="0"/>
                <a:cs typeface="Calibri" pitchFamily="34" charset="0"/>
              </a:rPr>
            </a:br>
            <a:endParaRPr lang="en-US" sz="1400" dirty="0">
              <a:solidFill>
                <a:prstClr val="black"/>
              </a:solidFill>
              <a:latin typeface="Calibri" pitchFamily="34" charset="0"/>
              <a:cs typeface="Calibri" pitchFamily="34" charset="0"/>
            </a:endParaRPr>
          </a:p>
          <a:p>
            <a:pPr lvl="0">
              <a:buFont typeface="Arial" pitchFamily="34" charset="0"/>
              <a:buChar char="•"/>
            </a:pPr>
            <a:r>
              <a:rPr lang="en-US" sz="2400" dirty="0">
                <a:solidFill>
                  <a:prstClr val="black"/>
                </a:solidFill>
                <a:latin typeface="Calibri" pitchFamily="34" charset="0"/>
                <a:cs typeface="Calibri" pitchFamily="34" charset="0"/>
              </a:rPr>
              <a:t> Grab a classmate or two and meet up for lunch: </a:t>
            </a:r>
            <a:br>
              <a:rPr lang="en-US" sz="2400" dirty="0">
                <a:solidFill>
                  <a:prstClr val="black"/>
                </a:solidFill>
                <a:latin typeface="Calibri" pitchFamily="34" charset="0"/>
                <a:cs typeface="Calibri" pitchFamily="34" charset="0"/>
              </a:rPr>
            </a:br>
            <a:r>
              <a:rPr lang="en-US" sz="2400" dirty="0">
                <a:solidFill>
                  <a:prstClr val="black"/>
                </a:solidFill>
                <a:latin typeface="Calibri" pitchFamily="34" charset="0"/>
                <a:cs typeface="Calibri" pitchFamily="34" charset="0"/>
              </a:rPr>
              <a:t>  bring class notes &amp; review/discuss class lecture</a:t>
            </a:r>
            <a:br>
              <a:rPr lang="en-US" sz="2400" dirty="0">
                <a:solidFill>
                  <a:prstClr val="black"/>
                </a:solidFill>
                <a:latin typeface="Calibri" pitchFamily="34" charset="0"/>
                <a:cs typeface="Calibri" pitchFamily="34" charset="0"/>
              </a:rPr>
            </a:br>
            <a:endParaRPr lang="en-US" sz="1400" dirty="0">
              <a:solidFill>
                <a:prstClr val="black"/>
              </a:solidFill>
              <a:latin typeface="Calibri" pitchFamily="34" charset="0"/>
              <a:cs typeface="Calibri" pitchFamily="34" charset="0"/>
            </a:endParaRPr>
          </a:p>
          <a:p>
            <a:pPr lvl="0">
              <a:buFont typeface="Arial" pitchFamily="34" charset="0"/>
              <a:buChar char="•"/>
            </a:pPr>
            <a:r>
              <a:rPr lang="en-US" sz="2400" dirty="0">
                <a:solidFill>
                  <a:prstClr val="black"/>
                </a:solidFill>
                <a:latin typeface="Calibri" pitchFamily="34" charset="0"/>
                <a:cs typeface="Calibri" pitchFamily="34" charset="0"/>
              </a:rPr>
              <a:t> Mute TV during commercials to review lecture notes </a:t>
            </a:r>
            <a:br>
              <a:rPr lang="en-US" sz="2400" dirty="0">
                <a:solidFill>
                  <a:prstClr val="black"/>
                </a:solidFill>
                <a:latin typeface="Calibri" pitchFamily="34" charset="0"/>
                <a:cs typeface="Calibri" pitchFamily="34" charset="0"/>
              </a:rPr>
            </a:br>
            <a:r>
              <a:rPr lang="en-US" sz="2400" dirty="0">
                <a:solidFill>
                  <a:prstClr val="black"/>
                </a:solidFill>
                <a:latin typeface="Calibri" pitchFamily="34" charset="0"/>
                <a:cs typeface="Calibri" pitchFamily="34" charset="0"/>
              </a:rPr>
              <a:t>  and skim reading assignments</a:t>
            </a:r>
            <a:endParaRPr lang="en-US" sz="2400" dirty="0">
              <a:latin typeface="Calibri" pitchFamily="34" charset="0"/>
              <a:cs typeface="Calibri" pitchFamily="34" charset="0"/>
            </a:endParaRPr>
          </a:p>
        </p:txBody>
      </p:sp>
      <p:pic>
        <p:nvPicPr>
          <p:cNvPr id="7" name="Picture 6" descr="books-pile.jpg"/>
          <p:cNvPicPr>
            <a:picLocks noChangeAspect="1"/>
          </p:cNvPicPr>
          <p:nvPr/>
        </p:nvPicPr>
        <p:blipFill>
          <a:blip r:embed="rId4" cstate="print"/>
          <a:stretch>
            <a:fillRect/>
          </a:stretch>
        </p:blipFill>
        <p:spPr>
          <a:xfrm>
            <a:off x="457200" y="1295400"/>
            <a:ext cx="1504950" cy="2276475"/>
          </a:xfrm>
          <a:prstGeom prst="rect">
            <a:avLst/>
          </a:prstGeom>
        </p:spPr>
      </p:pic>
      <p:sp>
        <p:nvSpPr>
          <p:cNvPr id="9" name="Rectangle 8"/>
          <p:cNvSpPr/>
          <p:nvPr/>
        </p:nvSpPr>
        <p:spPr>
          <a:xfrm>
            <a:off x="152400" y="228600"/>
            <a:ext cx="7523791" cy="769441"/>
          </a:xfrm>
          <a:prstGeom prst="rect">
            <a:avLst/>
          </a:prstGeom>
        </p:spPr>
        <p:txBody>
          <a:bodyPr wrap="none">
            <a:spAutoFit/>
          </a:bodyPr>
          <a:lstStyle/>
          <a:p>
            <a:r>
              <a:rPr lang="en-US" sz="4400" b="1" dirty="0">
                <a:solidFill>
                  <a:srgbClr val="F79646">
                    <a:lumMod val="75000"/>
                  </a:srgbClr>
                </a:solidFill>
                <a:effectLst>
                  <a:outerShdw blurRad="38100" dist="38100" dir="2700000" algn="tl">
                    <a:srgbClr val="000000">
                      <a:alpha val="43137"/>
                    </a:srgbClr>
                  </a:outerShdw>
                </a:effectLst>
                <a:ea typeface="+mj-ea"/>
                <a:cs typeface="+mj-cs"/>
              </a:rPr>
              <a:t>Notes, Textbooks &amp; Study Cycle</a:t>
            </a:r>
            <a:endParaRPr 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3548</TotalTime>
  <Words>3718</Words>
  <Application>Microsoft Macintosh PowerPoint</Application>
  <PresentationFormat>Overhead</PresentationFormat>
  <Paragraphs>262</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Times New Roman</vt:lpstr>
      <vt:lpstr>Wingdings</vt:lpstr>
      <vt:lpstr>Office Theme</vt:lpstr>
      <vt:lpstr>Academic 911</vt:lpstr>
      <vt:lpstr>I have a down-slip. Now what?</vt:lpstr>
      <vt:lpstr>Academic 911</vt:lpstr>
      <vt:lpstr>Identifying Your Obstacles</vt:lpstr>
      <vt:lpstr>Notes, Textbooks &amp; Study Cycle</vt:lpstr>
      <vt:lpstr>PowerPoint Presentation</vt:lpstr>
      <vt:lpstr>PowerPoint Presentation</vt:lpstr>
      <vt:lpstr>PowerPoint Presentation</vt:lpstr>
      <vt:lpstr>PowerPoint Presentation</vt:lpstr>
      <vt:lpstr>4 Reasons to Create a Study Group</vt:lpstr>
      <vt:lpstr>PowerPoint Presentation</vt:lpstr>
      <vt:lpstr>PowerPoint Presentation</vt:lpstr>
      <vt:lpstr>PowerPoint Presentation</vt:lpstr>
      <vt:lpstr>PowerPoint Presentation</vt:lpstr>
      <vt:lpstr>PowerPoint Presentation</vt:lpstr>
      <vt:lpstr>PowerPoint Presentation</vt:lpstr>
      <vt:lpstr>Tutoring Information</vt:lpstr>
      <vt:lpstr>Academic 911</vt:lpstr>
    </vt:vector>
  </TitlesOfParts>
  <Company>Pittsburg State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911</dc:title>
  <dc:creator>Rebecca Roach</dc:creator>
  <cp:lastModifiedBy>Nikole Cook</cp:lastModifiedBy>
  <cp:revision>190</cp:revision>
  <cp:lastPrinted>2012-10-17T14:40:04Z</cp:lastPrinted>
  <dcterms:created xsi:type="dcterms:W3CDTF">2011-03-24T15:10:37Z</dcterms:created>
  <dcterms:modified xsi:type="dcterms:W3CDTF">2020-04-03T15:34:42Z</dcterms:modified>
</cp:coreProperties>
</file>