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36"/>
  </p:notesMasterIdLst>
  <p:handoutMasterIdLst>
    <p:handoutMasterId r:id="rId37"/>
  </p:handoutMasterIdLst>
  <p:sldIdLst>
    <p:sldId id="256" r:id="rId2"/>
    <p:sldId id="278" r:id="rId3"/>
    <p:sldId id="282" r:id="rId4"/>
    <p:sldId id="286" r:id="rId5"/>
    <p:sldId id="284" r:id="rId6"/>
    <p:sldId id="287" r:id="rId7"/>
    <p:sldId id="285" r:id="rId8"/>
    <p:sldId id="288" r:id="rId9"/>
    <p:sldId id="289" r:id="rId10"/>
    <p:sldId id="297" r:id="rId11"/>
    <p:sldId id="257" r:id="rId12"/>
    <p:sldId id="259" r:id="rId13"/>
    <p:sldId id="290" r:id="rId14"/>
    <p:sldId id="291" r:id="rId15"/>
    <p:sldId id="258" r:id="rId16"/>
    <p:sldId id="271" r:id="rId17"/>
    <p:sldId id="273" r:id="rId18"/>
    <p:sldId id="274" r:id="rId19"/>
    <p:sldId id="261" r:id="rId20"/>
    <p:sldId id="276" r:id="rId21"/>
    <p:sldId id="263" r:id="rId22"/>
    <p:sldId id="264" r:id="rId23"/>
    <p:sldId id="266" r:id="rId24"/>
    <p:sldId id="270" r:id="rId25"/>
    <p:sldId id="267" r:id="rId26"/>
    <p:sldId id="268" r:id="rId27"/>
    <p:sldId id="269" r:id="rId28"/>
    <p:sldId id="292" r:id="rId29"/>
    <p:sldId id="293" r:id="rId30"/>
    <p:sldId id="294" r:id="rId31"/>
    <p:sldId id="283" r:id="rId32"/>
    <p:sldId id="280" r:id="rId33"/>
    <p:sldId id="295" r:id="rId34"/>
    <p:sldId id="296" r:id="rId3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8" autoAdjust="0"/>
    <p:restoredTop sz="94651" autoAdjust="0"/>
  </p:normalViewPr>
  <p:slideViewPr>
    <p:cSldViewPr>
      <p:cViewPr varScale="1">
        <p:scale>
          <a:sx n="116" d="100"/>
          <a:sy n="116" d="100"/>
        </p:scale>
        <p:origin x="213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81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1E58BC-10F3-46CE-B72C-A6A0F1D1E913}" type="doc">
      <dgm:prSet loTypeId="urn:microsoft.com/office/officeart/2005/8/layout/cycle1" loCatId="cycle" qsTypeId="urn:microsoft.com/office/officeart/2005/8/quickstyle/simple1#1" qsCatId="simple" csTypeId="urn:microsoft.com/office/officeart/2005/8/colors/accent1_2#1" csCatId="accent1" phldr="1"/>
      <dgm:spPr/>
    </dgm:pt>
    <dgm:pt modelId="{93732018-82BA-4CCB-B7D2-7F48990E44DA}">
      <dgm:prSet custT="1"/>
      <dgm:spPr>
        <a:solidFill>
          <a:srgbClr val="FF0000"/>
        </a:solidFill>
        <a:ln>
          <a:solidFill>
            <a:schemeClr val="accent2">
              <a:lumMod val="75000"/>
            </a:schemeClr>
          </a:solidFill>
        </a:ln>
      </dgm:spPr>
      <dgm:t>
        <a:bodyPr/>
        <a:lstStyle/>
        <a:p>
          <a:pPr rtl="0" eaLnBrk="1" latinLnBrk="0"/>
          <a:r>
            <a:rPr lang="en-US" sz="900" b="1" i="1" dirty="0" smtClean="0">
              <a:solidFill>
                <a:schemeClr val="bg1"/>
              </a:solidFill>
            </a:rPr>
            <a:t>September 15th  Budget  Request</a:t>
          </a:r>
        </a:p>
      </dgm:t>
    </dgm:pt>
    <dgm:pt modelId="{9A79A903-ACD3-49BF-9BD7-968E580ECEAA}" type="parTrans" cxnId="{90508AEA-CCC7-4874-A5A0-C1A30B1D2523}">
      <dgm:prSet/>
      <dgm:spPr/>
      <dgm:t>
        <a:bodyPr/>
        <a:lstStyle/>
        <a:p>
          <a:endParaRPr lang="en-US"/>
        </a:p>
      </dgm:t>
    </dgm:pt>
    <dgm:pt modelId="{520FEF8B-C7E1-4943-92AE-58851A4F72BF}" type="sibTrans" cxnId="{90508AEA-CCC7-4874-A5A0-C1A30B1D2523}">
      <dgm:prSet/>
      <dgm:spPr>
        <a:solidFill>
          <a:srgbClr val="FF0000"/>
        </a:solidFill>
        <a:effectLst>
          <a:outerShdw blurRad="50800" dist="38100" dir="2700000" algn="tl" rotWithShape="0">
            <a:prstClr val="black">
              <a:alpha val="40000"/>
            </a:prstClr>
          </a:outerShdw>
        </a:effectLst>
      </dgm:spPr>
      <dgm:t>
        <a:bodyPr/>
        <a:lstStyle/>
        <a:p>
          <a:endParaRPr lang="en-US"/>
        </a:p>
      </dgm:t>
    </dgm:pt>
    <dgm:pt modelId="{A40277AA-B123-403B-86B9-6CF484E0BB5C}">
      <dgm:prSet custT="1"/>
      <dgm:spPr>
        <a:solidFill>
          <a:srgbClr val="CC6600"/>
        </a:solidFill>
        <a:ln>
          <a:solidFill>
            <a:schemeClr val="accent2">
              <a:lumMod val="75000"/>
            </a:schemeClr>
          </a:solidFill>
        </a:ln>
      </dgm:spPr>
      <dgm:t>
        <a:bodyPr/>
        <a:lstStyle/>
        <a:p>
          <a:pPr rtl="0" eaLnBrk="1" latinLnBrk="0"/>
          <a:r>
            <a:rPr lang="en-US" sz="900" b="1" dirty="0" smtClean="0">
              <a:solidFill>
                <a:schemeClr val="bg1"/>
              </a:solidFill>
            </a:rPr>
            <a:t>November 10th</a:t>
          </a:r>
        </a:p>
        <a:p>
          <a:pPr rtl="0" eaLnBrk="1" latinLnBrk="0"/>
          <a:r>
            <a:rPr lang="en-US" sz="900" b="1" dirty="0" smtClean="0">
              <a:solidFill>
                <a:schemeClr val="bg1"/>
              </a:solidFill>
            </a:rPr>
            <a:t>Budget Director’s Recommendation</a:t>
          </a:r>
        </a:p>
      </dgm:t>
    </dgm:pt>
    <dgm:pt modelId="{4243040F-8271-49A3-85F5-EF3B14D523FB}" type="parTrans" cxnId="{5384D269-87D4-41A6-BDE6-0EAC71BB66FC}">
      <dgm:prSet/>
      <dgm:spPr/>
      <dgm:t>
        <a:bodyPr/>
        <a:lstStyle/>
        <a:p>
          <a:endParaRPr lang="en-US"/>
        </a:p>
      </dgm:t>
    </dgm:pt>
    <dgm:pt modelId="{E0905F54-1A0C-4B87-90C8-B26592786CC9}" type="sibTrans" cxnId="{5384D269-87D4-41A6-BDE6-0EAC71BB66FC}">
      <dgm:prSet/>
      <dgm:spPr>
        <a:solidFill>
          <a:srgbClr val="CC6600"/>
        </a:solidFill>
        <a:effectLst>
          <a:outerShdw blurRad="50800" dist="38100" dir="2700000" algn="tl" rotWithShape="0">
            <a:prstClr val="black">
              <a:alpha val="40000"/>
            </a:prstClr>
          </a:outerShdw>
        </a:effectLst>
      </dgm:spPr>
      <dgm:t>
        <a:bodyPr/>
        <a:lstStyle/>
        <a:p>
          <a:endParaRPr lang="en-US"/>
        </a:p>
      </dgm:t>
    </dgm:pt>
    <dgm:pt modelId="{78B793F8-E2C4-4CD5-A51E-2C81F418DAFA}">
      <dgm:prSet custT="1"/>
      <dgm:spPr>
        <a:solidFill>
          <a:srgbClr val="CC3399"/>
        </a:solidFill>
        <a:ln>
          <a:solidFill>
            <a:schemeClr val="accent2">
              <a:lumMod val="75000"/>
            </a:schemeClr>
          </a:solidFill>
        </a:ln>
      </dgm:spPr>
      <dgm:t>
        <a:bodyPr/>
        <a:lstStyle/>
        <a:p>
          <a:pPr rtl="0" eaLnBrk="1" latinLnBrk="0"/>
          <a:r>
            <a:rPr lang="en-US" sz="900" b="1" dirty="0" smtClean="0">
              <a:solidFill>
                <a:schemeClr val="bg1"/>
              </a:solidFill>
            </a:rPr>
            <a:t>December 10</a:t>
          </a:r>
          <a:r>
            <a:rPr lang="en-US" sz="900" b="1" baseline="30000" dirty="0" smtClean="0">
              <a:solidFill>
                <a:schemeClr val="bg1"/>
              </a:solidFill>
            </a:rPr>
            <a:t>th</a:t>
          </a:r>
          <a:r>
            <a:rPr lang="en-US" sz="900" b="1" dirty="0" smtClean="0">
              <a:solidFill>
                <a:schemeClr val="bg1"/>
              </a:solidFill>
            </a:rPr>
            <a:t> </a:t>
          </a:r>
        </a:p>
        <a:p>
          <a:pPr rtl="0" eaLnBrk="1" latinLnBrk="0"/>
          <a:r>
            <a:rPr lang="en-US" sz="900" b="1" dirty="0" smtClean="0">
              <a:solidFill>
                <a:schemeClr val="bg1"/>
              </a:solidFill>
            </a:rPr>
            <a:t> Governors Appeal Process</a:t>
          </a:r>
        </a:p>
      </dgm:t>
    </dgm:pt>
    <dgm:pt modelId="{B0C8F3B2-ED82-4B6E-B25B-67A279215384}" type="parTrans" cxnId="{D13DCD6B-7A5B-4996-A3DB-A7CB2BEF0C2E}">
      <dgm:prSet/>
      <dgm:spPr/>
      <dgm:t>
        <a:bodyPr/>
        <a:lstStyle/>
        <a:p>
          <a:endParaRPr lang="en-US"/>
        </a:p>
      </dgm:t>
    </dgm:pt>
    <dgm:pt modelId="{1EB1C8C2-42B9-4CAF-A54A-14C17D229347}" type="sibTrans" cxnId="{D13DCD6B-7A5B-4996-A3DB-A7CB2BEF0C2E}">
      <dgm:prSet/>
      <dgm:spPr>
        <a:solidFill>
          <a:srgbClr val="CC0066"/>
        </a:solidFill>
        <a:effectLst>
          <a:outerShdw blurRad="50800" dist="38100" dir="2700000" algn="tl" rotWithShape="0">
            <a:prstClr val="black">
              <a:alpha val="40000"/>
            </a:prstClr>
          </a:outerShdw>
        </a:effectLst>
      </dgm:spPr>
      <dgm:t>
        <a:bodyPr/>
        <a:lstStyle/>
        <a:p>
          <a:endParaRPr lang="en-US"/>
        </a:p>
      </dgm:t>
    </dgm:pt>
    <dgm:pt modelId="{E5808D73-9FA0-4EFA-88C7-4FC2FDA9BE42}">
      <dgm:prSet custT="1"/>
      <dgm:spPr>
        <a:solidFill>
          <a:srgbClr val="CCCC00"/>
        </a:solidFill>
        <a:ln>
          <a:solidFill>
            <a:schemeClr val="accent2">
              <a:lumMod val="75000"/>
            </a:schemeClr>
          </a:solidFill>
        </a:ln>
      </dgm:spPr>
      <dgm:t>
        <a:bodyPr/>
        <a:lstStyle/>
        <a:p>
          <a:pPr rtl="0" eaLnBrk="1" latinLnBrk="0"/>
          <a:r>
            <a:rPr lang="en-US" sz="800" b="1" dirty="0" smtClean="0">
              <a:solidFill>
                <a:schemeClr val="tx1">
                  <a:lumMod val="75000"/>
                  <a:lumOff val="25000"/>
                </a:schemeClr>
              </a:solidFill>
            </a:rPr>
            <a:t>January 10th</a:t>
          </a:r>
        </a:p>
        <a:p>
          <a:pPr rtl="0" eaLnBrk="1" latinLnBrk="0"/>
          <a:r>
            <a:rPr lang="en-US" sz="800" b="1" dirty="0" smtClean="0">
              <a:solidFill>
                <a:schemeClr val="tx1">
                  <a:lumMod val="75000"/>
                  <a:lumOff val="25000"/>
                </a:schemeClr>
              </a:solidFill>
            </a:rPr>
            <a:t>Governor’s Budget </a:t>
          </a:r>
        </a:p>
        <a:p>
          <a:pPr rtl="0" eaLnBrk="1" latinLnBrk="0"/>
          <a:r>
            <a:rPr lang="en-US" sz="800" b="1" dirty="0" smtClean="0">
              <a:solidFill>
                <a:schemeClr val="tx1">
                  <a:lumMod val="75000"/>
                  <a:lumOff val="25000"/>
                </a:schemeClr>
              </a:solidFill>
            </a:rPr>
            <a:t>Recommendation</a:t>
          </a:r>
        </a:p>
      </dgm:t>
    </dgm:pt>
    <dgm:pt modelId="{000F6A79-1E29-4176-AB92-C42AEC43BDC3}" type="parTrans" cxnId="{443CBBB6-BA39-43B3-98FA-A6D8A1F50881}">
      <dgm:prSet/>
      <dgm:spPr/>
      <dgm:t>
        <a:bodyPr/>
        <a:lstStyle/>
        <a:p>
          <a:endParaRPr lang="en-US"/>
        </a:p>
      </dgm:t>
    </dgm:pt>
    <dgm:pt modelId="{3CBE03A0-CE7E-4C18-849C-68DBDD06D32C}" type="sibTrans" cxnId="{443CBBB6-BA39-43B3-98FA-A6D8A1F50881}">
      <dgm:prSet/>
      <dgm:spPr>
        <a:solidFill>
          <a:srgbClr val="CCCC00"/>
        </a:solidFill>
        <a:effectLst>
          <a:outerShdw blurRad="50800" dist="38100" dir="2700000" algn="tl" rotWithShape="0">
            <a:prstClr val="black">
              <a:alpha val="40000"/>
            </a:prstClr>
          </a:outerShdw>
        </a:effectLst>
      </dgm:spPr>
      <dgm:t>
        <a:bodyPr/>
        <a:lstStyle/>
        <a:p>
          <a:endParaRPr lang="en-US"/>
        </a:p>
      </dgm:t>
    </dgm:pt>
    <dgm:pt modelId="{90E30C11-D7BB-49D7-B2B9-6A6D48F952DE}">
      <dgm:prSet custT="1"/>
      <dgm:spPr>
        <a:solidFill>
          <a:srgbClr val="CCFF33"/>
        </a:solidFill>
        <a:ln>
          <a:solidFill>
            <a:schemeClr val="accent2">
              <a:lumMod val="75000"/>
            </a:schemeClr>
          </a:solidFill>
        </a:ln>
      </dgm:spPr>
      <dgm:t>
        <a:bodyPr/>
        <a:lstStyle/>
        <a:p>
          <a:pPr rtl="0" eaLnBrk="1" latinLnBrk="0"/>
          <a:r>
            <a:rPr lang="en-US" sz="900" b="1" dirty="0" smtClean="0">
              <a:solidFill>
                <a:schemeClr val="tx1">
                  <a:lumMod val="75000"/>
                  <a:lumOff val="25000"/>
                </a:schemeClr>
              </a:solidFill>
            </a:rPr>
            <a:t>January – April</a:t>
          </a:r>
        </a:p>
        <a:p>
          <a:pPr rtl="0" eaLnBrk="1" latinLnBrk="0"/>
          <a:r>
            <a:rPr lang="en-US" sz="900" b="1" dirty="0" smtClean="0">
              <a:solidFill>
                <a:schemeClr val="tx1">
                  <a:lumMod val="75000"/>
                  <a:lumOff val="25000"/>
                </a:schemeClr>
              </a:solidFill>
            </a:rPr>
            <a:t> House &amp; Senate Deliberations</a:t>
          </a:r>
        </a:p>
      </dgm:t>
    </dgm:pt>
    <dgm:pt modelId="{7E797EC4-A079-4956-BDCA-77CE38098C5C}" type="parTrans" cxnId="{5E4E56C4-3C0F-4B2B-A2FD-E2A21EDB1ABA}">
      <dgm:prSet/>
      <dgm:spPr/>
      <dgm:t>
        <a:bodyPr/>
        <a:lstStyle/>
        <a:p>
          <a:endParaRPr lang="en-US"/>
        </a:p>
      </dgm:t>
    </dgm:pt>
    <dgm:pt modelId="{0370AF8A-FD67-414C-BF33-EC2EA6BBE43B}" type="sibTrans" cxnId="{5E4E56C4-3C0F-4B2B-A2FD-E2A21EDB1ABA}">
      <dgm:prSet/>
      <dgm:spPr>
        <a:solidFill>
          <a:srgbClr val="CCFF33"/>
        </a:solidFill>
        <a:effectLst>
          <a:outerShdw blurRad="50800" dist="38100" dir="2700000" algn="tl" rotWithShape="0">
            <a:prstClr val="black">
              <a:alpha val="40000"/>
            </a:prstClr>
          </a:outerShdw>
        </a:effectLst>
      </dgm:spPr>
      <dgm:t>
        <a:bodyPr/>
        <a:lstStyle/>
        <a:p>
          <a:endParaRPr lang="en-US"/>
        </a:p>
      </dgm:t>
    </dgm:pt>
    <dgm:pt modelId="{4FF3AD0A-8012-4153-8021-DC88FF29DF1E}">
      <dgm:prSet custT="1"/>
      <dgm:spPr>
        <a:solidFill>
          <a:srgbClr val="99FF33"/>
        </a:solidFill>
        <a:ln>
          <a:solidFill>
            <a:schemeClr val="accent2">
              <a:lumMod val="75000"/>
            </a:schemeClr>
          </a:solidFill>
        </a:ln>
      </dgm:spPr>
      <dgm:t>
        <a:bodyPr/>
        <a:lstStyle/>
        <a:p>
          <a:pPr rtl="0" eaLnBrk="1" latinLnBrk="0"/>
          <a:r>
            <a:rPr lang="en-US" sz="900" b="1" dirty="0" smtClean="0">
              <a:solidFill>
                <a:schemeClr val="tx1">
                  <a:lumMod val="75000"/>
                  <a:lumOff val="25000"/>
                </a:schemeClr>
              </a:solidFill>
            </a:rPr>
            <a:t>April 30th  Final Budget Decisions</a:t>
          </a:r>
        </a:p>
      </dgm:t>
    </dgm:pt>
    <dgm:pt modelId="{2F60D2F1-DADF-46B6-A508-2C250A24AE73}" type="parTrans" cxnId="{061337FA-A217-4401-96AC-5A8AE946EC42}">
      <dgm:prSet/>
      <dgm:spPr/>
      <dgm:t>
        <a:bodyPr/>
        <a:lstStyle/>
        <a:p>
          <a:endParaRPr lang="en-US"/>
        </a:p>
      </dgm:t>
    </dgm:pt>
    <dgm:pt modelId="{8D159149-8DF1-43CA-AEC5-66CAD4487CAA}" type="sibTrans" cxnId="{061337FA-A217-4401-96AC-5A8AE946EC42}">
      <dgm:prSet/>
      <dgm:spPr>
        <a:solidFill>
          <a:srgbClr val="99FF33"/>
        </a:solidFill>
        <a:effectLst>
          <a:outerShdw blurRad="50800" dist="38100" dir="2700000" algn="tl" rotWithShape="0">
            <a:prstClr val="black">
              <a:alpha val="40000"/>
            </a:prstClr>
          </a:outerShdw>
        </a:effectLst>
      </dgm:spPr>
      <dgm:t>
        <a:bodyPr/>
        <a:lstStyle/>
        <a:p>
          <a:endParaRPr lang="en-US"/>
        </a:p>
      </dgm:t>
    </dgm:pt>
    <dgm:pt modelId="{7E9C330D-0112-48B3-BAA3-A616E4020CBA}">
      <dgm:prSet custT="1"/>
      <dgm:spPr>
        <a:solidFill>
          <a:srgbClr val="00CC00"/>
        </a:solidFill>
        <a:ln>
          <a:solidFill>
            <a:srgbClr val="333399">
              <a:shade val="95000"/>
              <a:satMod val="105000"/>
            </a:srgbClr>
          </a:solidFill>
        </a:ln>
      </dgm:spPr>
      <dgm:t>
        <a:bodyPr/>
        <a:lstStyle/>
        <a:p>
          <a:pPr rtl="0" eaLnBrk="1" latinLnBrk="0"/>
          <a:r>
            <a:rPr lang="en-US" sz="900" b="1" dirty="0" smtClean="0">
              <a:solidFill>
                <a:schemeClr val="bg1"/>
              </a:solidFill>
            </a:rPr>
            <a:t>May/June Regents Discussions For the New Year</a:t>
          </a:r>
        </a:p>
      </dgm:t>
    </dgm:pt>
    <dgm:pt modelId="{171EAC25-110C-4ECF-9450-62ECC2B2751E}" type="parTrans" cxnId="{76396E4F-2EF5-49E9-A7BC-C0FE45F48401}">
      <dgm:prSet/>
      <dgm:spPr/>
      <dgm:t>
        <a:bodyPr/>
        <a:lstStyle/>
        <a:p>
          <a:endParaRPr lang="en-US"/>
        </a:p>
      </dgm:t>
    </dgm:pt>
    <dgm:pt modelId="{3866DF32-B425-4DBF-981A-C76A5697CE07}" type="sibTrans" cxnId="{76396E4F-2EF5-49E9-A7BC-C0FE45F48401}">
      <dgm:prSet/>
      <dgm:spPr>
        <a:solidFill>
          <a:srgbClr val="00CC00"/>
        </a:solidFill>
        <a:effectLst>
          <a:outerShdw blurRad="50800" dist="38100" dir="2700000" algn="tl" rotWithShape="0">
            <a:prstClr val="black">
              <a:alpha val="40000"/>
            </a:prstClr>
          </a:outerShdw>
        </a:effectLst>
      </dgm:spPr>
      <dgm:t>
        <a:bodyPr/>
        <a:lstStyle/>
        <a:p>
          <a:endParaRPr lang="en-US"/>
        </a:p>
      </dgm:t>
    </dgm:pt>
    <dgm:pt modelId="{6E266CA7-E3A9-4756-A234-9BD6350BDB48}">
      <dgm:prSet custT="1"/>
      <dgm:spPr>
        <a:solidFill>
          <a:srgbClr val="00B050"/>
        </a:solidFill>
        <a:ln>
          <a:solidFill>
            <a:schemeClr val="accent2">
              <a:lumMod val="75000"/>
            </a:schemeClr>
          </a:solidFill>
        </a:ln>
      </dgm:spPr>
      <dgm:t>
        <a:bodyPr/>
        <a:lstStyle/>
        <a:p>
          <a:pPr rtl="0" eaLnBrk="1" latinLnBrk="0"/>
          <a:r>
            <a:rPr lang="en-US" sz="900" b="1" dirty="0" smtClean="0">
              <a:solidFill>
                <a:schemeClr val="bg1"/>
              </a:solidFill>
            </a:rPr>
            <a:t>June 30th Fiscal Year Ends </a:t>
          </a:r>
        </a:p>
      </dgm:t>
    </dgm:pt>
    <dgm:pt modelId="{B66C0122-E2E2-42DF-B7C9-76937850DE6F}" type="parTrans" cxnId="{CFB0D1EF-4947-4E74-B8C5-ADF816CCFDED}">
      <dgm:prSet/>
      <dgm:spPr/>
      <dgm:t>
        <a:bodyPr/>
        <a:lstStyle/>
        <a:p>
          <a:endParaRPr lang="en-US"/>
        </a:p>
      </dgm:t>
    </dgm:pt>
    <dgm:pt modelId="{B34869E4-CB3B-4059-870B-A144F3CDC169}" type="sibTrans" cxnId="{CFB0D1EF-4947-4E74-B8C5-ADF816CCFDED}">
      <dgm:prSet/>
      <dgm:spPr>
        <a:solidFill>
          <a:srgbClr val="009900"/>
        </a:solidFill>
        <a:effectLst>
          <a:outerShdw blurRad="50800" dist="38100" dir="2700000" algn="tl" rotWithShape="0">
            <a:prstClr val="black">
              <a:alpha val="40000"/>
            </a:prstClr>
          </a:outerShdw>
        </a:effectLst>
      </dgm:spPr>
      <dgm:t>
        <a:bodyPr/>
        <a:lstStyle/>
        <a:p>
          <a:endParaRPr lang="en-US"/>
        </a:p>
      </dgm:t>
    </dgm:pt>
    <dgm:pt modelId="{DF43EED4-E271-496A-BCFE-FBFACDC57385}">
      <dgm:prSet custT="1"/>
      <dgm:spPr>
        <a:solidFill>
          <a:srgbClr val="009900"/>
        </a:solidFill>
      </dgm:spPr>
      <dgm:t>
        <a:bodyPr/>
        <a:lstStyle/>
        <a:p>
          <a:r>
            <a:rPr lang="en-US" sz="900" b="1" dirty="0" smtClean="0">
              <a:solidFill>
                <a:schemeClr val="bg1"/>
              </a:solidFill>
            </a:rPr>
            <a:t>July 1st</a:t>
          </a:r>
        </a:p>
        <a:p>
          <a:r>
            <a:rPr lang="en-US" sz="900" b="1" dirty="0" smtClean="0">
              <a:solidFill>
                <a:schemeClr val="bg1"/>
              </a:solidFill>
            </a:rPr>
            <a:t>Fiscal Year Begins</a:t>
          </a:r>
          <a:endParaRPr lang="en-US" sz="900" b="1" dirty="0">
            <a:solidFill>
              <a:schemeClr val="bg1"/>
            </a:solidFill>
          </a:endParaRPr>
        </a:p>
      </dgm:t>
    </dgm:pt>
    <dgm:pt modelId="{68B3CFBF-2500-4EF9-A4B4-EF0624BF1FD1}" type="parTrans" cxnId="{E5CF17DE-50B8-4163-B3E8-82C4EF973A9C}">
      <dgm:prSet/>
      <dgm:spPr/>
      <dgm:t>
        <a:bodyPr/>
        <a:lstStyle/>
        <a:p>
          <a:endParaRPr lang="en-US"/>
        </a:p>
      </dgm:t>
    </dgm:pt>
    <dgm:pt modelId="{52DB3211-0B19-4E50-BC0E-9D9D79D26C83}" type="sibTrans" cxnId="{E5CF17DE-50B8-4163-B3E8-82C4EF973A9C}">
      <dgm:prSet/>
      <dgm:spPr>
        <a:solidFill>
          <a:srgbClr val="009900"/>
        </a:solidFill>
        <a:effectLst>
          <a:outerShdw blurRad="50800" dist="38100" dir="2700000" algn="tl" rotWithShape="0">
            <a:prstClr val="black">
              <a:alpha val="40000"/>
            </a:prstClr>
          </a:outerShdw>
        </a:effectLst>
      </dgm:spPr>
      <dgm:t>
        <a:bodyPr/>
        <a:lstStyle/>
        <a:p>
          <a:endParaRPr lang="en-US"/>
        </a:p>
      </dgm:t>
    </dgm:pt>
    <dgm:pt modelId="{8C6E3DE5-198A-46CE-BA9C-556D062B27EF}" type="pres">
      <dgm:prSet presAssocID="{DA1E58BC-10F3-46CE-B72C-A6A0F1D1E913}" presName="cycle" presStyleCnt="0">
        <dgm:presLayoutVars>
          <dgm:dir/>
          <dgm:resizeHandles val="exact"/>
        </dgm:presLayoutVars>
      </dgm:prSet>
      <dgm:spPr/>
    </dgm:pt>
    <dgm:pt modelId="{C7A8C49B-6AFB-4CE9-9BCB-F06D84EFC060}" type="pres">
      <dgm:prSet presAssocID="{DF43EED4-E271-496A-BCFE-FBFACDC57385}" presName="dummy" presStyleCnt="0"/>
      <dgm:spPr/>
    </dgm:pt>
    <dgm:pt modelId="{D7463861-C4CA-4C68-B8E5-4FFE1E2CA913}" type="pres">
      <dgm:prSet presAssocID="{DF43EED4-E271-496A-BCFE-FBFACDC57385}" presName="node" presStyleLbl="revTx" presStyleIdx="0" presStyleCnt="9" custScaleX="139097" custScaleY="92668" custRadScaleRad="98491" custRadScaleInc="23140">
        <dgm:presLayoutVars>
          <dgm:bulletEnabled val="1"/>
        </dgm:presLayoutVars>
      </dgm:prSet>
      <dgm:spPr/>
      <dgm:t>
        <a:bodyPr/>
        <a:lstStyle/>
        <a:p>
          <a:endParaRPr lang="en-US"/>
        </a:p>
      </dgm:t>
    </dgm:pt>
    <dgm:pt modelId="{5AF0F3F6-E6E2-4FC4-B9FF-5E496A4C6B8D}" type="pres">
      <dgm:prSet presAssocID="{52DB3211-0B19-4E50-BC0E-9D9D79D26C83}" presName="sibTrans" presStyleLbl="node1" presStyleIdx="0" presStyleCnt="9" custLinFactNeighborX="389" custLinFactNeighborY="-464"/>
      <dgm:spPr/>
      <dgm:t>
        <a:bodyPr/>
        <a:lstStyle/>
        <a:p>
          <a:endParaRPr lang="en-US"/>
        </a:p>
      </dgm:t>
    </dgm:pt>
    <dgm:pt modelId="{3D254A52-AEB2-447B-88FC-FFC1A9D68EDA}" type="pres">
      <dgm:prSet presAssocID="{93732018-82BA-4CCB-B7D2-7F48990E44DA}" presName="dummy" presStyleCnt="0"/>
      <dgm:spPr/>
    </dgm:pt>
    <dgm:pt modelId="{D7541B52-C785-479C-BA96-D2DD219CF7C3}" type="pres">
      <dgm:prSet presAssocID="{93732018-82BA-4CCB-B7D2-7F48990E44DA}" presName="node" presStyleLbl="revTx" presStyleIdx="1" presStyleCnt="9" custScaleX="365507" custScaleY="50201" custRadScaleRad="97613" custRadScaleInc="25291">
        <dgm:presLayoutVars>
          <dgm:bulletEnabled val="1"/>
        </dgm:presLayoutVars>
      </dgm:prSet>
      <dgm:spPr/>
      <dgm:t>
        <a:bodyPr/>
        <a:lstStyle/>
        <a:p>
          <a:endParaRPr lang="en-US"/>
        </a:p>
      </dgm:t>
    </dgm:pt>
    <dgm:pt modelId="{39D36253-4309-4EA1-B9CF-F00E7ACD41D7}" type="pres">
      <dgm:prSet presAssocID="{520FEF8B-C7E1-4943-92AE-58851A4F72BF}" presName="sibTrans" presStyleLbl="node1" presStyleIdx="1" presStyleCnt="9"/>
      <dgm:spPr/>
      <dgm:t>
        <a:bodyPr/>
        <a:lstStyle/>
        <a:p>
          <a:endParaRPr lang="en-US"/>
        </a:p>
      </dgm:t>
    </dgm:pt>
    <dgm:pt modelId="{45A99258-D34E-4DA8-87BA-A9E62799F01A}" type="pres">
      <dgm:prSet presAssocID="{A40277AA-B123-403B-86B9-6CF484E0BB5C}" presName="dummy" presStyleCnt="0"/>
      <dgm:spPr/>
    </dgm:pt>
    <dgm:pt modelId="{D0349DD8-A14E-42D6-92F5-20DB30B842B0}" type="pres">
      <dgm:prSet presAssocID="{A40277AA-B123-403B-86B9-6CF484E0BB5C}" presName="node" presStyleLbl="revTx" presStyleIdx="2" presStyleCnt="9" custScaleX="406636" custScaleY="73487">
        <dgm:presLayoutVars>
          <dgm:bulletEnabled val="1"/>
        </dgm:presLayoutVars>
      </dgm:prSet>
      <dgm:spPr/>
      <dgm:t>
        <a:bodyPr/>
        <a:lstStyle/>
        <a:p>
          <a:endParaRPr lang="en-US"/>
        </a:p>
      </dgm:t>
    </dgm:pt>
    <dgm:pt modelId="{6E07F327-6F58-4541-AAC9-ADECE63AD213}" type="pres">
      <dgm:prSet presAssocID="{E0905F54-1A0C-4B87-90C8-B26592786CC9}" presName="sibTrans" presStyleLbl="node1" presStyleIdx="2" presStyleCnt="9"/>
      <dgm:spPr/>
      <dgm:t>
        <a:bodyPr/>
        <a:lstStyle/>
        <a:p>
          <a:endParaRPr lang="en-US"/>
        </a:p>
      </dgm:t>
    </dgm:pt>
    <dgm:pt modelId="{7D769FDB-8FA4-4B91-8C3C-3BEB3D0E93F5}" type="pres">
      <dgm:prSet presAssocID="{78B793F8-E2C4-4CD5-A51E-2C81F418DAFA}" presName="dummy" presStyleCnt="0"/>
      <dgm:spPr/>
    </dgm:pt>
    <dgm:pt modelId="{C3BEA203-231F-4DCB-A2BA-A59396B1432C}" type="pres">
      <dgm:prSet presAssocID="{78B793F8-E2C4-4CD5-A51E-2C81F418DAFA}" presName="node" presStyleLbl="revTx" presStyleIdx="3" presStyleCnt="9" custScaleX="325609" custScaleY="52955" custRadScaleRad="101177" custRadScaleInc="-70249">
        <dgm:presLayoutVars>
          <dgm:bulletEnabled val="1"/>
        </dgm:presLayoutVars>
      </dgm:prSet>
      <dgm:spPr/>
      <dgm:t>
        <a:bodyPr/>
        <a:lstStyle/>
        <a:p>
          <a:endParaRPr lang="en-US"/>
        </a:p>
      </dgm:t>
    </dgm:pt>
    <dgm:pt modelId="{1DE9F3FC-79C6-490C-B190-F244093C0FE8}" type="pres">
      <dgm:prSet presAssocID="{1EB1C8C2-42B9-4CAF-A54A-14C17D229347}" presName="sibTrans" presStyleLbl="node1" presStyleIdx="3" presStyleCnt="9"/>
      <dgm:spPr/>
      <dgm:t>
        <a:bodyPr/>
        <a:lstStyle/>
        <a:p>
          <a:endParaRPr lang="en-US"/>
        </a:p>
      </dgm:t>
    </dgm:pt>
    <dgm:pt modelId="{8CB5AA57-17CA-4D2F-B147-555F74B2AF50}" type="pres">
      <dgm:prSet presAssocID="{E5808D73-9FA0-4EFA-88C7-4FC2FDA9BE42}" presName="dummy" presStyleCnt="0"/>
      <dgm:spPr/>
    </dgm:pt>
    <dgm:pt modelId="{28FB9438-5B24-46A8-AB61-C2C559C088CB}" type="pres">
      <dgm:prSet presAssocID="{E5808D73-9FA0-4EFA-88C7-4FC2FDA9BE42}" presName="node" presStyleLbl="revTx" presStyleIdx="4" presStyleCnt="9" custScaleX="197190" custScaleY="73627">
        <dgm:presLayoutVars>
          <dgm:bulletEnabled val="1"/>
        </dgm:presLayoutVars>
      </dgm:prSet>
      <dgm:spPr/>
      <dgm:t>
        <a:bodyPr/>
        <a:lstStyle/>
        <a:p>
          <a:endParaRPr lang="en-US"/>
        </a:p>
      </dgm:t>
    </dgm:pt>
    <dgm:pt modelId="{19D62D73-4F37-404F-8800-EAE820889842}" type="pres">
      <dgm:prSet presAssocID="{3CBE03A0-CE7E-4C18-849C-68DBDD06D32C}" presName="sibTrans" presStyleLbl="node1" presStyleIdx="4" presStyleCnt="9"/>
      <dgm:spPr/>
      <dgm:t>
        <a:bodyPr/>
        <a:lstStyle/>
        <a:p>
          <a:endParaRPr lang="en-US"/>
        </a:p>
      </dgm:t>
    </dgm:pt>
    <dgm:pt modelId="{FAF54CD2-7158-46F8-8CA9-1962B1C2E221}" type="pres">
      <dgm:prSet presAssocID="{90E30C11-D7BB-49D7-B2B9-6A6D48F952DE}" presName="dummy" presStyleCnt="0"/>
      <dgm:spPr/>
    </dgm:pt>
    <dgm:pt modelId="{655E13BB-3452-4276-AE76-5D72DF8A5C76}" type="pres">
      <dgm:prSet presAssocID="{90E30C11-D7BB-49D7-B2B9-6A6D48F952DE}" presName="node" presStyleLbl="revTx" presStyleIdx="5" presStyleCnt="9" custScaleX="338131" custScaleY="63835" custRadScaleRad="99888" custRadScaleInc="21832">
        <dgm:presLayoutVars>
          <dgm:bulletEnabled val="1"/>
        </dgm:presLayoutVars>
      </dgm:prSet>
      <dgm:spPr/>
      <dgm:t>
        <a:bodyPr/>
        <a:lstStyle/>
        <a:p>
          <a:endParaRPr lang="en-US"/>
        </a:p>
      </dgm:t>
    </dgm:pt>
    <dgm:pt modelId="{114DFF26-F898-43DC-8737-82FAFEB58AF4}" type="pres">
      <dgm:prSet presAssocID="{0370AF8A-FD67-414C-BF33-EC2EA6BBE43B}" presName="sibTrans" presStyleLbl="node1" presStyleIdx="5" presStyleCnt="9"/>
      <dgm:spPr/>
      <dgm:t>
        <a:bodyPr/>
        <a:lstStyle/>
        <a:p>
          <a:endParaRPr lang="en-US"/>
        </a:p>
      </dgm:t>
    </dgm:pt>
    <dgm:pt modelId="{E971B254-B2BC-4BA6-985F-8F83A5EC35DE}" type="pres">
      <dgm:prSet presAssocID="{4FF3AD0A-8012-4153-8021-DC88FF29DF1E}" presName="dummy" presStyleCnt="0"/>
      <dgm:spPr/>
    </dgm:pt>
    <dgm:pt modelId="{70D40411-E33A-4361-835B-96DC8E15D139}" type="pres">
      <dgm:prSet presAssocID="{4FF3AD0A-8012-4153-8021-DC88FF29DF1E}" presName="node" presStyleLbl="revTx" presStyleIdx="6" presStyleCnt="9" custScaleX="374989" custScaleY="60677">
        <dgm:presLayoutVars>
          <dgm:bulletEnabled val="1"/>
        </dgm:presLayoutVars>
      </dgm:prSet>
      <dgm:spPr/>
      <dgm:t>
        <a:bodyPr/>
        <a:lstStyle/>
        <a:p>
          <a:endParaRPr lang="en-US"/>
        </a:p>
      </dgm:t>
    </dgm:pt>
    <dgm:pt modelId="{0521A09B-8997-46B7-AF34-F1192FE87FF3}" type="pres">
      <dgm:prSet presAssocID="{8D159149-8DF1-43CA-AEC5-66CAD4487CAA}" presName="sibTrans" presStyleLbl="node1" presStyleIdx="6" presStyleCnt="9" custLinFactNeighborX="-612" custLinFactNeighborY="88"/>
      <dgm:spPr/>
      <dgm:t>
        <a:bodyPr/>
        <a:lstStyle/>
        <a:p>
          <a:endParaRPr lang="en-US"/>
        </a:p>
      </dgm:t>
    </dgm:pt>
    <dgm:pt modelId="{226564FE-AF95-4268-AAEB-B026829838C8}" type="pres">
      <dgm:prSet presAssocID="{7E9C330D-0112-48B3-BAA3-A616E4020CBA}" presName="dummy" presStyleCnt="0"/>
      <dgm:spPr/>
    </dgm:pt>
    <dgm:pt modelId="{ADECC7A0-D461-4456-ADA5-23AD198E5E5F}" type="pres">
      <dgm:prSet presAssocID="{7E9C330D-0112-48B3-BAA3-A616E4020CBA}" presName="node" presStyleLbl="revTx" presStyleIdx="7" presStyleCnt="9" custAng="0" custScaleX="505226" custScaleY="52076">
        <dgm:presLayoutVars>
          <dgm:bulletEnabled val="1"/>
        </dgm:presLayoutVars>
      </dgm:prSet>
      <dgm:spPr/>
      <dgm:t>
        <a:bodyPr/>
        <a:lstStyle/>
        <a:p>
          <a:endParaRPr lang="en-US"/>
        </a:p>
      </dgm:t>
    </dgm:pt>
    <dgm:pt modelId="{FF0FF108-8FDC-4707-B837-2BD2290D97F2}" type="pres">
      <dgm:prSet presAssocID="{3866DF32-B425-4DBF-981A-C76A5697CE07}" presName="sibTrans" presStyleLbl="node1" presStyleIdx="7" presStyleCnt="9"/>
      <dgm:spPr/>
      <dgm:t>
        <a:bodyPr/>
        <a:lstStyle/>
        <a:p>
          <a:endParaRPr lang="en-US"/>
        </a:p>
      </dgm:t>
    </dgm:pt>
    <dgm:pt modelId="{914DA74B-6B1A-452C-993F-EB6AAA8FFA6A}" type="pres">
      <dgm:prSet presAssocID="{6E266CA7-E3A9-4756-A234-9BD6350BDB48}" presName="dummy" presStyleCnt="0"/>
      <dgm:spPr/>
    </dgm:pt>
    <dgm:pt modelId="{45017639-6C3B-41AF-A84F-8EF135830F5E}" type="pres">
      <dgm:prSet presAssocID="{6E266CA7-E3A9-4756-A234-9BD6350BDB48}" presName="node" presStyleLbl="revTx" presStyleIdx="8" presStyleCnt="9" custScaleX="136941" custScaleY="86660">
        <dgm:presLayoutVars>
          <dgm:bulletEnabled val="1"/>
        </dgm:presLayoutVars>
      </dgm:prSet>
      <dgm:spPr/>
      <dgm:t>
        <a:bodyPr/>
        <a:lstStyle/>
        <a:p>
          <a:endParaRPr lang="en-US"/>
        </a:p>
      </dgm:t>
    </dgm:pt>
    <dgm:pt modelId="{34E81C5E-3D03-4199-8505-20441554A903}" type="pres">
      <dgm:prSet presAssocID="{B34869E4-CB3B-4059-870B-A144F3CDC169}" presName="sibTrans" presStyleLbl="node1" presStyleIdx="8" presStyleCnt="9"/>
      <dgm:spPr/>
      <dgm:t>
        <a:bodyPr/>
        <a:lstStyle/>
        <a:p>
          <a:endParaRPr lang="en-US"/>
        </a:p>
      </dgm:t>
    </dgm:pt>
  </dgm:ptLst>
  <dgm:cxnLst>
    <dgm:cxn modelId="{3248B6CF-1435-49E6-88DB-72EBD905F0E5}" type="presOf" srcId="{A40277AA-B123-403B-86B9-6CF484E0BB5C}" destId="{D0349DD8-A14E-42D6-92F5-20DB30B842B0}" srcOrd="0" destOrd="0" presId="urn:microsoft.com/office/officeart/2005/8/layout/cycle1"/>
    <dgm:cxn modelId="{5384D269-87D4-41A6-BDE6-0EAC71BB66FC}" srcId="{DA1E58BC-10F3-46CE-B72C-A6A0F1D1E913}" destId="{A40277AA-B123-403B-86B9-6CF484E0BB5C}" srcOrd="2" destOrd="0" parTransId="{4243040F-8271-49A3-85F5-EF3B14D523FB}" sibTransId="{E0905F54-1A0C-4B87-90C8-B26592786CC9}"/>
    <dgm:cxn modelId="{E4E8C272-F219-4A14-A530-35D8F80CF97B}" type="presOf" srcId="{52DB3211-0B19-4E50-BC0E-9D9D79D26C83}" destId="{5AF0F3F6-E6E2-4FC4-B9FF-5E496A4C6B8D}" srcOrd="0" destOrd="0" presId="urn:microsoft.com/office/officeart/2005/8/layout/cycle1"/>
    <dgm:cxn modelId="{A03B7F0B-A07E-4B1B-B96A-B4500B364C60}" type="presOf" srcId="{93732018-82BA-4CCB-B7D2-7F48990E44DA}" destId="{D7541B52-C785-479C-BA96-D2DD219CF7C3}" srcOrd="0" destOrd="0" presId="urn:microsoft.com/office/officeart/2005/8/layout/cycle1"/>
    <dgm:cxn modelId="{A294D76A-1379-411D-AADE-372B937A37F0}" type="presOf" srcId="{0370AF8A-FD67-414C-BF33-EC2EA6BBE43B}" destId="{114DFF26-F898-43DC-8737-82FAFEB58AF4}" srcOrd="0" destOrd="0" presId="urn:microsoft.com/office/officeart/2005/8/layout/cycle1"/>
    <dgm:cxn modelId="{6298282F-D38D-4D62-B4EB-49907B7F2C12}" type="presOf" srcId="{6E266CA7-E3A9-4756-A234-9BD6350BDB48}" destId="{45017639-6C3B-41AF-A84F-8EF135830F5E}" srcOrd="0" destOrd="0" presId="urn:microsoft.com/office/officeart/2005/8/layout/cycle1"/>
    <dgm:cxn modelId="{C1501BD5-818B-4AAE-A10F-B56B14571547}" type="presOf" srcId="{E0905F54-1A0C-4B87-90C8-B26592786CC9}" destId="{6E07F327-6F58-4541-AAC9-ADECE63AD213}" srcOrd="0" destOrd="0" presId="urn:microsoft.com/office/officeart/2005/8/layout/cycle1"/>
    <dgm:cxn modelId="{880DAB0D-1454-49D8-B00B-575FFFC7A09D}" type="presOf" srcId="{3CBE03A0-CE7E-4C18-849C-68DBDD06D32C}" destId="{19D62D73-4F37-404F-8800-EAE820889842}" srcOrd="0" destOrd="0" presId="urn:microsoft.com/office/officeart/2005/8/layout/cycle1"/>
    <dgm:cxn modelId="{64334963-BFE6-4691-A353-75FD9D6E8BCE}" type="presOf" srcId="{8D159149-8DF1-43CA-AEC5-66CAD4487CAA}" destId="{0521A09B-8997-46B7-AF34-F1192FE87FF3}" srcOrd="0" destOrd="0" presId="urn:microsoft.com/office/officeart/2005/8/layout/cycle1"/>
    <dgm:cxn modelId="{B5C861AA-1368-46B9-AB33-8952521C6674}" type="presOf" srcId="{DF43EED4-E271-496A-BCFE-FBFACDC57385}" destId="{D7463861-C4CA-4C68-B8E5-4FFE1E2CA913}" srcOrd="0" destOrd="0" presId="urn:microsoft.com/office/officeart/2005/8/layout/cycle1"/>
    <dgm:cxn modelId="{CFB0D1EF-4947-4E74-B8C5-ADF816CCFDED}" srcId="{DA1E58BC-10F3-46CE-B72C-A6A0F1D1E913}" destId="{6E266CA7-E3A9-4756-A234-9BD6350BDB48}" srcOrd="8" destOrd="0" parTransId="{B66C0122-E2E2-42DF-B7C9-76937850DE6F}" sibTransId="{B34869E4-CB3B-4059-870B-A144F3CDC169}"/>
    <dgm:cxn modelId="{76396E4F-2EF5-49E9-A7BC-C0FE45F48401}" srcId="{DA1E58BC-10F3-46CE-B72C-A6A0F1D1E913}" destId="{7E9C330D-0112-48B3-BAA3-A616E4020CBA}" srcOrd="7" destOrd="0" parTransId="{171EAC25-110C-4ECF-9450-62ECC2B2751E}" sibTransId="{3866DF32-B425-4DBF-981A-C76A5697CE07}"/>
    <dgm:cxn modelId="{061337FA-A217-4401-96AC-5A8AE946EC42}" srcId="{DA1E58BC-10F3-46CE-B72C-A6A0F1D1E913}" destId="{4FF3AD0A-8012-4153-8021-DC88FF29DF1E}" srcOrd="6" destOrd="0" parTransId="{2F60D2F1-DADF-46B6-A508-2C250A24AE73}" sibTransId="{8D159149-8DF1-43CA-AEC5-66CAD4487CAA}"/>
    <dgm:cxn modelId="{D039720C-19CD-4C6F-815A-C019527F0B43}" type="presOf" srcId="{3866DF32-B425-4DBF-981A-C76A5697CE07}" destId="{FF0FF108-8FDC-4707-B837-2BD2290D97F2}" srcOrd="0" destOrd="0" presId="urn:microsoft.com/office/officeart/2005/8/layout/cycle1"/>
    <dgm:cxn modelId="{D187E48F-5042-4E78-8D8B-F24179420E09}" type="presOf" srcId="{78B793F8-E2C4-4CD5-A51E-2C81F418DAFA}" destId="{C3BEA203-231F-4DCB-A2BA-A59396B1432C}" srcOrd="0" destOrd="0" presId="urn:microsoft.com/office/officeart/2005/8/layout/cycle1"/>
    <dgm:cxn modelId="{8F8BEF0B-A225-426D-9C4E-7154BB19B614}" type="presOf" srcId="{DA1E58BC-10F3-46CE-B72C-A6A0F1D1E913}" destId="{8C6E3DE5-198A-46CE-BA9C-556D062B27EF}" srcOrd="0" destOrd="0" presId="urn:microsoft.com/office/officeart/2005/8/layout/cycle1"/>
    <dgm:cxn modelId="{38DD9DF5-CEEC-488C-B55D-DB5CD2B77818}" type="presOf" srcId="{E5808D73-9FA0-4EFA-88C7-4FC2FDA9BE42}" destId="{28FB9438-5B24-46A8-AB61-C2C559C088CB}" srcOrd="0" destOrd="0" presId="urn:microsoft.com/office/officeart/2005/8/layout/cycle1"/>
    <dgm:cxn modelId="{63E862BD-D967-4E34-9E30-BC6844EC71E3}" type="presOf" srcId="{520FEF8B-C7E1-4943-92AE-58851A4F72BF}" destId="{39D36253-4309-4EA1-B9CF-F00E7ACD41D7}" srcOrd="0" destOrd="0" presId="urn:microsoft.com/office/officeart/2005/8/layout/cycle1"/>
    <dgm:cxn modelId="{D5F93509-838A-492D-90DD-AF65EBA65D81}" type="presOf" srcId="{90E30C11-D7BB-49D7-B2B9-6A6D48F952DE}" destId="{655E13BB-3452-4276-AE76-5D72DF8A5C76}" srcOrd="0" destOrd="0" presId="urn:microsoft.com/office/officeart/2005/8/layout/cycle1"/>
    <dgm:cxn modelId="{90644816-2C92-4FD5-B55D-EAF6BDE5B883}" type="presOf" srcId="{B34869E4-CB3B-4059-870B-A144F3CDC169}" destId="{34E81C5E-3D03-4199-8505-20441554A903}" srcOrd="0" destOrd="0" presId="urn:microsoft.com/office/officeart/2005/8/layout/cycle1"/>
    <dgm:cxn modelId="{D72A8275-B685-4967-AE0C-98E74640076A}" type="presOf" srcId="{7E9C330D-0112-48B3-BAA3-A616E4020CBA}" destId="{ADECC7A0-D461-4456-ADA5-23AD198E5E5F}" srcOrd="0" destOrd="0" presId="urn:microsoft.com/office/officeart/2005/8/layout/cycle1"/>
    <dgm:cxn modelId="{60CAA9FC-6D7A-4B0B-9185-A5E9EA58A09F}" type="presOf" srcId="{1EB1C8C2-42B9-4CAF-A54A-14C17D229347}" destId="{1DE9F3FC-79C6-490C-B190-F244093C0FE8}" srcOrd="0" destOrd="0" presId="urn:microsoft.com/office/officeart/2005/8/layout/cycle1"/>
    <dgm:cxn modelId="{785E9574-E69A-402A-B9F1-38FAB1B306B9}" type="presOf" srcId="{4FF3AD0A-8012-4153-8021-DC88FF29DF1E}" destId="{70D40411-E33A-4361-835B-96DC8E15D139}" srcOrd="0" destOrd="0" presId="urn:microsoft.com/office/officeart/2005/8/layout/cycle1"/>
    <dgm:cxn modelId="{E5CF17DE-50B8-4163-B3E8-82C4EF973A9C}" srcId="{DA1E58BC-10F3-46CE-B72C-A6A0F1D1E913}" destId="{DF43EED4-E271-496A-BCFE-FBFACDC57385}" srcOrd="0" destOrd="0" parTransId="{68B3CFBF-2500-4EF9-A4B4-EF0624BF1FD1}" sibTransId="{52DB3211-0B19-4E50-BC0E-9D9D79D26C83}"/>
    <dgm:cxn modelId="{90508AEA-CCC7-4874-A5A0-C1A30B1D2523}" srcId="{DA1E58BC-10F3-46CE-B72C-A6A0F1D1E913}" destId="{93732018-82BA-4CCB-B7D2-7F48990E44DA}" srcOrd="1" destOrd="0" parTransId="{9A79A903-ACD3-49BF-9BD7-968E580ECEAA}" sibTransId="{520FEF8B-C7E1-4943-92AE-58851A4F72BF}"/>
    <dgm:cxn modelId="{443CBBB6-BA39-43B3-98FA-A6D8A1F50881}" srcId="{DA1E58BC-10F3-46CE-B72C-A6A0F1D1E913}" destId="{E5808D73-9FA0-4EFA-88C7-4FC2FDA9BE42}" srcOrd="4" destOrd="0" parTransId="{000F6A79-1E29-4176-AB92-C42AEC43BDC3}" sibTransId="{3CBE03A0-CE7E-4C18-849C-68DBDD06D32C}"/>
    <dgm:cxn modelId="{5E4E56C4-3C0F-4B2B-A2FD-E2A21EDB1ABA}" srcId="{DA1E58BC-10F3-46CE-B72C-A6A0F1D1E913}" destId="{90E30C11-D7BB-49D7-B2B9-6A6D48F952DE}" srcOrd="5" destOrd="0" parTransId="{7E797EC4-A079-4956-BDCA-77CE38098C5C}" sibTransId="{0370AF8A-FD67-414C-BF33-EC2EA6BBE43B}"/>
    <dgm:cxn modelId="{D13DCD6B-7A5B-4996-A3DB-A7CB2BEF0C2E}" srcId="{DA1E58BC-10F3-46CE-B72C-A6A0F1D1E913}" destId="{78B793F8-E2C4-4CD5-A51E-2C81F418DAFA}" srcOrd="3" destOrd="0" parTransId="{B0C8F3B2-ED82-4B6E-B25B-67A279215384}" sibTransId="{1EB1C8C2-42B9-4CAF-A54A-14C17D229347}"/>
    <dgm:cxn modelId="{56528879-F323-4B0A-B1D0-2DB9E7D41840}" type="presParOf" srcId="{8C6E3DE5-198A-46CE-BA9C-556D062B27EF}" destId="{C7A8C49B-6AFB-4CE9-9BCB-F06D84EFC060}" srcOrd="0" destOrd="0" presId="urn:microsoft.com/office/officeart/2005/8/layout/cycle1"/>
    <dgm:cxn modelId="{9B2F1EEE-0CF6-4D7E-89C1-60A71E42E67A}" type="presParOf" srcId="{8C6E3DE5-198A-46CE-BA9C-556D062B27EF}" destId="{D7463861-C4CA-4C68-B8E5-4FFE1E2CA913}" srcOrd="1" destOrd="0" presId="urn:microsoft.com/office/officeart/2005/8/layout/cycle1"/>
    <dgm:cxn modelId="{94F840D8-85E7-4ACD-A9E2-3E6ECF7F0C68}" type="presParOf" srcId="{8C6E3DE5-198A-46CE-BA9C-556D062B27EF}" destId="{5AF0F3F6-E6E2-4FC4-B9FF-5E496A4C6B8D}" srcOrd="2" destOrd="0" presId="urn:microsoft.com/office/officeart/2005/8/layout/cycle1"/>
    <dgm:cxn modelId="{AF87810D-A65A-4F92-863B-B0F6EE239208}" type="presParOf" srcId="{8C6E3DE5-198A-46CE-BA9C-556D062B27EF}" destId="{3D254A52-AEB2-447B-88FC-FFC1A9D68EDA}" srcOrd="3" destOrd="0" presId="urn:microsoft.com/office/officeart/2005/8/layout/cycle1"/>
    <dgm:cxn modelId="{C4D35E37-9A32-4E4A-92C6-F11600BB702B}" type="presParOf" srcId="{8C6E3DE5-198A-46CE-BA9C-556D062B27EF}" destId="{D7541B52-C785-479C-BA96-D2DD219CF7C3}" srcOrd="4" destOrd="0" presId="urn:microsoft.com/office/officeart/2005/8/layout/cycle1"/>
    <dgm:cxn modelId="{E13DF3B4-43BF-49D1-AD00-EE2F2359955C}" type="presParOf" srcId="{8C6E3DE5-198A-46CE-BA9C-556D062B27EF}" destId="{39D36253-4309-4EA1-B9CF-F00E7ACD41D7}" srcOrd="5" destOrd="0" presId="urn:microsoft.com/office/officeart/2005/8/layout/cycle1"/>
    <dgm:cxn modelId="{F8F3A218-9887-4750-896A-0202BB702CE7}" type="presParOf" srcId="{8C6E3DE5-198A-46CE-BA9C-556D062B27EF}" destId="{45A99258-D34E-4DA8-87BA-A9E62799F01A}" srcOrd="6" destOrd="0" presId="urn:microsoft.com/office/officeart/2005/8/layout/cycle1"/>
    <dgm:cxn modelId="{5164CC28-6C3F-49FD-AEAD-E835B9EDD273}" type="presParOf" srcId="{8C6E3DE5-198A-46CE-BA9C-556D062B27EF}" destId="{D0349DD8-A14E-42D6-92F5-20DB30B842B0}" srcOrd="7" destOrd="0" presId="urn:microsoft.com/office/officeart/2005/8/layout/cycle1"/>
    <dgm:cxn modelId="{92248715-31A3-4726-8385-D9C4130ABE03}" type="presParOf" srcId="{8C6E3DE5-198A-46CE-BA9C-556D062B27EF}" destId="{6E07F327-6F58-4541-AAC9-ADECE63AD213}" srcOrd="8" destOrd="0" presId="urn:microsoft.com/office/officeart/2005/8/layout/cycle1"/>
    <dgm:cxn modelId="{80C84775-3D61-4390-BFCB-BB913671ED6A}" type="presParOf" srcId="{8C6E3DE5-198A-46CE-BA9C-556D062B27EF}" destId="{7D769FDB-8FA4-4B91-8C3C-3BEB3D0E93F5}" srcOrd="9" destOrd="0" presId="urn:microsoft.com/office/officeart/2005/8/layout/cycle1"/>
    <dgm:cxn modelId="{CCDE8462-CB91-4762-976D-3AC2233A9463}" type="presParOf" srcId="{8C6E3DE5-198A-46CE-BA9C-556D062B27EF}" destId="{C3BEA203-231F-4DCB-A2BA-A59396B1432C}" srcOrd="10" destOrd="0" presId="urn:microsoft.com/office/officeart/2005/8/layout/cycle1"/>
    <dgm:cxn modelId="{D361CAE0-FDA3-4CD6-8DB3-558557A6561C}" type="presParOf" srcId="{8C6E3DE5-198A-46CE-BA9C-556D062B27EF}" destId="{1DE9F3FC-79C6-490C-B190-F244093C0FE8}" srcOrd="11" destOrd="0" presId="urn:microsoft.com/office/officeart/2005/8/layout/cycle1"/>
    <dgm:cxn modelId="{07BACE62-C5DA-4933-9A5D-0D0B479A415C}" type="presParOf" srcId="{8C6E3DE5-198A-46CE-BA9C-556D062B27EF}" destId="{8CB5AA57-17CA-4D2F-B147-555F74B2AF50}" srcOrd="12" destOrd="0" presId="urn:microsoft.com/office/officeart/2005/8/layout/cycle1"/>
    <dgm:cxn modelId="{5D53CA57-0244-4391-91B4-8DFA42EB72A3}" type="presParOf" srcId="{8C6E3DE5-198A-46CE-BA9C-556D062B27EF}" destId="{28FB9438-5B24-46A8-AB61-C2C559C088CB}" srcOrd="13" destOrd="0" presId="urn:microsoft.com/office/officeart/2005/8/layout/cycle1"/>
    <dgm:cxn modelId="{15BFDB6C-D8E7-4A1C-B266-FB6554964AD4}" type="presParOf" srcId="{8C6E3DE5-198A-46CE-BA9C-556D062B27EF}" destId="{19D62D73-4F37-404F-8800-EAE820889842}" srcOrd="14" destOrd="0" presId="urn:microsoft.com/office/officeart/2005/8/layout/cycle1"/>
    <dgm:cxn modelId="{86C013E5-FF04-4CC4-95E5-CD6C3A0630AA}" type="presParOf" srcId="{8C6E3DE5-198A-46CE-BA9C-556D062B27EF}" destId="{FAF54CD2-7158-46F8-8CA9-1962B1C2E221}" srcOrd="15" destOrd="0" presId="urn:microsoft.com/office/officeart/2005/8/layout/cycle1"/>
    <dgm:cxn modelId="{145FF95E-CF48-4191-9A7F-A1A0FBAF9E19}" type="presParOf" srcId="{8C6E3DE5-198A-46CE-BA9C-556D062B27EF}" destId="{655E13BB-3452-4276-AE76-5D72DF8A5C76}" srcOrd="16" destOrd="0" presId="urn:microsoft.com/office/officeart/2005/8/layout/cycle1"/>
    <dgm:cxn modelId="{C6325392-1ACD-4DCE-A387-20FC4C72AF83}" type="presParOf" srcId="{8C6E3DE5-198A-46CE-BA9C-556D062B27EF}" destId="{114DFF26-F898-43DC-8737-82FAFEB58AF4}" srcOrd="17" destOrd="0" presId="urn:microsoft.com/office/officeart/2005/8/layout/cycle1"/>
    <dgm:cxn modelId="{4AD70A6A-73F4-4658-B0E2-D0390098554D}" type="presParOf" srcId="{8C6E3DE5-198A-46CE-BA9C-556D062B27EF}" destId="{E971B254-B2BC-4BA6-985F-8F83A5EC35DE}" srcOrd="18" destOrd="0" presId="urn:microsoft.com/office/officeart/2005/8/layout/cycle1"/>
    <dgm:cxn modelId="{83C8446F-729B-4A1A-99C2-2994A67C5E9C}" type="presParOf" srcId="{8C6E3DE5-198A-46CE-BA9C-556D062B27EF}" destId="{70D40411-E33A-4361-835B-96DC8E15D139}" srcOrd="19" destOrd="0" presId="urn:microsoft.com/office/officeart/2005/8/layout/cycle1"/>
    <dgm:cxn modelId="{BDFFBC5D-D8EB-4279-B1C6-179FE3B9D06C}" type="presParOf" srcId="{8C6E3DE5-198A-46CE-BA9C-556D062B27EF}" destId="{0521A09B-8997-46B7-AF34-F1192FE87FF3}" srcOrd="20" destOrd="0" presId="urn:microsoft.com/office/officeart/2005/8/layout/cycle1"/>
    <dgm:cxn modelId="{14FCFD11-2793-4744-AC40-316A2F3F3B5B}" type="presParOf" srcId="{8C6E3DE5-198A-46CE-BA9C-556D062B27EF}" destId="{226564FE-AF95-4268-AAEB-B026829838C8}" srcOrd="21" destOrd="0" presId="urn:microsoft.com/office/officeart/2005/8/layout/cycle1"/>
    <dgm:cxn modelId="{6A3013A6-FF75-4508-96F8-C333C268265C}" type="presParOf" srcId="{8C6E3DE5-198A-46CE-BA9C-556D062B27EF}" destId="{ADECC7A0-D461-4456-ADA5-23AD198E5E5F}" srcOrd="22" destOrd="0" presId="urn:microsoft.com/office/officeart/2005/8/layout/cycle1"/>
    <dgm:cxn modelId="{19DBD15F-DF25-4618-8980-721D9F646A85}" type="presParOf" srcId="{8C6E3DE5-198A-46CE-BA9C-556D062B27EF}" destId="{FF0FF108-8FDC-4707-B837-2BD2290D97F2}" srcOrd="23" destOrd="0" presId="urn:microsoft.com/office/officeart/2005/8/layout/cycle1"/>
    <dgm:cxn modelId="{4922896C-1D00-4CBA-BF72-E173010A06FD}" type="presParOf" srcId="{8C6E3DE5-198A-46CE-BA9C-556D062B27EF}" destId="{914DA74B-6B1A-452C-993F-EB6AAA8FFA6A}" srcOrd="24" destOrd="0" presId="urn:microsoft.com/office/officeart/2005/8/layout/cycle1"/>
    <dgm:cxn modelId="{621E33F6-6C86-4668-9D12-09E0D868155F}" type="presParOf" srcId="{8C6E3DE5-198A-46CE-BA9C-556D062B27EF}" destId="{45017639-6C3B-41AF-A84F-8EF135830F5E}" srcOrd="25" destOrd="0" presId="urn:microsoft.com/office/officeart/2005/8/layout/cycle1"/>
    <dgm:cxn modelId="{1353F6AC-B37A-48CC-92AF-269C0FEE2516}" type="presParOf" srcId="{8C6E3DE5-198A-46CE-BA9C-556D062B27EF}" destId="{34E81C5E-3D03-4199-8505-20441554A903}" srcOrd="26" destOrd="0" presId="urn:microsoft.com/office/officeart/2005/8/layout/cycle1"/>
  </dgm:cxnLst>
  <dgm:bg/>
  <dgm:whole>
    <a:ln>
      <a:solidFill>
        <a:schemeClr val="lt1">
          <a:hueOff val="0"/>
          <a:satOff val="0"/>
          <a:lumOff val="0"/>
        </a:schemeClr>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2153CC2-9008-4389-B0D0-2BC8E5A06C74}" type="datetimeFigureOut">
              <a:rPr lang="en-US"/>
              <a:pPr>
                <a:defRPr/>
              </a:pPr>
              <a:t>5/1/2018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7B94C1E-5621-4106-9204-F076382F1550}" type="slidenum">
              <a:rPr lang="en-US"/>
              <a:pPr>
                <a:defRPr/>
              </a:pPr>
              <a:t>‹#›</a:t>
            </a:fld>
            <a:endParaRPr lang="en-US"/>
          </a:p>
        </p:txBody>
      </p:sp>
    </p:spTree>
    <p:extLst>
      <p:ext uri="{BB962C8B-B14F-4D97-AF65-F5344CB8AC3E}">
        <p14:creationId xmlns:p14="http://schemas.microsoft.com/office/powerpoint/2010/main" val="4094840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DFEB0CEE-5DDD-458A-AA14-4343F43C4319}" type="slidenum">
              <a:rPr lang="en-US"/>
              <a:pPr>
                <a:defRPr/>
              </a:pPr>
              <a:t>‹#›</a:t>
            </a:fld>
            <a:endParaRPr lang="en-US"/>
          </a:p>
        </p:txBody>
      </p:sp>
    </p:spTree>
    <p:extLst>
      <p:ext uri="{BB962C8B-B14F-4D97-AF65-F5344CB8AC3E}">
        <p14:creationId xmlns:p14="http://schemas.microsoft.com/office/powerpoint/2010/main" val="35367232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CB877E7C-A7E5-4531-8B23-8A788C6137FD}" type="slidenum">
              <a:rPr lang="en-US" smtClean="0"/>
              <a:pPr/>
              <a:t>1</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0846078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1A865C09-CEDE-4FF5-997C-35B83E243C97}" type="slidenum">
              <a:rPr lang="en-US" smtClean="0"/>
              <a:pPr/>
              <a:t>10</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93074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172FD8A1-879F-4A00-A9C4-BEB15E7372CF}" type="slidenum">
              <a:rPr lang="en-US" smtClean="0"/>
              <a:pPr/>
              <a:t>11</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584133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1992B73F-BF5D-4213-A61E-D4E25A32EB08}" type="slidenum">
              <a:rPr lang="en-US" smtClean="0"/>
              <a:pPr/>
              <a:t>12</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7550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9881057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497719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B098FC67-8F71-451A-BD81-2095729E14E5}" type="slidenum">
              <a:rPr lang="en-US" smtClean="0"/>
              <a:pPr/>
              <a:t>15</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504296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4BDFB225-AD99-4890-AC5D-7FB7E9D0A63E}" type="slidenum">
              <a:rPr lang="en-US" sz="1200">
                <a:latin typeface="Arial" charset="0"/>
              </a:rPr>
              <a:pPr algn="r" eaLnBrk="1" hangingPunct="1"/>
              <a:t>16</a:t>
            </a:fld>
            <a:endParaRPr lang="en-US" sz="1200">
              <a:latin typeface="Arial"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761584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CD289AFD-681D-4FF5-9124-2FC5979EB910}" type="slidenum">
              <a:rPr lang="en-US" sz="1200">
                <a:latin typeface="Arial" charset="0"/>
              </a:rPr>
              <a:pPr algn="r" eaLnBrk="1" hangingPunct="1"/>
              <a:t>17</a:t>
            </a:fld>
            <a:endParaRPr lang="en-US" sz="1200">
              <a:latin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5361776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50C1AEF3-0508-4AD9-815F-A44765EEE045}" type="slidenum">
              <a:rPr lang="en-US" sz="1200">
                <a:latin typeface="Arial" charset="0"/>
              </a:rPr>
              <a:pPr algn="r" eaLnBrk="1" hangingPunct="1"/>
              <a:t>18</a:t>
            </a:fld>
            <a:endParaRPr lang="en-US" sz="1200">
              <a:latin typeface="Arial"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889026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000FF7A1-F4B7-4090-BB08-92B36B347CC8}" type="slidenum">
              <a:rPr lang="en-US" smtClean="0"/>
              <a:pPr/>
              <a:t>19</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9831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7D097C81-169C-44ED-A8B8-E7365CD1E411}" type="slidenum">
              <a:rPr lang="en-US" sz="1200">
                <a:latin typeface="Arial" charset="0"/>
              </a:rPr>
              <a:pPr algn="r" eaLnBrk="1" hangingPunct="1"/>
              <a:t>2</a:t>
            </a:fld>
            <a:endParaRPr lang="en-US" sz="1200">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8294226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3035656C-1AB2-44E6-AD81-23A9DC0DC0AD}" type="slidenum">
              <a:rPr lang="en-US" sz="1200">
                <a:latin typeface="Arial" charset="0"/>
              </a:rPr>
              <a:pPr algn="r" eaLnBrk="1" hangingPunct="1"/>
              <a:t>20</a:t>
            </a:fld>
            <a:endParaRPr lang="en-US" sz="1200">
              <a:latin typeface="Arial"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945755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0100DFA3-913C-43FE-8A26-33EFA3E23E1E}" type="slidenum">
              <a:rPr lang="en-US" smtClean="0"/>
              <a:pPr/>
              <a:t>21</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4036194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0260E1B9-D4B1-4774-9393-4967AD452A4D}" type="slidenum">
              <a:rPr lang="en-US" smtClean="0"/>
              <a:pPr/>
              <a:t>22</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5494353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pPr eaLnBrk="1" hangingPunct="1"/>
            <a:endParaRPr lang="en-US" smtClean="0"/>
          </a:p>
        </p:txBody>
      </p:sp>
      <p:sp>
        <p:nvSpPr>
          <p:cNvPr id="61444" name="Slide Number Placeholder 3"/>
          <p:cNvSpPr>
            <a:spLocks noGrp="1"/>
          </p:cNvSpPr>
          <p:nvPr>
            <p:ph type="sldNum" sz="quarter" idx="5"/>
          </p:nvPr>
        </p:nvSpPr>
        <p:spPr>
          <a:noFill/>
        </p:spPr>
        <p:txBody>
          <a:bodyPr/>
          <a:lstStyle/>
          <a:p>
            <a:fld id="{8730A640-0B44-43E5-93A7-0886E5B2BB3A}" type="slidenum">
              <a:rPr lang="en-US" smtClean="0"/>
              <a:pPr/>
              <a:t>23</a:t>
            </a:fld>
            <a:endParaRPr lang="en-US" smtClean="0"/>
          </a:p>
        </p:txBody>
      </p:sp>
    </p:spTree>
    <p:extLst>
      <p:ext uri="{BB962C8B-B14F-4D97-AF65-F5344CB8AC3E}">
        <p14:creationId xmlns:p14="http://schemas.microsoft.com/office/powerpoint/2010/main" val="31354238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eaLnBrk="1" hangingPunct="1"/>
            <a:endParaRPr lang="en-US" smtClean="0"/>
          </a:p>
        </p:txBody>
      </p:sp>
      <p:sp>
        <p:nvSpPr>
          <p:cNvPr id="62468" name="Slide Number Placeholder 3"/>
          <p:cNvSpPr>
            <a:spLocks noGrp="1"/>
          </p:cNvSpPr>
          <p:nvPr>
            <p:ph type="sldNum" sz="quarter" idx="5"/>
          </p:nvPr>
        </p:nvSpPr>
        <p:spPr>
          <a:noFill/>
        </p:spPr>
        <p:txBody>
          <a:bodyPr/>
          <a:lstStyle/>
          <a:p>
            <a:fld id="{9B5A742F-94BC-4532-9899-B30964283403}" type="slidenum">
              <a:rPr lang="en-US" smtClean="0"/>
              <a:pPr/>
              <a:t>24</a:t>
            </a:fld>
            <a:endParaRPr lang="en-US" smtClean="0"/>
          </a:p>
        </p:txBody>
      </p:sp>
    </p:spTree>
    <p:extLst>
      <p:ext uri="{BB962C8B-B14F-4D97-AF65-F5344CB8AC3E}">
        <p14:creationId xmlns:p14="http://schemas.microsoft.com/office/powerpoint/2010/main" val="22690696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pPr eaLnBrk="1" hangingPunct="1"/>
            <a:endParaRPr lang="en-US" smtClean="0"/>
          </a:p>
        </p:txBody>
      </p:sp>
      <p:sp>
        <p:nvSpPr>
          <p:cNvPr id="63492" name="Slide Number Placeholder 3"/>
          <p:cNvSpPr>
            <a:spLocks noGrp="1"/>
          </p:cNvSpPr>
          <p:nvPr>
            <p:ph type="sldNum" sz="quarter" idx="5"/>
          </p:nvPr>
        </p:nvSpPr>
        <p:spPr>
          <a:noFill/>
        </p:spPr>
        <p:txBody>
          <a:bodyPr/>
          <a:lstStyle/>
          <a:p>
            <a:fld id="{FBEF4EE1-68A1-4E96-B573-DFB51584022B}" type="slidenum">
              <a:rPr lang="en-US" smtClean="0"/>
              <a:pPr/>
              <a:t>25</a:t>
            </a:fld>
            <a:endParaRPr lang="en-US" smtClean="0"/>
          </a:p>
        </p:txBody>
      </p:sp>
    </p:spTree>
    <p:extLst>
      <p:ext uri="{BB962C8B-B14F-4D97-AF65-F5344CB8AC3E}">
        <p14:creationId xmlns:p14="http://schemas.microsoft.com/office/powerpoint/2010/main" val="1496614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pPr eaLnBrk="1" hangingPunct="1"/>
            <a:endParaRPr lang="en-US" smtClean="0"/>
          </a:p>
        </p:txBody>
      </p:sp>
      <p:sp>
        <p:nvSpPr>
          <p:cNvPr id="64516" name="Slide Number Placeholder 3"/>
          <p:cNvSpPr>
            <a:spLocks noGrp="1"/>
          </p:cNvSpPr>
          <p:nvPr>
            <p:ph type="sldNum" sz="quarter" idx="5"/>
          </p:nvPr>
        </p:nvSpPr>
        <p:spPr>
          <a:noFill/>
        </p:spPr>
        <p:txBody>
          <a:bodyPr/>
          <a:lstStyle/>
          <a:p>
            <a:fld id="{32A4D583-AAFB-4C5D-97D9-9FCBCEF9C34A}" type="slidenum">
              <a:rPr lang="en-US" smtClean="0"/>
              <a:pPr/>
              <a:t>26</a:t>
            </a:fld>
            <a:endParaRPr lang="en-US" smtClean="0"/>
          </a:p>
        </p:txBody>
      </p:sp>
    </p:spTree>
    <p:extLst>
      <p:ext uri="{BB962C8B-B14F-4D97-AF65-F5344CB8AC3E}">
        <p14:creationId xmlns:p14="http://schemas.microsoft.com/office/powerpoint/2010/main" val="35535745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pPr eaLnBrk="1" hangingPunct="1"/>
            <a:endParaRPr lang="en-US" smtClean="0"/>
          </a:p>
        </p:txBody>
      </p:sp>
      <p:sp>
        <p:nvSpPr>
          <p:cNvPr id="65540" name="Slide Number Placeholder 3"/>
          <p:cNvSpPr>
            <a:spLocks noGrp="1"/>
          </p:cNvSpPr>
          <p:nvPr>
            <p:ph type="sldNum" sz="quarter" idx="5"/>
          </p:nvPr>
        </p:nvSpPr>
        <p:spPr>
          <a:noFill/>
        </p:spPr>
        <p:txBody>
          <a:bodyPr/>
          <a:lstStyle/>
          <a:p>
            <a:fld id="{673C75AE-8CD2-4C8E-99EA-61F572662FEB}" type="slidenum">
              <a:rPr lang="en-US" smtClean="0"/>
              <a:pPr/>
              <a:t>27</a:t>
            </a:fld>
            <a:endParaRPr lang="en-US" smtClean="0"/>
          </a:p>
        </p:txBody>
      </p:sp>
    </p:spTree>
    <p:extLst>
      <p:ext uri="{BB962C8B-B14F-4D97-AF65-F5344CB8AC3E}">
        <p14:creationId xmlns:p14="http://schemas.microsoft.com/office/powerpoint/2010/main" val="35540308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3049278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409288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9C02CCB4-B789-47DE-9A30-A0C87FC1C8EA}" type="slidenum">
              <a:rPr lang="en-US" sz="1200">
                <a:latin typeface="Arial" charset="0"/>
              </a:rPr>
              <a:pPr algn="r" eaLnBrk="1" hangingPunct="1"/>
              <a:t>3</a:t>
            </a:fld>
            <a:endParaRPr lang="en-US" sz="1200">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9594243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8906350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070525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01044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9548859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2406D2FA-7F37-443C-AF0D-DD664C583FCD}" type="slidenum">
              <a:rPr lang="en-US" sz="1200">
                <a:latin typeface="Arial" charset="0"/>
              </a:rPr>
              <a:pPr algn="r" eaLnBrk="1" hangingPunct="1"/>
              <a:t>34</a:t>
            </a:fld>
            <a:endParaRPr lang="en-US" sz="1200">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24050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3E2269E2-85D4-4716-9BB5-86BEFCF008DE}" type="slidenum">
              <a:rPr lang="en-US" sz="1200">
                <a:latin typeface="Arial" charset="0"/>
              </a:rPr>
              <a:pPr algn="r" eaLnBrk="1" hangingPunct="1"/>
              <a:t>4</a:t>
            </a:fld>
            <a:endParaRPr lang="en-US" sz="1200">
              <a:latin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823060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40789B29-B81B-46AF-8661-CF82C3C3927F}" type="slidenum">
              <a:rPr lang="en-US" sz="1200">
                <a:latin typeface="Arial" charset="0"/>
              </a:rPr>
              <a:pPr algn="r" eaLnBrk="1" hangingPunct="1"/>
              <a:t>5</a:t>
            </a:fld>
            <a:endParaRPr lang="en-US" sz="1200">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563606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9447289A-6B20-4AD6-B599-DC168444179C}" type="slidenum">
              <a:rPr lang="en-US" sz="1200">
                <a:latin typeface="Arial" charset="0"/>
              </a:rPr>
              <a:pPr algn="r" eaLnBrk="1" hangingPunct="1"/>
              <a:t>6</a:t>
            </a:fld>
            <a:endParaRPr lang="en-US" sz="1200">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36848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1C568EC2-105B-4AAC-8673-30BDDD860DEF}" type="slidenum">
              <a:rPr lang="en-US" sz="1200">
                <a:latin typeface="Arial" charset="0"/>
              </a:rPr>
              <a:pPr algn="r" eaLnBrk="1" hangingPunct="1"/>
              <a:t>7</a:t>
            </a:fld>
            <a:endParaRPr lang="en-US" sz="1200">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6416991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F31D2796-52ED-4D70-8E85-866487D3BF6D}" type="slidenum">
              <a:rPr lang="en-US" sz="1200">
                <a:latin typeface="Arial" charset="0"/>
              </a:rPr>
              <a:pPr algn="r" eaLnBrk="1" hangingPunct="1"/>
              <a:t>8</a:t>
            </a:fld>
            <a:endParaRPr lang="en-US" sz="1200">
              <a:latin typeface="Arial"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062730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4139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defRPr/>
              </a:pPr>
              <a:endParaRPr lang="en-US"/>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eaLnBrk="1" hangingPunct="1">
                <a:defRPr/>
              </a:pPr>
              <a:endParaRPr lang="en-US">
                <a:latin typeface="Arial" charset="0"/>
              </a:endParaRPr>
            </a:p>
          </p:txBody>
        </p:sp>
      </p:grpSp>
      <p:sp>
        <p:nvSpPr>
          <p:cNvPr id="44038" name="Rectangle 6"/>
          <p:cNvSpPr>
            <a:spLocks noGrp="1" noChangeArrowheads="1"/>
          </p:cNvSpPr>
          <p:nvPr>
            <p:ph type="ctrTitle"/>
          </p:nvPr>
        </p:nvSpPr>
        <p:spPr>
          <a:xfrm>
            <a:off x="1443038" y="985838"/>
            <a:ext cx="7239000" cy="1444625"/>
          </a:xfrm>
        </p:spPr>
        <p:txBody>
          <a:bodyPr/>
          <a:lstStyle>
            <a:lvl1pPr>
              <a:defRPr sz="4000"/>
            </a:lvl1pPr>
          </a:lstStyle>
          <a:p>
            <a:r>
              <a:rPr lang="en-US"/>
              <a:t>Click to edit Master title style</a:t>
            </a:r>
          </a:p>
        </p:txBody>
      </p:sp>
      <p:sp>
        <p:nvSpPr>
          <p:cNvPr id="44039"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a:t>Click to edit Master subtitle style</a:t>
            </a:r>
          </a:p>
        </p:txBody>
      </p:sp>
      <p:sp>
        <p:nvSpPr>
          <p:cNvPr id="8" name="Rectangle 8"/>
          <p:cNvSpPr>
            <a:spLocks noGrp="1" noChangeArrowheads="1"/>
          </p:cNvSpPr>
          <p:nvPr>
            <p:ph type="dt" sz="half" idx="10"/>
          </p:nvPr>
        </p:nvSpPr>
        <p:spPr/>
        <p:txBody>
          <a:bodyPr/>
          <a:lstStyle>
            <a:lvl1pPr>
              <a:defRPr/>
            </a:lvl1pPr>
          </a:lstStyle>
          <a:p>
            <a:pPr>
              <a:defRPr/>
            </a:pPr>
            <a:fld id="{3878ECB2-4BBD-4AFA-B1C1-1A86FA48940E}" type="datetime1">
              <a:rPr lang="en-US"/>
              <a:pPr>
                <a:defRPr/>
              </a:pPr>
              <a:t>5/1/2018</a:t>
            </a:fld>
            <a:endParaRPr lang="en-US"/>
          </a:p>
        </p:txBody>
      </p:sp>
      <p:sp>
        <p:nvSpPr>
          <p:cNvPr id="9" name="Rectangle 9"/>
          <p:cNvSpPr>
            <a:spLocks noGrp="1" noChangeArrowheads="1"/>
          </p:cNvSpPr>
          <p:nvPr>
            <p:ph type="ftr" sz="quarter" idx="11"/>
          </p:nvPr>
        </p:nvSpPr>
        <p:spPr/>
        <p:txBody>
          <a:bodyPr/>
          <a:lstStyle>
            <a:lvl1pPr>
              <a:defRPr/>
            </a:lvl1pPr>
          </a:lstStyle>
          <a:p>
            <a:pPr>
              <a:defRPr/>
            </a:pPr>
            <a:endParaRPr lang="en-US"/>
          </a:p>
        </p:txBody>
      </p:sp>
      <p:sp>
        <p:nvSpPr>
          <p:cNvPr id="10" name="Rectangle 10"/>
          <p:cNvSpPr>
            <a:spLocks noGrp="1" noChangeArrowheads="1"/>
          </p:cNvSpPr>
          <p:nvPr>
            <p:ph type="sldNum" sz="quarter" idx="12"/>
          </p:nvPr>
        </p:nvSpPr>
        <p:spPr/>
        <p:txBody>
          <a:bodyPr/>
          <a:lstStyle>
            <a:lvl1pPr>
              <a:defRPr/>
            </a:lvl1pPr>
          </a:lstStyle>
          <a:p>
            <a:pPr>
              <a:defRPr/>
            </a:pPr>
            <a:fld id="{81EF146F-481E-4293-A963-1F15A7D0F37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E083B5C1-1D01-483A-B0F3-956234569CCB}" type="datetime1">
              <a:rPr lang="en-US"/>
              <a:pPr>
                <a:defRPr/>
              </a:pPr>
              <a:t>5/1/2018</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4748C240-ED32-4301-BAE9-ED2FAACA148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ADD11111-503E-4B28-BF0B-39AD34AA7113}" type="datetime1">
              <a:rPr lang="en-US"/>
              <a:pPr>
                <a:defRPr/>
              </a:pPr>
              <a:t>5/1/2018</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11D79EB0-046B-4E61-8B7F-8D9DCECB504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8EAFD608-327D-4162-BA31-CF00DD92ADA2}" type="datetime1">
              <a:rPr lang="en-US"/>
              <a:pPr>
                <a:defRPr/>
              </a:pPr>
              <a:t>5/1/2018</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6D5AA6C3-D0F6-45B9-8631-90B797AD149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fld id="{5344AC83-62B7-422A-B8F6-ECE905D1A7BD}" type="datetime1">
              <a:rPr lang="en-US"/>
              <a:pPr>
                <a:defRPr/>
              </a:pPr>
              <a:t>5/1/2018</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0BD74A40-F8E8-4525-A79F-63EB171F11A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fld id="{0F3C5599-19E0-472F-B843-216BD05283A7}" type="datetime1">
              <a:rPr lang="en-US"/>
              <a:pPr>
                <a:defRPr/>
              </a:pPr>
              <a:t>5/1/2018</a:t>
            </a:fld>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A46C06DB-1E2F-4451-B35C-BC969A33540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fld id="{B2946693-8BD6-465E-B66B-9A0597E049EF}" type="datetime1">
              <a:rPr lang="en-US"/>
              <a:pPr>
                <a:defRPr/>
              </a:pPr>
              <a:t>5/1/2018</a:t>
            </a:fld>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68CD4FE2-DDC6-4E6F-BD6E-6C9E336C9EC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fld id="{E7297B45-706E-42F1-846D-6A183AD171A4}" type="datetime1">
              <a:rPr lang="en-US"/>
              <a:pPr>
                <a:defRPr/>
              </a:pPr>
              <a:t>5/1/2018</a:t>
            </a:fld>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1978DDA6-6456-4417-BC17-767BB298881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D646DE2A-D01E-489C-8C12-473D74B5FA87}" type="datetime1">
              <a:rPr lang="en-US"/>
              <a:pPr>
                <a:defRPr/>
              </a:pPr>
              <a:t>5/1/2018</a:t>
            </a:fld>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80BFEE42-344D-49F9-A4AD-BC646E2E706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31CDBDD8-5582-45B5-8A95-E94AA7E9A3CC}" type="datetime1">
              <a:rPr lang="en-US"/>
              <a:pPr>
                <a:defRPr/>
              </a:pPr>
              <a:t>5/1/2018</a:t>
            </a:fld>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D6930EF6-A584-4205-8916-5218729EDBF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2F29AAFA-909F-4368-9611-58978276023C}" type="datetime1">
              <a:rPr lang="en-US"/>
              <a:pPr>
                <a:defRPr/>
              </a:pPr>
              <a:t>5/1/2018</a:t>
            </a:fld>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DB71DCAB-F193-4539-8C4A-3B0A6DF8E26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238500" y="0"/>
            <a:ext cx="11925300" cy="3810000"/>
            <a:chOff x="-2040" y="0"/>
            <a:chExt cx="7512" cy="2400"/>
          </a:xfrm>
        </p:grpSpPr>
        <p:sp>
          <p:nvSpPr>
            <p:cNvPr id="43011"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43012"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eaLnBrk="1" hangingPunct="1">
                <a:defRPr/>
              </a:pPr>
              <a:endParaRPr lang="en-US">
                <a:latin typeface="Arial" charset="0"/>
              </a:endParaRPr>
            </a:p>
          </p:txBody>
        </p:sp>
        <p:sp>
          <p:nvSpPr>
            <p:cNvPr id="43013"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en-US"/>
            </a:p>
          </p:txBody>
        </p:sp>
      </p:grpSp>
      <p:sp>
        <p:nvSpPr>
          <p:cNvPr id="1027"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3016"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fld id="{AB1FDA92-0A9C-48A7-80A4-7DA4A6F389BD}" type="datetime1">
              <a:rPr lang="en-US"/>
              <a:pPr>
                <a:defRPr/>
              </a:pPr>
              <a:t>5/1/2018</a:t>
            </a:fld>
            <a:endParaRPr lang="en-US"/>
          </a:p>
        </p:txBody>
      </p:sp>
      <p:sp>
        <p:nvSpPr>
          <p:cNvPr id="43017"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p>
        </p:txBody>
      </p:sp>
      <p:sp>
        <p:nvSpPr>
          <p:cNvPr id="43018"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697E95D-E7F2-4F8F-8111-7D219E416DC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0"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sexton@pittstate.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lwerner@pittstate.edu" TargetMode="Externa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pittstate.edu/office/budget"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msexton@pittstate.edu"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hyperlink" Target="mailto:lwerner@pittstate.ed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
          <p:cNvSpPr>
            <a:spLocks noGrp="1" noChangeArrowheads="1"/>
          </p:cNvSpPr>
          <p:nvPr>
            <p:ph type="sldNum" sz="quarter" idx="12"/>
          </p:nvPr>
        </p:nvSpPr>
        <p:spPr>
          <a:noFill/>
        </p:spPr>
        <p:txBody>
          <a:bodyPr/>
          <a:lstStyle/>
          <a:p>
            <a:fld id="{C1146FA8-22CD-46AD-A242-6021E0221AD4}" type="slidenum">
              <a:rPr lang="en-US" smtClean="0"/>
              <a:pPr/>
              <a:t>1</a:t>
            </a:fld>
            <a:endParaRPr lang="en-US" smtClean="0"/>
          </a:p>
        </p:txBody>
      </p:sp>
      <p:sp>
        <p:nvSpPr>
          <p:cNvPr id="3075" name="Rectangle 2"/>
          <p:cNvSpPr>
            <a:spLocks noGrp="1" noChangeArrowheads="1"/>
          </p:cNvSpPr>
          <p:nvPr>
            <p:ph type="ctrTitle"/>
          </p:nvPr>
        </p:nvSpPr>
        <p:spPr/>
        <p:txBody>
          <a:bodyPr/>
          <a:lstStyle/>
          <a:p>
            <a:pPr eaLnBrk="1" hangingPunct="1"/>
            <a:r>
              <a:rPr lang="en-US" sz="2400" dirty="0" smtClean="0"/>
              <a:t>Pittsburg State University</a:t>
            </a:r>
            <a:br>
              <a:rPr lang="en-US" sz="2400" dirty="0" smtClean="0"/>
            </a:br>
            <a:r>
              <a:rPr lang="en-US" sz="2400" dirty="0" smtClean="0"/>
              <a:t>Supervisory Training</a:t>
            </a:r>
            <a:br>
              <a:rPr lang="en-US" sz="2400" dirty="0" smtClean="0"/>
            </a:br>
            <a:r>
              <a:rPr lang="en-US" sz="2400" dirty="0" smtClean="0"/>
              <a:t>Management Level Supervisors</a:t>
            </a:r>
          </a:p>
        </p:txBody>
      </p:sp>
      <p:sp>
        <p:nvSpPr>
          <p:cNvPr id="3076" name="Rectangle 3"/>
          <p:cNvSpPr>
            <a:spLocks noGrp="1" noChangeArrowheads="1"/>
          </p:cNvSpPr>
          <p:nvPr>
            <p:ph type="subTitle" idx="1"/>
          </p:nvPr>
        </p:nvSpPr>
        <p:spPr>
          <a:xfrm>
            <a:off x="1371600" y="3048000"/>
            <a:ext cx="7239000" cy="2971800"/>
          </a:xfrm>
        </p:spPr>
        <p:txBody>
          <a:bodyPr/>
          <a:lstStyle/>
          <a:p>
            <a:pPr eaLnBrk="1" hangingPunct="1"/>
            <a:r>
              <a:rPr lang="en-US" sz="4100" dirty="0" smtClean="0"/>
              <a:t>Budgeting 101</a:t>
            </a:r>
          </a:p>
          <a:p>
            <a:pPr eaLnBrk="1" hangingPunct="1"/>
            <a:endParaRPr lang="en-US" sz="1400" dirty="0" smtClean="0"/>
          </a:p>
          <a:p>
            <a:pPr eaLnBrk="1" hangingPunct="1"/>
            <a:r>
              <a:rPr lang="en-US" sz="1400" dirty="0" smtClean="0"/>
              <a:t>Michele Sexton, Director of Budget &amp; Human Resource Services</a:t>
            </a:r>
          </a:p>
          <a:p>
            <a:pPr eaLnBrk="1" hangingPunct="1"/>
            <a:r>
              <a:rPr lang="en-US" sz="1400" dirty="0" smtClean="0"/>
              <a:t>     620-235-4188 (</a:t>
            </a:r>
            <a:r>
              <a:rPr lang="en-US" sz="1400" dirty="0" smtClean="0">
                <a:hlinkClick r:id="rId3"/>
              </a:rPr>
              <a:t>msexton@pittstate.edu</a:t>
            </a:r>
            <a:r>
              <a:rPr lang="en-US" sz="1400" dirty="0" smtClean="0"/>
              <a:t>)</a:t>
            </a:r>
          </a:p>
          <a:p>
            <a:pPr eaLnBrk="1" hangingPunct="1"/>
            <a:r>
              <a:rPr lang="en-US" sz="1400" dirty="0" smtClean="0"/>
              <a:t>Lauren Werner, Assistant Director of Budget</a:t>
            </a:r>
          </a:p>
          <a:p>
            <a:pPr eaLnBrk="1" hangingPunct="1"/>
            <a:r>
              <a:rPr lang="en-US" sz="1400" dirty="0" smtClean="0"/>
              <a:t>     620-235-4105 (</a:t>
            </a:r>
            <a:r>
              <a:rPr lang="en-US" sz="1400" dirty="0" smtClean="0">
                <a:hlinkClick r:id="rId4"/>
              </a:rPr>
              <a:t>lwerner@pittstate.edu</a:t>
            </a:r>
            <a:r>
              <a:rPr lang="en-US" sz="1400" dirty="0" smtClean="0"/>
              <a:t>)</a:t>
            </a:r>
          </a:p>
          <a:p>
            <a:pPr eaLnBrk="1" hangingPunct="1"/>
            <a:r>
              <a:rPr lang="en-US" sz="1400" dirty="0" smtClean="0"/>
              <a:t>204 Russ Hall</a:t>
            </a:r>
          </a:p>
          <a:p>
            <a:pPr eaLnBrk="1" hangingPunct="1"/>
            <a:r>
              <a:rPr lang="en-US" sz="1400" dirty="0" smtClean="0"/>
              <a:t>(August 1, 2013)</a:t>
            </a:r>
          </a:p>
          <a:p>
            <a:pPr eaLnBrk="1" hangingPunct="1"/>
            <a:endParaRPr lang="en-US" sz="41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
          <p:cNvSpPr>
            <a:spLocks noGrp="1" noChangeArrowheads="1"/>
          </p:cNvSpPr>
          <p:nvPr>
            <p:ph type="sldNum" sz="quarter" idx="12"/>
          </p:nvPr>
        </p:nvSpPr>
        <p:spPr>
          <a:noFill/>
        </p:spPr>
        <p:txBody>
          <a:bodyPr/>
          <a:lstStyle/>
          <a:p>
            <a:fld id="{5D124881-F05D-458C-BADF-B9E03A890851}" type="slidenum">
              <a:rPr lang="en-US" smtClean="0"/>
              <a:pPr/>
              <a:t>10</a:t>
            </a:fld>
            <a:endParaRPr lang="en-US" smtClean="0"/>
          </a:p>
        </p:txBody>
      </p:sp>
      <p:sp>
        <p:nvSpPr>
          <p:cNvPr id="12291" name="Rectangle 2"/>
          <p:cNvSpPr>
            <a:spLocks noGrp="1" noChangeArrowheads="1"/>
          </p:cNvSpPr>
          <p:nvPr>
            <p:ph type="title"/>
          </p:nvPr>
        </p:nvSpPr>
        <p:spPr/>
        <p:txBody>
          <a:bodyPr/>
          <a:lstStyle/>
          <a:p>
            <a:pPr eaLnBrk="1" hangingPunct="1"/>
            <a:r>
              <a:rPr lang="en-US" sz="3200" smtClean="0"/>
              <a:t/>
            </a:r>
            <a:br>
              <a:rPr lang="en-US" sz="3200" smtClean="0"/>
            </a:br>
            <a:r>
              <a:rPr lang="en-US" smtClean="0"/>
              <a:t>Budget Cycle</a:t>
            </a:r>
          </a:p>
        </p:txBody>
      </p:sp>
      <p:sp>
        <p:nvSpPr>
          <p:cNvPr id="12292" name="Rectangle 3"/>
          <p:cNvSpPr>
            <a:spLocks noGrp="1" noChangeArrowheads="1"/>
          </p:cNvSpPr>
          <p:nvPr>
            <p:ph type="body" idx="1"/>
          </p:nvPr>
        </p:nvSpPr>
        <p:spPr>
          <a:xfrm>
            <a:off x="1295400" y="1600200"/>
            <a:ext cx="7312025" cy="4800600"/>
          </a:xfrm>
        </p:spPr>
        <p:txBody>
          <a:bodyPr/>
          <a:lstStyle/>
          <a:p>
            <a:pPr eaLnBrk="1" hangingPunct="1">
              <a:lnSpc>
                <a:spcPct val="80000"/>
              </a:lnSpc>
              <a:buFont typeface="Wingdings" pitchFamily="2" charset="2"/>
              <a:buNone/>
            </a:pPr>
            <a:endParaRPr lang="en-US" sz="1600" smtClean="0"/>
          </a:p>
        </p:txBody>
      </p:sp>
      <p:graphicFrame>
        <p:nvGraphicFramePr>
          <p:cNvPr id="5" name="Diagram 4"/>
          <p:cNvGraphicFramePr/>
          <p:nvPr/>
        </p:nvGraphicFramePr>
        <p:xfrm>
          <a:off x="1524000" y="1752600"/>
          <a:ext cx="67818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
          <p:cNvSpPr>
            <a:spLocks noGrp="1" noChangeArrowheads="1"/>
          </p:cNvSpPr>
          <p:nvPr>
            <p:ph type="sldNum" sz="quarter" idx="12"/>
          </p:nvPr>
        </p:nvSpPr>
        <p:spPr>
          <a:noFill/>
        </p:spPr>
        <p:txBody>
          <a:bodyPr/>
          <a:lstStyle/>
          <a:p>
            <a:fld id="{D55A2F47-989F-452E-B2E3-E45BA79EC1AF}" type="slidenum">
              <a:rPr lang="en-US" smtClean="0"/>
              <a:pPr/>
              <a:t>11</a:t>
            </a:fld>
            <a:endParaRPr lang="en-US" smtClean="0"/>
          </a:p>
        </p:txBody>
      </p:sp>
      <p:sp>
        <p:nvSpPr>
          <p:cNvPr id="13315" name="Rectangle 2"/>
          <p:cNvSpPr>
            <a:spLocks noGrp="1" noChangeArrowheads="1"/>
          </p:cNvSpPr>
          <p:nvPr>
            <p:ph type="title"/>
          </p:nvPr>
        </p:nvSpPr>
        <p:spPr/>
        <p:txBody>
          <a:bodyPr/>
          <a:lstStyle/>
          <a:p>
            <a:pPr eaLnBrk="1" hangingPunct="1"/>
            <a:r>
              <a:rPr lang="en-US" sz="3200" dirty="0" smtClean="0"/>
              <a:t/>
            </a:r>
            <a:br>
              <a:rPr lang="en-US" sz="3200" dirty="0" smtClean="0"/>
            </a:br>
            <a:r>
              <a:rPr lang="en-US" sz="2800" dirty="0" smtClean="0"/>
              <a:t>Budget Request Timeline</a:t>
            </a:r>
            <a:br>
              <a:rPr lang="en-US" sz="2800" dirty="0" smtClean="0"/>
            </a:br>
            <a:r>
              <a:rPr lang="en-US" sz="2800" dirty="0" smtClean="0"/>
              <a:t> FY 2014 (July 1, 2013 – June 30, 2014)</a:t>
            </a:r>
            <a:r>
              <a:rPr lang="en-US" sz="3200" dirty="0" smtClean="0"/>
              <a:t> </a:t>
            </a:r>
          </a:p>
        </p:txBody>
      </p:sp>
      <p:sp>
        <p:nvSpPr>
          <p:cNvPr id="13316" name="Rectangle 3"/>
          <p:cNvSpPr>
            <a:spLocks noGrp="1" noChangeArrowheads="1"/>
          </p:cNvSpPr>
          <p:nvPr>
            <p:ph type="body" idx="1"/>
          </p:nvPr>
        </p:nvSpPr>
        <p:spPr>
          <a:xfrm>
            <a:off x="1370013" y="1827213"/>
            <a:ext cx="7313612" cy="4725987"/>
          </a:xfrm>
        </p:spPr>
        <p:txBody>
          <a:bodyPr/>
          <a:lstStyle/>
          <a:p>
            <a:pPr eaLnBrk="1" hangingPunct="1">
              <a:lnSpc>
                <a:spcPct val="80000"/>
              </a:lnSpc>
            </a:pPr>
            <a:r>
              <a:rPr lang="en-US" sz="1600" dirty="0" smtClean="0"/>
              <a:t>May - June, 2012:  Finalize PSU FY 2013 Annual Budget</a:t>
            </a:r>
          </a:p>
          <a:p>
            <a:pPr eaLnBrk="1" hangingPunct="1">
              <a:lnSpc>
                <a:spcPct val="80000"/>
              </a:lnSpc>
            </a:pPr>
            <a:r>
              <a:rPr lang="en-US" sz="1600" dirty="0" smtClean="0"/>
              <a:t>June 2012:  FY 2014 Budget Request Proposal approved by KBOR </a:t>
            </a:r>
          </a:p>
          <a:p>
            <a:pPr eaLnBrk="1" hangingPunct="1">
              <a:lnSpc>
                <a:spcPct val="80000"/>
              </a:lnSpc>
            </a:pPr>
            <a:r>
              <a:rPr lang="en-US" sz="1600" dirty="0" smtClean="0"/>
              <a:t>July, 2012:  Interface salary &amp; fringe data from the FY 2013 Annual Budget to Division of Budget system for the FY 2014 Budget Request</a:t>
            </a:r>
          </a:p>
          <a:p>
            <a:pPr eaLnBrk="1" hangingPunct="1">
              <a:lnSpc>
                <a:spcPct val="80000"/>
              </a:lnSpc>
            </a:pPr>
            <a:r>
              <a:rPr lang="en-US" sz="1600" dirty="0" smtClean="0"/>
              <a:t>August 15, 2012:  Access DOB system.  Reconcile salary &amp; fringe data for FY 2013 &amp; FY 2014 with PSU files; Enter OOE expenditures for FY 2013 &amp; FY 2014; Reconcile DOB and PSU files.</a:t>
            </a:r>
          </a:p>
          <a:p>
            <a:pPr eaLnBrk="1" hangingPunct="1">
              <a:lnSpc>
                <a:spcPct val="80000"/>
              </a:lnSpc>
            </a:pPr>
            <a:r>
              <a:rPr lang="en-US" sz="1600" dirty="0" smtClean="0"/>
              <a:t>September 15, 2012:  Submit request for FY 2014 Budget in DOB system.  Complete Narrative &amp; Operating Summary.  Prepare paper request for internal staff use.</a:t>
            </a:r>
          </a:p>
          <a:p>
            <a:pPr eaLnBrk="1" hangingPunct="1">
              <a:lnSpc>
                <a:spcPct val="80000"/>
              </a:lnSpc>
            </a:pPr>
            <a:r>
              <a:rPr lang="en-US" sz="1600" dirty="0" smtClean="0"/>
              <a:t>November, 2012:  Division of Budget Recommendations</a:t>
            </a:r>
          </a:p>
          <a:p>
            <a:pPr eaLnBrk="1" hangingPunct="1">
              <a:lnSpc>
                <a:spcPct val="80000"/>
              </a:lnSpc>
            </a:pPr>
            <a:r>
              <a:rPr lang="en-US" sz="1600" dirty="0" smtClean="0"/>
              <a:t>December, 2012 – March, 2013:  PSU Tuition Committee</a:t>
            </a:r>
          </a:p>
          <a:p>
            <a:pPr eaLnBrk="1" hangingPunct="1">
              <a:lnSpc>
                <a:spcPct val="80000"/>
              </a:lnSpc>
            </a:pPr>
            <a:r>
              <a:rPr lang="en-US" sz="1600" dirty="0" smtClean="0"/>
              <a:t>January, 2013:  Governor’s Recommendations</a:t>
            </a:r>
          </a:p>
          <a:p>
            <a:pPr eaLnBrk="1" hangingPunct="1">
              <a:lnSpc>
                <a:spcPct val="80000"/>
              </a:lnSpc>
            </a:pPr>
            <a:r>
              <a:rPr lang="en-US" sz="1600" dirty="0" smtClean="0"/>
              <a:t>January – May, 2013:  Legislative Activity</a:t>
            </a:r>
          </a:p>
          <a:p>
            <a:pPr eaLnBrk="1" hangingPunct="1">
              <a:lnSpc>
                <a:spcPct val="80000"/>
              </a:lnSpc>
            </a:pPr>
            <a:r>
              <a:rPr lang="en-US" sz="1600" dirty="0" smtClean="0"/>
              <a:t>May – June, 2013:  Tuition Request Approved by KBOR</a:t>
            </a:r>
          </a:p>
          <a:p>
            <a:pPr eaLnBrk="1" hangingPunct="1">
              <a:lnSpc>
                <a:spcPct val="80000"/>
              </a:lnSpc>
            </a:pPr>
            <a:r>
              <a:rPr lang="en-US" sz="1600" dirty="0" smtClean="0"/>
              <a:t>May – June, 2013:  Finalize PSU FY 2014 Annual Budget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
          <p:cNvSpPr>
            <a:spLocks noGrp="1" noChangeArrowheads="1"/>
          </p:cNvSpPr>
          <p:nvPr>
            <p:ph type="sldNum" sz="quarter" idx="12"/>
          </p:nvPr>
        </p:nvSpPr>
        <p:spPr>
          <a:noFill/>
        </p:spPr>
        <p:txBody>
          <a:bodyPr/>
          <a:lstStyle/>
          <a:p>
            <a:fld id="{A0913985-EBC7-446F-AE9D-338D1A5C4D91}" type="slidenum">
              <a:rPr lang="en-US" smtClean="0"/>
              <a:pPr/>
              <a:t>12</a:t>
            </a:fld>
            <a:endParaRPr lang="en-US" smtClean="0"/>
          </a:p>
        </p:txBody>
      </p:sp>
      <p:sp>
        <p:nvSpPr>
          <p:cNvPr id="14339" name="Rectangle 2"/>
          <p:cNvSpPr>
            <a:spLocks noGrp="1" noChangeArrowheads="1"/>
          </p:cNvSpPr>
          <p:nvPr>
            <p:ph type="title"/>
          </p:nvPr>
        </p:nvSpPr>
        <p:spPr/>
        <p:txBody>
          <a:bodyPr/>
          <a:lstStyle/>
          <a:p>
            <a:pPr eaLnBrk="1" hangingPunct="1"/>
            <a:r>
              <a:rPr lang="en-US" smtClean="0"/>
              <a:t>Tracking Sheets</a:t>
            </a:r>
          </a:p>
        </p:txBody>
      </p:sp>
      <p:sp>
        <p:nvSpPr>
          <p:cNvPr id="14340" name="Rectangle 3"/>
          <p:cNvSpPr>
            <a:spLocks noGrp="1" noChangeArrowheads="1"/>
          </p:cNvSpPr>
          <p:nvPr>
            <p:ph type="body"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
          <p:cNvSpPr>
            <a:spLocks noGrp="1" noChangeArrowheads="1"/>
          </p:cNvSpPr>
          <p:nvPr>
            <p:ph type="sldNum" sz="quarter" idx="12"/>
          </p:nvPr>
        </p:nvSpPr>
        <p:spPr>
          <a:noFill/>
        </p:spPr>
        <p:txBody>
          <a:bodyPr/>
          <a:lstStyle/>
          <a:p>
            <a:fld id="{014AD5C8-78EA-4351-A27E-60F7D63CA10D}" type="slidenum">
              <a:rPr lang="en-US" smtClean="0"/>
              <a:pPr/>
              <a:t>13</a:t>
            </a:fld>
            <a:endParaRPr lang="en-US" smtClean="0"/>
          </a:p>
        </p:txBody>
      </p:sp>
      <p:sp>
        <p:nvSpPr>
          <p:cNvPr id="15363" name="Rectangle 2"/>
          <p:cNvSpPr>
            <a:spLocks noGrp="1" noChangeArrowheads="1"/>
          </p:cNvSpPr>
          <p:nvPr>
            <p:ph type="title"/>
          </p:nvPr>
        </p:nvSpPr>
        <p:spPr/>
        <p:txBody>
          <a:bodyPr/>
          <a:lstStyle/>
          <a:p>
            <a:r>
              <a:rPr lang="en-US" smtClean="0"/>
              <a:t>Budget Request Document</a:t>
            </a:r>
          </a:p>
        </p:txBody>
      </p:sp>
      <p:sp>
        <p:nvSpPr>
          <p:cNvPr id="15364" name="Rectangle 3"/>
          <p:cNvSpPr>
            <a:spLocks noGrp="1" noChangeArrowheads="1"/>
          </p:cNvSpPr>
          <p:nvPr>
            <p:ph type="body" idx="1"/>
          </p:nvPr>
        </p:nvSpPr>
        <p:spPr/>
        <p:txBody>
          <a:bodyPr/>
          <a:lstStyle/>
          <a:p>
            <a:r>
              <a:rPr lang="en-US" sz="2500" dirty="0" smtClean="0"/>
              <a:t>Section I</a:t>
            </a:r>
          </a:p>
          <a:p>
            <a:pPr lvl="1"/>
            <a:r>
              <a:rPr lang="en-US" sz="2100" dirty="0" smtClean="0"/>
              <a:t>Authorization</a:t>
            </a:r>
          </a:p>
          <a:p>
            <a:pPr lvl="1"/>
            <a:r>
              <a:rPr lang="en-US" sz="2100" dirty="0" smtClean="0"/>
              <a:t>University Division Missions</a:t>
            </a:r>
          </a:p>
          <a:p>
            <a:pPr lvl="1"/>
            <a:r>
              <a:rPr lang="en-US" sz="2100" dirty="0" smtClean="0"/>
              <a:t>PSU Strategic Plan 2007 – 2015</a:t>
            </a:r>
          </a:p>
          <a:p>
            <a:pPr lvl="1"/>
            <a:r>
              <a:rPr lang="en-US" sz="2100" dirty="0" smtClean="0"/>
              <a:t>Performance Measures</a:t>
            </a:r>
          </a:p>
          <a:p>
            <a:pPr lvl="1"/>
            <a:r>
              <a:rPr lang="en-US" sz="2100" dirty="0" smtClean="0"/>
              <a:t>Budgetary Organizational Chart</a:t>
            </a:r>
          </a:p>
          <a:p>
            <a:pPr lvl="1"/>
            <a:r>
              <a:rPr lang="en-US" sz="2100" dirty="0" smtClean="0"/>
              <a:t>Accreditation Status</a:t>
            </a:r>
          </a:p>
          <a:p>
            <a:pPr lvl="1"/>
            <a:r>
              <a:rPr lang="en-US" sz="2100" dirty="0" smtClean="0"/>
              <a:t>Performance Agreement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
          <p:cNvSpPr>
            <a:spLocks noGrp="1" noChangeArrowheads="1"/>
          </p:cNvSpPr>
          <p:nvPr>
            <p:ph type="sldNum" sz="quarter" idx="12"/>
          </p:nvPr>
        </p:nvSpPr>
        <p:spPr>
          <a:noFill/>
        </p:spPr>
        <p:txBody>
          <a:bodyPr/>
          <a:lstStyle/>
          <a:p>
            <a:fld id="{845FA520-9B73-4106-AC0D-1171FB8715CD}" type="slidenum">
              <a:rPr lang="en-US" smtClean="0"/>
              <a:pPr/>
              <a:t>14</a:t>
            </a:fld>
            <a:endParaRPr lang="en-US" smtClean="0"/>
          </a:p>
        </p:txBody>
      </p:sp>
      <p:sp>
        <p:nvSpPr>
          <p:cNvPr id="16387" name="Rectangle 2"/>
          <p:cNvSpPr>
            <a:spLocks noGrp="1" noChangeArrowheads="1"/>
          </p:cNvSpPr>
          <p:nvPr>
            <p:ph type="title"/>
          </p:nvPr>
        </p:nvSpPr>
        <p:spPr/>
        <p:txBody>
          <a:bodyPr/>
          <a:lstStyle/>
          <a:p>
            <a:r>
              <a:rPr lang="en-US" smtClean="0"/>
              <a:t>Budget Request Document</a:t>
            </a:r>
          </a:p>
        </p:txBody>
      </p:sp>
      <p:sp>
        <p:nvSpPr>
          <p:cNvPr id="16388" name="Rectangle 3"/>
          <p:cNvSpPr>
            <a:spLocks noGrp="1" noChangeArrowheads="1"/>
          </p:cNvSpPr>
          <p:nvPr>
            <p:ph type="body" idx="1"/>
          </p:nvPr>
        </p:nvSpPr>
        <p:spPr/>
        <p:txBody>
          <a:bodyPr/>
          <a:lstStyle/>
          <a:p>
            <a:r>
              <a:rPr lang="en-US" smtClean="0"/>
              <a:t>Section II</a:t>
            </a:r>
          </a:p>
          <a:p>
            <a:pPr lvl="1"/>
            <a:r>
              <a:rPr lang="en-US" smtClean="0"/>
              <a:t>Tables by Category and Program</a:t>
            </a:r>
          </a:p>
          <a:p>
            <a:pPr lvl="1"/>
            <a:r>
              <a:rPr lang="en-US" smtClean="0"/>
              <a:t>Fringe Benefit Rates</a:t>
            </a:r>
          </a:p>
          <a:p>
            <a:pPr lvl="1">
              <a:buFont typeface="Wingdings" pitchFamily="2" charset="2"/>
              <a:buNone/>
            </a:pPr>
            <a:endParaRPr lang="en-US" smtClean="0"/>
          </a:p>
          <a:p>
            <a:r>
              <a:rPr lang="en-US" smtClean="0"/>
              <a:t>Section III Division of Budget Forms</a:t>
            </a:r>
          </a:p>
          <a:p>
            <a:pPr lvl="1">
              <a:buFont typeface="Wingdings" pitchFamily="2" charset="2"/>
              <a:buNone/>
            </a:pPr>
            <a:endParaRPr lang="en-US" smtClean="0"/>
          </a:p>
          <a:p>
            <a:pPr>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
          <p:cNvSpPr>
            <a:spLocks noGrp="1" noChangeArrowheads="1"/>
          </p:cNvSpPr>
          <p:nvPr>
            <p:ph type="sldNum" sz="quarter" idx="12"/>
          </p:nvPr>
        </p:nvSpPr>
        <p:spPr>
          <a:noFill/>
        </p:spPr>
        <p:txBody>
          <a:bodyPr/>
          <a:lstStyle/>
          <a:p>
            <a:fld id="{191CE631-B720-4EC1-A918-35C10EB8EB37}" type="slidenum">
              <a:rPr lang="en-US" smtClean="0"/>
              <a:pPr/>
              <a:t>15</a:t>
            </a:fld>
            <a:endParaRPr lang="en-US" smtClean="0"/>
          </a:p>
        </p:txBody>
      </p:sp>
      <p:sp>
        <p:nvSpPr>
          <p:cNvPr id="17411" name="Rectangle 2"/>
          <p:cNvSpPr>
            <a:spLocks noGrp="1" noChangeArrowheads="1"/>
          </p:cNvSpPr>
          <p:nvPr>
            <p:ph type="title"/>
          </p:nvPr>
        </p:nvSpPr>
        <p:spPr/>
        <p:txBody>
          <a:bodyPr/>
          <a:lstStyle/>
          <a:p>
            <a:pPr eaLnBrk="1" hangingPunct="1"/>
            <a:r>
              <a:rPr lang="en-US" sz="3200" dirty="0" smtClean="0"/>
              <a:t>Establishing the FY 2014 Annual Operating Budget</a:t>
            </a:r>
          </a:p>
        </p:txBody>
      </p:sp>
      <p:sp>
        <p:nvSpPr>
          <p:cNvPr id="17412" name="Rectangle 3"/>
          <p:cNvSpPr>
            <a:spLocks noGrp="1" noChangeArrowheads="1"/>
          </p:cNvSpPr>
          <p:nvPr>
            <p:ph type="body" idx="1"/>
          </p:nvPr>
        </p:nvSpPr>
        <p:spPr/>
        <p:txBody>
          <a:bodyPr/>
          <a:lstStyle/>
          <a:p>
            <a:pPr eaLnBrk="1" hangingPunct="1"/>
            <a:r>
              <a:rPr lang="en-US" sz="2700" dirty="0" smtClean="0"/>
              <a:t>Salaries</a:t>
            </a:r>
          </a:p>
          <a:p>
            <a:pPr lvl="1" eaLnBrk="1" hangingPunct="1"/>
            <a:r>
              <a:rPr lang="en-US" dirty="0" smtClean="0"/>
              <a:t>Unclassified</a:t>
            </a:r>
          </a:p>
          <a:p>
            <a:pPr lvl="1" eaLnBrk="1" hangingPunct="1"/>
            <a:r>
              <a:rPr lang="en-US" dirty="0" smtClean="0"/>
              <a:t>Classified</a:t>
            </a:r>
          </a:p>
          <a:p>
            <a:pPr lvl="1" eaLnBrk="1" hangingPunct="1"/>
            <a:r>
              <a:rPr lang="en-US" dirty="0" smtClean="0"/>
              <a:t>Graduate Assistants &amp; Students</a:t>
            </a:r>
          </a:p>
          <a:p>
            <a:pPr lvl="1" eaLnBrk="1" hangingPunct="1"/>
            <a:r>
              <a:rPr lang="en-US" dirty="0" smtClean="0"/>
              <a:t>Lump Sums</a:t>
            </a:r>
          </a:p>
          <a:p>
            <a:pPr eaLnBrk="1" hangingPunct="1"/>
            <a:r>
              <a:rPr lang="en-US" sz="2700" dirty="0" smtClean="0"/>
              <a:t>Other Operating Expenditures (OOE)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
          <p:cNvSpPr>
            <a:spLocks noGrp="1" noChangeArrowheads="1"/>
          </p:cNvSpPr>
          <p:nvPr>
            <p:ph type="sldNum" sz="quarter" idx="12"/>
          </p:nvPr>
        </p:nvSpPr>
        <p:spPr>
          <a:noFill/>
        </p:spPr>
        <p:txBody>
          <a:bodyPr/>
          <a:lstStyle/>
          <a:p>
            <a:fld id="{686AE875-1416-4410-A612-88929BEF03E3}" type="slidenum">
              <a:rPr lang="en-US" smtClean="0"/>
              <a:pPr/>
              <a:t>16</a:t>
            </a:fld>
            <a:endParaRPr lang="en-US" smtClean="0"/>
          </a:p>
        </p:txBody>
      </p:sp>
      <p:sp>
        <p:nvSpPr>
          <p:cNvPr id="18435" name="Rectangle 2"/>
          <p:cNvSpPr>
            <a:spLocks noGrp="1" noChangeArrowheads="1"/>
          </p:cNvSpPr>
          <p:nvPr>
            <p:ph type="title" idx="4294967295"/>
          </p:nvPr>
        </p:nvSpPr>
        <p:spPr/>
        <p:txBody>
          <a:bodyPr/>
          <a:lstStyle/>
          <a:p>
            <a:pPr eaLnBrk="1" hangingPunct="1"/>
            <a:r>
              <a:rPr lang="en-US" sz="3200" dirty="0" smtClean="0"/>
              <a:t>Establishing the FY 2014 Annual Operating Budget</a:t>
            </a:r>
          </a:p>
        </p:txBody>
      </p:sp>
      <p:sp>
        <p:nvSpPr>
          <p:cNvPr id="18436" name="Rectangle 3"/>
          <p:cNvSpPr>
            <a:spLocks noGrp="1" noChangeArrowheads="1"/>
          </p:cNvSpPr>
          <p:nvPr>
            <p:ph type="body" idx="4294967295"/>
          </p:nvPr>
        </p:nvSpPr>
        <p:spPr/>
        <p:txBody>
          <a:bodyPr/>
          <a:lstStyle/>
          <a:p>
            <a:pPr eaLnBrk="1" hangingPunct="1"/>
            <a:r>
              <a:rPr lang="en-US" sz="2700" dirty="0" smtClean="0"/>
              <a:t>Unclassified Salaries</a:t>
            </a:r>
          </a:p>
          <a:p>
            <a:pPr lvl="1" eaLnBrk="1" hangingPunct="1"/>
            <a:r>
              <a:rPr lang="en-US" sz="2300" dirty="0" smtClean="0"/>
              <a:t>Previous FY Salaries with changes for turnover &amp; employee movement</a:t>
            </a:r>
          </a:p>
          <a:p>
            <a:pPr lvl="1" eaLnBrk="1" hangingPunct="1"/>
            <a:r>
              <a:rPr lang="en-US" sz="2300" dirty="0" smtClean="0"/>
              <a:t>Spreadsheets - increases and adjustments</a:t>
            </a:r>
          </a:p>
          <a:p>
            <a:pPr lvl="2" eaLnBrk="1" hangingPunct="1"/>
            <a:r>
              <a:rPr lang="en-US" sz="2000" dirty="0" smtClean="0"/>
              <a:t>Vice Presidents</a:t>
            </a:r>
          </a:p>
          <a:p>
            <a:pPr lvl="2" eaLnBrk="1" hangingPunct="1"/>
            <a:r>
              <a:rPr lang="en-US" sz="2000" dirty="0" smtClean="0"/>
              <a:t>KNEA Unit</a:t>
            </a:r>
          </a:p>
          <a:p>
            <a:pPr lvl="2" eaLnBrk="1" hangingPunct="1"/>
            <a:r>
              <a:rPr lang="en-US" sz="2000" dirty="0" smtClean="0"/>
              <a:t>Approval by President</a:t>
            </a:r>
          </a:p>
          <a:p>
            <a:pPr lvl="1" eaLnBrk="1" hangingPunct="1"/>
            <a:r>
              <a:rPr lang="en-US" sz="2300" dirty="0" smtClean="0"/>
              <a:t>Appointments Letters Issued</a:t>
            </a:r>
          </a:p>
          <a:p>
            <a:pPr lvl="2" eaLnBrk="1" hangingPunct="1">
              <a:buFont typeface="Wingdings" pitchFamily="2" charset="2"/>
              <a:buNone/>
            </a:pPr>
            <a:endParaRPr lang="en-US" sz="21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
          <p:cNvSpPr>
            <a:spLocks noGrp="1" noChangeArrowheads="1"/>
          </p:cNvSpPr>
          <p:nvPr>
            <p:ph type="sldNum" sz="quarter" idx="12"/>
          </p:nvPr>
        </p:nvSpPr>
        <p:spPr>
          <a:noFill/>
        </p:spPr>
        <p:txBody>
          <a:bodyPr/>
          <a:lstStyle/>
          <a:p>
            <a:fld id="{9387855F-1694-435E-BA57-30C39ED827E0}" type="slidenum">
              <a:rPr lang="en-US" smtClean="0"/>
              <a:pPr/>
              <a:t>17</a:t>
            </a:fld>
            <a:endParaRPr lang="en-US" smtClean="0"/>
          </a:p>
        </p:txBody>
      </p:sp>
      <p:sp>
        <p:nvSpPr>
          <p:cNvPr id="19459" name="Rectangle 2"/>
          <p:cNvSpPr>
            <a:spLocks noGrp="1" noChangeArrowheads="1"/>
          </p:cNvSpPr>
          <p:nvPr>
            <p:ph type="title" idx="4294967295"/>
          </p:nvPr>
        </p:nvSpPr>
        <p:spPr/>
        <p:txBody>
          <a:bodyPr/>
          <a:lstStyle/>
          <a:p>
            <a:pPr eaLnBrk="1" hangingPunct="1"/>
            <a:r>
              <a:rPr lang="en-US" sz="3200" dirty="0" smtClean="0"/>
              <a:t>Establishing the FY 2014 Annual Operating Budget</a:t>
            </a:r>
          </a:p>
        </p:txBody>
      </p:sp>
      <p:sp>
        <p:nvSpPr>
          <p:cNvPr id="19460" name="Rectangle 3"/>
          <p:cNvSpPr>
            <a:spLocks noGrp="1" noChangeArrowheads="1"/>
          </p:cNvSpPr>
          <p:nvPr>
            <p:ph type="body" idx="4294967295"/>
          </p:nvPr>
        </p:nvSpPr>
        <p:spPr/>
        <p:txBody>
          <a:bodyPr/>
          <a:lstStyle/>
          <a:p>
            <a:pPr eaLnBrk="1" hangingPunct="1"/>
            <a:r>
              <a:rPr lang="en-US" sz="2700" dirty="0" smtClean="0"/>
              <a:t>Classified Salaries	</a:t>
            </a:r>
          </a:p>
          <a:p>
            <a:pPr lvl="1" eaLnBrk="1" hangingPunct="1"/>
            <a:r>
              <a:rPr lang="en-US" sz="2300" dirty="0" smtClean="0"/>
              <a:t>Civil Service Pay Matrix</a:t>
            </a:r>
          </a:p>
          <a:p>
            <a:pPr lvl="1" eaLnBrk="1" hangingPunct="1"/>
            <a:r>
              <a:rPr lang="en-US" sz="2300" dirty="0" smtClean="0"/>
              <a:t>Changes approved by Legislature</a:t>
            </a:r>
          </a:p>
          <a:p>
            <a:pPr lvl="1" eaLnBrk="1" hangingPunct="1"/>
            <a:r>
              <a:rPr lang="en-US" sz="2300" dirty="0" smtClean="0"/>
              <a:t>Market Adjustments</a:t>
            </a:r>
          </a:p>
          <a:p>
            <a:pPr lvl="1" eaLnBrk="1" hangingPunct="1"/>
            <a:r>
              <a:rPr lang="en-US" sz="2300" dirty="0" smtClean="0"/>
              <a:t>Reallocations</a:t>
            </a:r>
          </a:p>
          <a:p>
            <a:pPr lvl="2" eaLnBrk="1" hangingPunct="1">
              <a:buFont typeface="Wingdings" pitchFamily="2" charset="2"/>
              <a:buNone/>
            </a:pPr>
            <a:endParaRPr lang="en-US" sz="2000" dirty="0" smtClean="0"/>
          </a:p>
          <a:p>
            <a:pPr lvl="2" eaLnBrk="1" hangingPunct="1">
              <a:buFont typeface="Wingdings" pitchFamily="2" charset="2"/>
              <a:buNone/>
            </a:pPr>
            <a:endParaRPr lang="en-US" sz="21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
          <p:cNvSpPr>
            <a:spLocks noGrp="1" noChangeArrowheads="1"/>
          </p:cNvSpPr>
          <p:nvPr>
            <p:ph type="sldNum" sz="quarter" idx="12"/>
          </p:nvPr>
        </p:nvSpPr>
        <p:spPr>
          <a:noFill/>
        </p:spPr>
        <p:txBody>
          <a:bodyPr/>
          <a:lstStyle/>
          <a:p>
            <a:fld id="{471D0348-420D-4A31-8852-165D26C1F19F}" type="slidenum">
              <a:rPr lang="en-US" smtClean="0"/>
              <a:pPr/>
              <a:t>18</a:t>
            </a:fld>
            <a:endParaRPr lang="en-US" smtClean="0"/>
          </a:p>
        </p:txBody>
      </p:sp>
      <p:sp>
        <p:nvSpPr>
          <p:cNvPr id="20483" name="Rectangle 2"/>
          <p:cNvSpPr>
            <a:spLocks noGrp="1" noChangeArrowheads="1"/>
          </p:cNvSpPr>
          <p:nvPr>
            <p:ph type="title" idx="4294967295"/>
          </p:nvPr>
        </p:nvSpPr>
        <p:spPr/>
        <p:txBody>
          <a:bodyPr/>
          <a:lstStyle/>
          <a:p>
            <a:pPr eaLnBrk="1" hangingPunct="1"/>
            <a:r>
              <a:rPr lang="en-US" sz="3200" dirty="0" smtClean="0"/>
              <a:t>Establishing the FY 2014 Annual Operating Budget</a:t>
            </a:r>
          </a:p>
        </p:txBody>
      </p:sp>
      <p:sp>
        <p:nvSpPr>
          <p:cNvPr id="20484" name="Rectangle 3"/>
          <p:cNvSpPr>
            <a:spLocks noGrp="1" noChangeArrowheads="1"/>
          </p:cNvSpPr>
          <p:nvPr>
            <p:ph type="body" idx="4294967295"/>
          </p:nvPr>
        </p:nvSpPr>
        <p:spPr/>
        <p:txBody>
          <a:bodyPr/>
          <a:lstStyle/>
          <a:p>
            <a:pPr eaLnBrk="1" hangingPunct="1"/>
            <a:r>
              <a:rPr lang="en-US" sz="2800" dirty="0" smtClean="0"/>
              <a:t>Graduate Assistants</a:t>
            </a:r>
          </a:p>
          <a:p>
            <a:pPr lvl="1" eaLnBrk="1" hangingPunct="1"/>
            <a:r>
              <a:rPr lang="en-US" sz="2400" dirty="0" smtClean="0"/>
              <a:t>Salaries determined by Provost after tuition for 2013-2014 academic year approved</a:t>
            </a:r>
          </a:p>
          <a:p>
            <a:pPr lvl="1" eaLnBrk="1" hangingPunct="1"/>
            <a:r>
              <a:rPr lang="en-US" sz="2400" dirty="0" smtClean="0"/>
              <a:t>GTA salary includes tuition waiver</a:t>
            </a:r>
          </a:p>
          <a:p>
            <a:pPr eaLnBrk="1" hangingPunct="1"/>
            <a:r>
              <a:rPr lang="en-US" sz="2800" dirty="0" smtClean="0"/>
              <a:t>Students</a:t>
            </a:r>
          </a:p>
          <a:p>
            <a:pPr lvl="1" eaLnBrk="1" hangingPunct="1"/>
            <a:r>
              <a:rPr lang="en-US" sz="2400" dirty="0" smtClean="0"/>
              <a:t>Allocations for student salaries approved by the Vice President for the division</a:t>
            </a:r>
          </a:p>
          <a:p>
            <a:pPr lvl="1" eaLnBrk="1" hangingPunct="1">
              <a:buFont typeface="Wingdings" pitchFamily="2" charset="2"/>
              <a:buNone/>
            </a:pPr>
            <a:endParaRPr lang="en-US" sz="2400" dirty="0" smtClean="0"/>
          </a:p>
          <a:p>
            <a:pPr lvl="1" eaLnBrk="1" hangingPunct="1"/>
            <a:endParaRPr lang="en-US" sz="2400" dirty="0" smtClean="0"/>
          </a:p>
          <a:p>
            <a:pPr lvl="1" eaLnBrk="1" hangingPunct="1"/>
            <a:endParaRPr lang="en-US" sz="2400" dirty="0" smtClean="0"/>
          </a:p>
          <a:p>
            <a:pPr lvl="1" eaLnBrk="1" hangingPunct="1"/>
            <a:endParaRPr lang="en-US" sz="2400" dirty="0" smtClean="0"/>
          </a:p>
          <a:p>
            <a:pPr lvl="2" eaLnBrk="1" hangingPunct="1">
              <a:buFont typeface="Wingdings" pitchFamily="2" charset="2"/>
              <a:buNone/>
            </a:pPr>
            <a:endParaRPr lang="en-US" dirty="0" smtClean="0"/>
          </a:p>
          <a:p>
            <a:pPr lvl="2" eaLnBrk="1" hangingPunct="1">
              <a:buFont typeface="Wingdings" pitchFamily="2" charset="2"/>
              <a:buNone/>
            </a:pPr>
            <a:endParaRPr lang="en-US" sz="23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
          <p:cNvSpPr>
            <a:spLocks noGrp="1" noChangeArrowheads="1"/>
          </p:cNvSpPr>
          <p:nvPr>
            <p:ph type="sldNum" sz="quarter" idx="12"/>
          </p:nvPr>
        </p:nvSpPr>
        <p:spPr>
          <a:noFill/>
        </p:spPr>
        <p:txBody>
          <a:bodyPr/>
          <a:lstStyle/>
          <a:p>
            <a:fld id="{2A936354-CAE4-4EE9-9622-2428AD5CF2D4}" type="slidenum">
              <a:rPr lang="en-US" smtClean="0"/>
              <a:pPr/>
              <a:t>19</a:t>
            </a:fld>
            <a:endParaRPr lang="en-US" smtClean="0"/>
          </a:p>
        </p:txBody>
      </p:sp>
      <p:sp>
        <p:nvSpPr>
          <p:cNvPr id="21507" name="Rectangle 2"/>
          <p:cNvSpPr>
            <a:spLocks noGrp="1" noChangeArrowheads="1"/>
          </p:cNvSpPr>
          <p:nvPr>
            <p:ph type="title"/>
          </p:nvPr>
        </p:nvSpPr>
        <p:spPr/>
        <p:txBody>
          <a:bodyPr/>
          <a:lstStyle/>
          <a:p>
            <a:pPr eaLnBrk="1" hangingPunct="1"/>
            <a:r>
              <a:rPr lang="en-US" sz="3200" dirty="0" smtClean="0"/>
              <a:t>Establishing the FY 2014 Annual Operating Budget</a:t>
            </a:r>
          </a:p>
        </p:txBody>
      </p:sp>
      <p:sp>
        <p:nvSpPr>
          <p:cNvPr id="21508" name="Rectangle 3"/>
          <p:cNvSpPr>
            <a:spLocks noGrp="1" noChangeArrowheads="1"/>
          </p:cNvSpPr>
          <p:nvPr>
            <p:ph type="body" idx="1"/>
          </p:nvPr>
        </p:nvSpPr>
        <p:spPr/>
        <p:txBody>
          <a:bodyPr/>
          <a:lstStyle/>
          <a:p>
            <a:pPr eaLnBrk="1" hangingPunct="1"/>
            <a:r>
              <a:rPr lang="en-US" sz="3200" dirty="0" smtClean="0"/>
              <a:t>Lump Sum</a:t>
            </a:r>
          </a:p>
          <a:p>
            <a:pPr lvl="1" eaLnBrk="1" hangingPunct="1"/>
            <a:r>
              <a:rPr lang="en-US" sz="2800" dirty="0" smtClean="0"/>
              <a:t>Temporary Salaries (Classified &amp; Unclassified)</a:t>
            </a:r>
          </a:p>
          <a:p>
            <a:pPr lvl="1" eaLnBrk="1" hangingPunct="1"/>
            <a:r>
              <a:rPr lang="en-US" sz="2800" dirty="0" smtClean="0"/>
              <a:t>SF1,CIT,CIP,Reserves</a:t>
            </a:r>
          </a:p>
          <a:p>
            <a:pPr eaLnBrk="1" hangingPunct="1"/>
            <a:r>
              <a:rPr lang="en-US" sz="3200" dirty="0" smtClean="0"/>
              <a:t>Fringe Rates applied to all Salaries</a:t>
            </a:r>
          </a:p>
          <a:p>
            <a:pPr eaLnBrk="1" hangingPunct="1">
              <a:buFont typeface="Wingdings" pitchFamily="2" charset="2"/>
              <a:buNone/>
            </a:pPr>
            <a:endParaRPr lang="en-US" sz="3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p:cNvSpPr>
            <a:spLocks noGrp="1" noChangeArrowheads="1"/>
          </p:cNvSpPr>
          <p:nvPr>
            <p:ph type="sldNum" sz="quarter" idx="12"/>
          </p:nvPr>
        </p:nvSpPr>
        <p:spPr>
          <a:noFill/>
        </p:spPr>
        <p:txBody>
          <a:bodyPr/>
          <a:lstStyle/>
          <a:p>
            <a:fld id="{233D67E5-DE7C-4085-AEEC-53E4B9C7621C}" type="slidenum">
              <a:rPr lang="en-US" smtClean="0"/>
              <a:pPr/>
              <a:t>2</a:t>
            </a:fld>
            <a:endParaRPr lang="en-US" smtClean="0"/>
          </a:p>
        </p:txBody>
      </p:sp>
      <p:sp>
        <p:nvSpPr>
          <p:cNvPr id="4099" name="Rectangle 2"/>
          <p:cNvSpPr>
            <a:spLocks noGrp="1" noChangeArrowheads="1"/>
          </p:cNvSpPr>
          <p:nvPr>
            <p:ph type="title" idx="4294967295"/>
          </p:nvPr>
        </p:nvSpPr>
        <p:spPr/>
        <p:txBody>
          <a:bodyPr/>
          <a:lstStyle/>
          <a:p>
            <a:pPr eaLnBrk="1" hangingPunct="1"/>
            <a:r>
              <a:rPr lang="en-US" smtClean="0"/>
              <a:t>Important Terms</a:t>
            </a:r>
          </a:p>
        </p:txBody>
      </p:sp>
      <p:sp>
        <p:nvSpPr>
          <p:cNvPr id="4100" name="Rectangle 3"/>
          <p:cNvSpPr>
            <a:spLocks noGrp="1" noChangeArrowheads="1"/>
          </p:cNvSpPr>
          <p:nvPr>
            <p:ph type="body" idx="4294967295"/>
          </p:nvPr>
        </p:nvSpPr>
        <p:spPr/>
        <p:txBody>
          <a:bodyPr/>
          <a:lstStyle/>
          <a:p>
            <a:pPr eaLnBrk="1" hangingPunct="1">
              <a:lnSpc>
                <a:spcPct val="90000"/>
              </a:lnSpc>
            </a:pPr>
            <a:r>
              <a:rPr lang="en-US" sz="2100" b="1" smtClean="0"/>
              <a:t>Allotment System</a:t>
            </a:r>
            <a:r>
              <a:rPr lang="en-US" sz="2100" smtClean="0"/>
              <a:t>:  A procedure under which appropriated funds are allocated periodically to agencies when resources appear insufficient to cover appropriations.  The system, authorized by KSA 75-3722, is intended to assure that expenditures do not exceed available resources during a fiscal year.</a:t>
            </a:r>
          </a:p>
          <a:p>
            <a:pPr eaLnBrk="1" hangingPunct="1">
              <a:lnSpc>
                <a:spcPct val="90000"/>
              </a:lnSpc>
            </a:pPr>
            <a:r>
              <a:rPr lang="en-US" sz="2100" b="1" smtClean="0"/>
              <a:t>Appropriation</a:t>
            </a:r>
            <a:r>
              <a:rPr lang="en-US" sz="2100" smtClean="0"/>
              <a:t>:  A specified amount of money for a particular purpose that an agency is authorized to spend during a fiscal year.  Generally, the entire amount is available at the start of the fiscal year.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
          <p:cNvSpPr>
            <a:spLocks noGrp="1" noChangeArrowheads="1"/>
          </p:cNvSpPr>
          <p:nvPr>
            <p:ph type="sldNum" sz="quarter" idx="12"/>
          </p:nvPr>
        </p:nvSpPr>
        <p:spPr>
          <a:noFill/>
        </p:spPr>
        <p:txBody>
          <a:bodyPr/>
          <a:lstStyle/>
          <a:p>
            <a:fld id="{DA37E6D9-AB84-4229-B8CC-8C033E60743A}" type="slidenum">
              <a:rPr lang="en-US" smtClean="0"/>
              <a:pPr/>
              <a:t>20</a:t>
            </a:fld>
            <a:endParaRPr lang="en-US" smtClean="0"/>
          </a:p>
        </p:txBody>
      </p:sp>
      <p:sp>
        <p:nvSpPr>
          <p:cNvPr id="22531" name="Rectangle 2"/>
          <p:cNvSpPr>
            <a:spLocks noGrp="1" noChangeArrowheads="1"/>
          </p:cNvSpPr>
          <p:nvPr>
            <p:ph type="title" idx="4294967295"/>
          </p:nvPr>
        </p:nvSpPr>
        <p:spPr/>
        <p:txBody>
          <a:bodyPr/>
          <a:lstStyle/>
          <a:p>
            <a:pPr eaLnBrk="1" hangingPunct="1"/>
            <a:r>
              <a:rPr lang="en-US" sz="3200" dirty="0" smtClean="0"/>
              <a:t>Establishing the FY 2014 Annual Operating Budget</a:t>
            </a:r>
          </a:p>
        </p:txBody>
      </p:sp>
      <p:sp>
        <p:nvSpPr>
          <p:cNvPr id="22532" name="Rectangle 3"/>
          <p:cNvSpPr>
            <a:spLocks noGrp="1" noChangeArrowheads="1"/>
          </p:cNvSpPr>
          <p:nvPr>
            <p:ph type="body" idx="4294967295"/>
          </p:nvPr>
        </p:nvSpPr>
        <p:spPr/>
        <p:txBody>
          <a:bodyPr/>
          <a:lstStyle/>
          <a:p>
            <a:pPr eaLnBrk="1" hangingPunct="1"/>
            <a:r>
              <a:rPr lang="en-US" sz="3200" dirty="0" smtClean="0"/>
              <a:t>Other Operating Expenditures</a:t>
            </a:r>
          </a:p>
          <a:p>
            <a:pPr lvl="1" eaLnBrk="1" hangingPunct="1"/>
            <a:r>
              <a:rPr lang="en-US" sz="2300" dirty="0" smtClean="0"/>
              <a:t>Allocations approved by the Vice President for the division</a:t>
            </a:r>
          </a:p>
          <a:p>
            <a:pPr eaLnBrk="1" hangingPunct="1"/>
            <a:r>
              <a:rPr lang="en-US" sz="3200" dirty="0" smtClean="0"/>
              <a:t>Balance to Tracking Sheet</a:t>
            </a:r>
          </a:p>
          <a:p>
            <a:pPr eaLnBrk="1" hangingPunct="1"/>
            <a:r>
              <a:rPr lang="en-US" sz="3200" dirty="0" smtClean="0"/>
              <a:t>Opening Journal Entries / Allocations prior to July 1, 2013</a:t>
            </a:r>
          </a:p>
          <a:p>
            <a:pPr eaLnBrk="1" hangingPunct="1"/>
            <a:r>
              <a:rPr lang="en-US" sz="3200" dirty="0" smtClean="0"/>
              <a:t>FY 2014 starts on July 1, 2013</a:t>
            </a:r>
          </a:p>
          <a:p>
            <a:pPr eaLnBrk="1" hangingPunct="1">
              <a:buFont typeface="Wingdings" pitchFamily="2" charset="2"/>
              <a:buNone/>
            </a:pPr>
            <a:endParaRPr lang="en-US" sz="32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
          <p:cNvSpPr>
            <a:spLocks noGrp="1" noChangeArrowheads="1"/>
          </p:cNvSpPr>
          <p:nvPr>
            <p:ph type="sldNum" sz="quarter" idx="12"/>
          </p:nvPr>
        </p:nvSpPr>
        <p:spPr>
          <a:noFill/>
        </p:spPr>
        <p:txBody>
          <a:bodyPr/>
          <a:lstStyle/>
          <a:p>
            <a:fld id="{9401D69E-50DC-4CC1-875B-8A857074A6EB}" type="slidenum">
              <a:rPr lang="en-US" smtClean="0"/>
              <a:pPr/>
              <a:t>21</a:t>
            </a:fld>
            <a:endParaRPr lang="en-US" smtClean="0"/>
          </a:p>
        </p:txBody>
      </p:sp>
      <p:sp>
        <p:nvSpPr>
          <p:cNvPr id="23555" name="Rectangle 2"/>
          <p:cNvSpPr>
            <a:spLocks noGrp="1" noChangeArrowheads="1"/>
          </p:cNvSpPr>
          <p:nvPr>
            <p:ph type="title"/>
          </p:nvPr>
        </p:nvSpPr>
        <p:spPr/>
        <p:txBody>
          <a:bodyPr/>
          <a:lstStyle/>
          <a:p>
            <a:pPr eaLnBrk="1" hangingPunct="1"/>
            <a:r>
              <a:rPr lang="en-US" sz="3200" dirty="0" smtClean="0"/>
              <a:t>Monitoring the FY 2014 Annual Operating Budget</a:t>
            </a:r>
          </a:p>
        </p:txBody>
      </p:sp>
      <p:sp>
        <p:nvSpPr>
          <p:cNvPr id="23556" name="Rectangle 3"/>
          <p:cNvSpPr>
            <a:spLocks noGrp="1" noChangeArrowheads="1"/>
          </p:cNvSpPr>
          <p:nvPr>
            <p:ph type="body" idx="1"/>
          </p:nvPr>
        </p:nvSpPr>
        <p:spPr/>
        <p:txBody>
          <a:bodyPr/>
          <a:lstStyle/>
          <a:p>
            <a:pPr eaLnBrk="1" hangingPunct="1"/>
            <a:r>
              <a:rPr lang="en-US" dirty="0" smtClean="0"/>
              <a:t>Salaries </a:t>
            </a:r>
          </a:p>
          <a:p>
            <a:pPr lvl="1" eaLnBrk="1" hangingPunct="1"/>
            <a:r>
              <a:rPr lang="en-US" dirty="0" smtClean="0"/>
              <a:t>Budgeted v. non-budgeted</a:t>
            </a:r>
          </a:p>
          <a:p>
            <a:pPr lvl="1" eaLnBrk="1" hangingPunct="1"/>
            <a:r>
              <a:rPr lang="en-US" dirty="0" smtClean="0"/>
              <a:t>Monitored through the Electronic Appointment Process and by the Budget office</a:t>
            </a:r>
          </a:p>
          <a:p>
            <a:pPr lvl="1" eaLnBrk="1" hangingPunct="1"/>
            <a:r>
              <a:rPr lang="en-US" dirty="0" smtClean="0"/>
              <a:t>Departments with Grants monitor salaries with monthly payroll reports</a:t>
            </a:r>
          </a:p>
          <a:p>
            <a:pPr lvl="1" eaLnBrk="1" hangingPunct="1"/>
            <a:r>
              <a:rPr lang="en-US" dirty="0" smtClean="0"/>
              <a:t>Shrinkage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
          <p:cNvSpPr>
            <a:spLocks noGrp="1" noChangeArrowheads="1"/>
          </p:cNvSpPr>
          <p:nvPr>
            <p:ph type="sldNum" sz="quarter" idx="12"/>
          </p:nvPr>
        </p:nvSpPr>
        <p:spPr>
          <a:noFill/>
        </p:spPr>
        <p:txBody>
          <a:bodyPr/>
          <a:lstStyle/>
          <a:p>
            <a:fld id="{15E80341-5C4F-4B77-A283-A463368D7001}" type="slidenum">
              <a:rPr lang="en-US" smtClean="0"/>
              <a:pPr/>
              <a:t>22</a:t>
            </a:fld>
            <a:endParaRPr lang="en-US" smtClean="0"/>
          </a:p>
        </p:txBody>
      </p:sp>
      <p:sp>
        <p:nvSpPr>
          <p:cNvPr id="24579" name="Rectangle 2"/>
          <p:cNvSpPr>
            <a:spLocks noGrp="1" noChangeArrowheads="1"/>
          </p:cNvSpPr>
          <p:nvPr>
            <p:ph type="title"/>
          </p:nvPr>
        </p:nvSpPr>
        <p:spPr/>
        <p:txBody>
          <a:bodyPr/>
          <a:lstStyle/>
          <a:p>
            <a:pPr eaLnBrk="1" hangingPunct="1"/>
            <a:r>
              <a:rPr lang="en-US" sz="3200" dirty="0" smtClean="0"/>
              <a:t>Monitoring the FY 2013 Annual Operating Budget</a:t>
            </a:r>
          </a:p>
        </p:txBody>
      </p:sp>
      <p:sp>
        <p:nvSpPr>
          <p:cNvPr id="24580" name="Rectangle 3"/>
          <p:cNvSpPr>
            <a:spLocks noGrp="1" noChangeArrowheads="1"/>
          </p:cNvSpPr>
          <p:nvPr>
            <p:ph type="body" idx="1"/>
          </p:nvPr>
        </p:nvSpPr>
        <p:spPr/>
        <p:txBody>
          <a:bodyPr/>
          <a:lstStyle/>
          <a:p>
            <a:pPr eaLnBrk="1" hangingPunct="1"/>
            <a:r>
              <a:rPr lang="en-US" dirty="0" smtClean="0"/>
              <a:t>OOE</a:t>
            </a:r>
          </a:p>
          <a:p>
            <a:pPr lvl="1" eaLnBrk="1" hangingPunct="1"/>
            <a:r>
              <a:rPr lang="en-US" dirty="0" smtClean="0"/>
              <a:t>Monitored by the Business Office</a:t>
            </a:r>
          </a:p>
          <a:p>
            <a:pPr lvl="1" eaLnBrk="1" hangingPunct="1"/>
            <a:r>
              <a:rPr lang="en-US" dirty="0" smtClean="0"/>
              <a:t>GL.LOOK in GUS</a:t>
            </a:r>
          </a:p>
          <a:p>
            <a:pPr lvl="1" eaLnBrk="1" hangingPunct="1"/>
            <a:endParaRPr lang="en-US" dirty="0" smtClean="0"/>
          </a:p>
          <a:p>
            <a:pPr lvl="1"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
          <p:cNvSpPr>
            <a:spLocks noGrp="1" noChangeArrowheads="1"/>
          </p:cNvSpPr>
          <p:nvPr>
            <p:ph type="sldNum" sz="quarter" idx="12"/>
          </p:nvPr>
        </p:nvSpPr>
        <p:spPr>
          <a:noFill/>
        </p:spPr>
        <p:txBody>
          <a:bodyPr/>
          <a:lstStyle/>
          <a:p>
            <a:fld id="{ADC429EE-94F2-49F7-BFED-987D8DFF6419}" type="slidenum">
              <a:rPr lang="en-US" smtClean="0"/>
              <a:pPr/>
              <a:t>23</a:t>
            </a:fld>
            <a:endParaRPr lang="en-US" smtClean="0"/>
          </a:p>
        </p:txBody>
      </p:sp>
      <p:sp>
        <p:nvSpPr>
          <p:cNvPr id="25603" name="Title 1"/>
          <p:cNvSpPr>
            <a:spLocks noGrp="1"/>
          </p:cNvSpPr>
          <p:nvPr>
            <p:ph type="title"/>
          </p:nvPr>
        </p:nvSpPr>
        <p:spPr/>
        <p:txBody>
          <a:bodyPr/>
          <a:lstStyle/>
          <a:p>
            <a:pPr eaLnBrk="1" hangingPunct="1"/>
            <a:r>
              <a:rPr lang="en-US" smtClean="0"/>
              <a:t>Budget Web Page</a:t>
            </a:r>
          </a:p>
        </p:txBody>
      </p:sp>
      <p:sp>
        <p:nvSpPr>
          <p:cNvPr id="25604" name="Content Placeholder 2"/>
          <p:cNvSpPr>
            <a:spLocks noGrp="1"/>
          </p:cNvSpPr>
          <p:nvPr>
            <p:ph idx="1"/>
          </p:nvPr>
        </p:nvSpPr>
        <p:spPr/>
        <p:txBody>
          <a:bodyPr/>
          <a:lstStyle/>
          <a:p>
            <a:pPr eaLnBrk="1" hangingPunct="1">
              <a:buFont typeface="Courier New" pitchFamily="49" charset="0"/>
              <a:buChar char="o"/>
            </a:pPr>
            <a:r>
              <a:rPr lang="en-US" dirty="0" smtClean="0"/>
              <a:t>Budget Web Page – </a:t>
            </a:r>
            <a:r>
              <a:rPr lang="en-US" dirty="0" smtClean="0">
                <a:hlinkClick r:id="rId3"/>
              </a:rPr>
              <a:t>www.pittstate.edu/office/budget</a:t>
            </a:r>
            <a:endParaRPr lang="en-US" dirty="0" smtClean="0"/>
          </a:p>
          <a:p>
            <a:pPr lvl="1" eaLnBrk="1" hangingPunct="1">
              <a:buFont typeface="Wingdings" pitchFamily="2" charset="2"/>
              <a:buChar char="§"/>
            </a:pPr>
            <a:r>
              <a:rPr lang="en-US" dirty="0" smtClean="0"/>
              <a:t>Budget Transfer Form – transfer between 104 &amp; 105 only</a:t>
            </a:r>
          </a:p>
          <a:p>
            <a:pPr lvl="1" eaLnBrk="1" hangingPunct="1">
              <a:buFont typeface="Wingdings" pitchFamily="2" charset="2"/>
              <a:buChar char="§"/>
            </a:pPr>
            <a:r>
              <a:rPr lang="en-US" dirty="0" smtClean="0"/>
              <a:t>Fringe Benefit Rates – current and next FY</a:t>
            </a:r>
          </a:p>
          <a:p>
            <a:pPr lvl="1" eaLnBrk="1" hangingPunct="1">
              <a:buFont typeface="Wingdings" pitchFamily="2" charset="2"/>
              <a:buChar char="§"/>
            </a:pPr>
            <a:r>
              <a:rPr lang="en-US" dirty="0" smtClean="0"/>
              <a:t>Budget Calculator</a:t>
            </a:r>
          </a:p>
          <a:p>
            <a:pPr lvl="2" eaLnBrk="1" hangingPunct="1">
              <a:buFont typeface="Wingdings" pitchFamily="2" charset="2"/>
              <a:buChar char="§"/>
            </a:pPr>
            <a:r>
              <a:rPr lang="en-US" dirty="0" smtClean="0"/>
              <a:t>Classified, Unclassified, Students, Graduate Assistants</a:t>
            </a:r>
          </a:p>
          <a:p>
            <a:pPr lvl="2" eaLnBrk="1" hangingPunct="1">
              <a:buFont typeface="Wingdings" pitchFamily="2" charset="2"/>
              <a:buChar char="§"/>
            </a:pPr>
            <a:r>
              <a:rPr lang="en-US" dirty="0" smtClean="0"/>
              <a:t>Budget less Fringes</a:t>
            </a:r>
          </a:p>
          <a:p>
            <a:pPr lvl="2" eaLnBrk="1" hangingPunct="1">
              <a:buFont typeface="Wingdings" pitchFamily="2" charset="2"/>
              <a:buChar char="§"/>
            </a:pPr>
            <a:r>
              <a:rPr lang="en-US" dirty="0" smtClean="0"/>
              <a:t>EDC’s</a:t>
            </a:r>
          </a:p>
          <a:p>
            <a:pPr lvl="2"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
          <p:cNvSpPr>
            <a:spLocks noGrp="1" noChangeArrowheads="1"/>
          </p:cNvSpPr>
          <p:nvPr>
            <p:ph type="sldNum" sz="quarter" idx="12"/>
          </p:nvPr>
        </p:nvSpPr>
        <p:spPr>
          <a:noFill/>
        </p:spPr>
        <p:txBody>
          <a:bodyPr/>
          <a:lstStyle/>
          <a:p>
            <a:fld id="{8D84641B-3BC6-46FD-A016-DA6ED7D190B8}" type="slidenum">
              <a:rPr lang="en-US" smtClean="0"/>
              <a:pPr/>
              <a:t>24</a:t>
            </a:fld>
            <a:endParaRPr lang="en-US" smtClean="0"/>
          </a:p>
        </p:txBody>
      </p:sp>
      <p:sp>
        <p:nvSpPr>
          <p:cNvPr id="26627" name="Title 1"/>
          <p:cNvSpPr>
            <a:spLocks noGrp="1"/>
          </p:cNvSpPr>
          <p:nvPr>
            <p:ph type="title"/>
          </p:nvPr>
        </p:nvSpPr>
        <p:spPr/>
        <p:txBody>
          <a:bodyPr/>
          <a:lstStyle/>
          <a:p>
            <a:pPr eaLnBrk="1" hangingPunct="1"/>
            <a:r>
              <a:rPr lang="en-US" dirty="0" smtClean="0"/>
              <a:t>Reports Available</a:t>
            </a:r>
          </a:p>
        </p:txBody>
      </p:sp>
      <p:sp>
        <p:nvSpPr>
          <p:cNvPr id="26628" name="Content Placeholder 2"/>
          <p:cNvSpPr>
            <a:spLocks noGrp="1"/>
          </p:cNvSpPr>
          <p:nvPr>
            <p:ph idx="1"/>
          </p:nvPr>
        </p:nvSpPr>
        <p:spPr/>
        <p:txBody>
          <a:bodyPr/>
          <a:lstStyle/>
          <a:p>
            <a:pPr eaLnBrk="1" hangingPunct="1"/>
            <a:r>
              <a:rPr lang="en-US" dirty="0" smtClean="0"/>
              <a:t>GUS &amp; Axe Library</a:t>
            </a:r>
          </a:p>
          <a:p>
            <a:pPr lvl="1" eaLnBrk="1" hangingPunct="1"/>
            <a:r>
              <a:rPr lang="en-US" dirty="0" smtClean="0"/>
              <a:t>Annual Operating Budgets</a:t>
            </a:r>
          </a:p>
          <a:p>
            <a:pPr lvl="1" eaLnBrk="1" hangingPunct="1"/>
            <a:r>
              <a:rPr lang="en-US" dirty="0" smtClean="0"/>
              <a:t>Budget Request</a:t>
            </a:r>
          </a:p>
          <a:p>
            <a:pPr eaLnBrk="1" hangingPunct="1"/>
            <a:r>
              <a:rPr lang="en-US" dirty="0" smtClean="0"/>
              <a:t>Budget Office Resources</a:t>
            </a:r>
          </a:p>
          <a:p>
            <a:pPr lvl="1" eaLnBrk="1" hangingPunct="1"/>
            <a:r>
              <a:rPr lang="en-US" dirty="0" smtClean="0"/>
              <a:t>Position Tracking History</a:t>
            </a:r>
          </a:p>
          <a:p>
            <a:pPr lvl="1" eaLnBrk="1" hangingPunct="1"/>
            <a:r>
              <a:rPr lang="en-US" dirty="0" smtClean="0"/>
              <a:t>Annual Budget Comparisons</a:t>
            </a:r>
          </a:p>
          <a:p>
            <a:pPr eaLnBrk="1" hangingPunct="1">
              <a:buFont typeface="Wingdings" pitchFamily="2" charset="2"/>
              <a:buNone/>
            </a:pPr>
            <a:endParaRPr lang="en-US" dirty="0" smtClean="0"/>
          </a:p>
          <a:p>
            <a:pPr eaLnBrk="1" hangingPunct="1"/>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
          <p:cNvSpPr>
            <a:spLocks noGrp="1" noChangeArrowheads="1"/>
          </p:cNvSpPr>
          <p:nvPr>
            <p:ph type="sldNum" sz="quarter" idx="12"/>
          </p:nvPr>
        </p:nvSpPr>
        <p:spPr>
          <a:noFill/>
        </p:spPr>
        <p:txBody>
          <a:bodyPr/>
          <a:lstStyle/>
          <a:p>
            <a:fld id="{9412EA07-BB7D-47CB-AD35-B88A05FAD9E4}" type="slidenum">
              <a:rPr lang="en-US" smtClean="0"/>
              <a:pPr/>
              <a:t>25</a:t>
            </a:fld>
            <a:endParaRPr lang="en-US" smtClean="0"/>
          </a:p>
        </p:txBody>
      </p:sp>
      <p:sp>
        <p:nvSpPr>
          <p:cNvPr id="27651" name="Title 1"/>
          <p:cNvSpPr>
            <a:spLocks noGrp="1"/>
          </p:cNvSpPr>
          <p:nvPr>
            <p:ph type="title"/>
          </p:nvPr>
        </p:nvSpPr>
        <p:spPr/>
        <p:txBody>
          <a:bodyPr/>
          <a:lstStyle/>
          <a:p>
            <a:pPr eaLnBrk="1" hangingPunct="1"/>
            <a:r>
              <a:rPr lang="en-US" smtClean="0"/>
              <a:t>PSU Funds</a:t>
            </a:r>
          </a:p>
        </p:txBody>
      </p:sp>
      <p:sp>
        <p:nvSpPr>
          <p:cNvPr id="27652" name="Content Placeholder 2"/>
          <p:cNvSpPr>
            <a:spLocks noGrp="1"/>
          </p:cNvSpPr>
          <p:nvPr>
            <p:ph idx="1"/>
          </p:nvPr>
        </p:nvSpPr>
        <p:spPr/>
        <p:txBody>
          <a:bodyPr/>
          <a:lstStyle/>
          <a:p>
            <a:pPr eaLnBrk="1" hangingPunct="1"/>
            <a:r>
              <a:rPr lang="en-US" dirty="0" smtClean="0"/>
              <a:t>PSU Funds</a:t>
            </a:r>
          </a:p>
          <a:p>
            <a:pPr lvl="1" eaLnBrk="1" hangingPunct="1"/>
            <a:r>
              <a:rPr lang="en-US" dirty="0" smtClean="0"/>
              <a:t>State Appropriation – Fund 104</a:t>
            </a:r>
          </a:p>
          <a:p>
            <a:pPr lvl="1" eaLnBrk="1" hangingPunct="1"/>
            <a:r>
              <a:rPr lang="en-US" dirty="0" smtClean="0"/>
              <a:t>General Fees Fund – Fund 105</a:t>
            </a:r>
          </a:p>
          <a:p>
            <a:pPr lvl="1" eaLnBrk="1" hangingPunct="1"/>
            <a:r>
              <a:rPr lang="en-US" dirty="0" smtClean="0"/>
              <a:t>College Work Study – Fund 106</a:t>
            </a:r>
          </a:p>
          <a:p>
            <a:pPr lvl="1" eaLnBrk="1" hangingPunct="1"/>
            <a:r>
              <a:rPr lang="en-US" dirty="0" smtClean="0"/>
              <a:t>Restricted Fees Fund – Funds 241 and 341</a:t>
            </a:r>
          </a:p>
          <a:p>
            <a:pPr lvl="1" eaLnBrk="1" hangingPunct="1"/>
            <a:r>
              <a:rPr lang="en-US" dirty="0" smtClean="0"/>
              <a:t>University Federal Funds – Fund 351</a:t>
            </a:r>
          </a:p>
          <a:p>
            <a:pPr eaLnBrk="1" hangingPunct="1"/>
            <a:r>
              <a:rPr lang="en-US" dirty="0" smtClean="0"/>
              <a:t>Foundation Funds – Funds ending in 42 (e.g. 342)</a:t>
            </a:r>
          </a:p>
          <a:p>
            <a:pPr lvl="1"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
          <p:cNvSpPr>
            <a:spLocks noGrp="1" noChangeArrowheads="1"/>
          </p:cNvSpPr>
          <p:nvPr>
            <p:ph type="sldNum" sz="quarter" idx="12"/>
          </p:nvPr>
        </p:nvSpPr>
        <p:spPr>
          <a:noFill/>
        </p:spPr>
        <p:txBody>
          <a:bodyPr/>
          <a:lstStyle/>
          <a:p>
            <a:fld id="{948A7365-3E99-49A8-B3AE-A76A654D3E35}" type="slidenum">
              <a:rPr lang="en-US" smtClean="0"/>
              <a:pPr/>
              <a:t>26</a:t>
            </a:fld>
            <a:endParaRPr lang="en-US" smtClean="0"/>
          </a:p>
        </p:txBody>
      </p:sp>
      <p:sp>
        <p:nvSpPr>
          <p:cNvPr id="28675" name="Title 1"/>
          <p:cNvSpPr>
            <a:spLocks noGrp="1"/>
          </p:cNvSpPr>
          <p:nvPr>
            <p:ph type="title"/>
          </p:nvPr>
        </p:nvSpPr>
        <p:spPr/>
        <p:txBody>
          <a:bodyPr/>
          <a:lstStyle/>
          <a:p>
            <a:pPr eaLnBrk="1" hangingPunct="1"/>
            <a:r>
              <a:rPr lang="en-US" smtClean="0"/>
              <a:t>PSU Funds</a:t>
            </a:r>
          </a:p>
        </p:txBody>
      </p:sp>
      <p:sp>
        <p:nvSpPr>
          <p:cNvPr id="3" name="Content Placeholder 2"/>
          <p:cNvSpPr>
            <a:spLocks noGrp="1"/>
          </p:cNvSpPr>
          <p:nvPr>
            <p:ph idx="1"/>
          </p:nvPr>
        </p:nvSpPr>
        <p:spPr/>
        <p:txBody>
          <a:bodyPr>
            <a:normAutofit lnSpcReduction="10000"/>
          </a:bodyPr>
          <a:lstStyle/>
          <a:p>
            <a:pPr eaLnBrk="1" hangingPunct="1">
              <a:defRPr/>
            </a:pPr>
            <a:r>
              <a:rPr lang="en-US" dirty="0" smtClean="0"/>
              <a:t>Auxiliary Funds</a:t>
            </a:r>
          </a:p>
          <a:p>
            <a:pPr lvl="1" eaLnBrk="1" hangingPunct="1">
              <a:defRPr/>
            </a:pPr>
            <a:r>
              <a:rPr lang="en-US" dirty="0" smtClean="0"/>
              <a:t>Student Health – Fund 203</a:t>
            </a:r>
          </a:p>
          <a:p>
            <a:pPr lvl="1" eaLnBrk="1" hangingPunct="1">
              <a:defRPr/>
            </a:pPr>
            <a:r>
              <a:rPr lang="en-US" dirty="0" smtClean="0"/>
              <a:t>Housing – Fund 201</a:t>
            </a:r>
          </a:p>
          <a:p>
            <a:pPr lvl="1" eaLnBrk="1" hangingPunct="1">
              <a:defRPr/>
            </a:pPr>
            <a:r>
              <a:rPr lang="en-US" dirty="0" smtClean="0"/>
              <a:t>Parking – Fund 207</a:t>
            </a:r>
          </a:p>
          <a:p>
            <a:pPr eaLnBrk="1" hangingPunct="1">
              <a:defRPr/>
            </a:pPr>
            <a:r>
              <a:rPr lang="en-US" dirty="0" smtClean="0"/>
              <a:t>Local Funds</a:t>
            </a:r>
          </a:p>
          <a:p>
            <a:pPr lvl="1" eaLnBrk="1" hangingPunct="1">
              <a:defRPr/>
            </a:pPr>
            <a:r>
              <a:rPr lang="en-US" dirty="0" smtClean="0"/>
              <a:t>Student Center – Funds 208 and 209</a:t>
            </a:r>
          </a:p>
          <a:p>
            <a:pPr eaLnBrk="1" hangingPunct="1">
              <a:defRPr/>
            </a:pPr>
            <a:r>
              <a:rPr lang="en-US" dirty="0" smtClean="0"/>
              <a:t>Service Clearing</a:t>
            </a:r>
          </a:p>
          <a:p>
            <a:pPr lvl="1" eaLnBrk="1" hangingPunct="1">
              <a:defRPr/>
            </a:pPr>
            <a:r>
              <a:rPr lang="en-US" dirty="0" smtClean="0"/>
              <a:t>Printing, Postal, Phone – Funds 107,108,109,110,111,112,114</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
          <p:cNvSpPr>
            <a:spLocks noGrp="1" noChangeArrowheads="1"/>
          </p:cNvSpPr>
          <p:nvPr>
            <p:ph type="sldNum" sz="quarter" idx="12"/>
          </p:nvPr>
        </p:nvSpPr>
        <p:spPr>
          <a:noFill/>
        </p:spPr>
        <p:txBody>
          <a:bodyPr/>
          <a:lstStyle/>
          <a:p>
            <a:fld id="{8750545D-674A-494E-8830-C0DA5976A3D4}" type="slidenum">
              <a:rPr lang="en-US" smtClean="0"/>
              <a:pPr/>
              <a:t>27</a:t>
            </a:fld>
            <a:endParaRPr lang="en-US" smtClean="0"/>
          </a:p>
        </p:txBody>
      </p:sp>
      <p:sp>
        <p:nvSpPr>
          <p:cNvPr id="29699" name="Title 1"/>
          <p:cNvSpPr>
            <a:spLocks noGrp="1"/>
          </p:cNvSpPr>
          <p:nvPr>
            <p:ph type="title"/>
          </p:nvPr>
        </p:nvSpPr>
        <p:spPr/>
        <p:txBody>
          <a:bodyPr/>
          <a:lstStyle/>
          <a:p>
            <a:pPr eaLnBrk="1" hangingPunct="1"/>
            <a:r>
              <a:rPr lang="en-US" smtClean="0"/>
              <a:t>PSU Funds</a:t>
            </a:r>
          </a:p>
        </p:txBody>
      </p:sp>
      <p:sp>
        <p:nvSpPr>
          <p:cNvPr id="29700" name="Content Placeholder 2"/>
          <p:cNvSpPr>
            <a:spLocks noGrp="1"/>
          </p:cNvSpPr>
          <p:nvPr>
            <p:ph idx="1"/>
          </p:nvPr>
        </p:nvSpPr>
        <p:spPr/>
        <p:txBody>
          <a:bodyPr/>
          <a:lstStyle/>
          <a:p>
            <a:pPr eaLnBrk="1" hangingPunct="1"/>
            <a:r>
              <a:rPr lang="en-US" dirty="0" smtClean="0"/>
              <a:t>Paying payroll from funds</a:t>
            </a:r>
          </a:p>
          <a:p>
            <a:pPr lvl="1" eaLnBrk="1" hangingPunct="1"/>
            <a:r>
              <a:rPr lang="en-US" dirty="0" smtClean="0"/>
              <a:t>Can not pay from Foundation funds or Local funds</a:t>
            </a:r>
          </a:p>
          <a:p>
            <a:pPr lvl="2" eaLnBrk="1" hangingPunct="1"/>
            <a:r>
              <a:rPr lang="en-US" dirty="0" smtClean="0"/>
              <a:t>Need to pay from a restricted fee account</a:t>
            </a:r>
          </a:p>
          <a:p>
            <a:pPr lvl="2" eaLnBrk="1" hangingPunct="1"/>
            <a:r>
              <a:rPr lang="en-US" dirty="0" smtClean="0"/>
              <a:t>Reimburse restricted fee account by using a DPR to move funds from the Foundation or Local Fund.</a:t>
            </a:r>
          </a:p>
          <a:p>
            <a:pPr eaLnBrk="1" hangingPunct="1"/>
            <a:r>
              <a:rPr lang="en-US" dirty="0" smtClean="0"/>
              <a:t>College Work Study</a:t>
            </a:r>
          </a:p>
          <a:p>
            <a:pPr lvl="1"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
          <p:cNvSpPr>
            <a:spLocks noGrp="1" noChangeArrowheads="1"/>
          </p:cNvSpPr>
          <p:nvPr>
            <p:ph type="sldNum" sz="quarter" idx="12"/>
          </p:nvPr>
        </p:nvSpPr>
        <p:spPr>
          <a:noFill/>
        </p:spPr>
        <p:txBody>
          <a:bodyPr/>
          <a:lstStyle/>
          <a:p>
            <a:fld id="{59E59904-40A3-4C91-8666-A8236AD70679}" type="slidenum">
              <a:rPr lang="en-US" smtClean="0"/>
              <a:pPr/>
              <a:t>28</a:t>
            </a:fld>
            <a:endParaRPr lang="en-US" smtClean="0"/>
          </a:p>
        </p:txBody>
      </p:sp>
      <p:sp>
        <p:nvSpPr>
          <p:cNvPr id="30723" name="Rectangle 2"/>
          <p:cNvSpPr>
            <a:spLocks noGrp="1" noChangeArrowheads="1"/>
          </p:cNvSpPr>
          <p:nvPr>
            <p:ph type="title"/>
          </p:nvPr>
        </p:nvSpPr>
        <p:spPr/>
        <p:txBody>
          <a:bodyPr/>
          <a:lstStyle/>
          <a:p>
            <a:r>
              <a:rPr lang="en-US" smtClean="0"/>
              <a:t>Block Grant Funding</a:t>
            </a:r>
          </a:p>
        </p:txBody>
      </p:sp>
      <p:sp>
        <p:nvSpPr>
          <p:cNvPr id="30724" name="Rectangle 3"/>
          <p:cNvSpPr>
            <a:spLocks noGrp="1" noChangeArrowheads="1"/>
          </p:cNvSpPr>
          <p:nvPr>
            <p:ph type="body" idx="1"/>
          </p:nvPr>
        </p:nvSpPr>
        <p:spPr/>
        <p:txBody>
          <a:bodyPr/>
          <a:lstStyle/>
          <a:p>
            <a:pPr>
              <a:lnSpc>
                <a:spcPct val="80000"/>
              </a:lnSpc>
            </a:pPr>
            <a:r>
              <a:rPr lang="en-US" sz="1700" smtClean="0"/>
              <a:t>Prior to FY 2002, the Governor and Legislature established state university budgets using the general use model (SGF appropriations and tuition revenues)</a:t>
            </a:r>
          </a:p>
          <a:p>
            <a:pPr>
              <a:lnSpc>
                <a:spcPct val="80000"/>
              </a:lnSpc>
            </a:pPr>
            <a:r>
              <a:rPr lang="en-US" sz="1700" smtClean="0"/>
              <a:t>General use model – each institution’s budget was established by increasing its general use base using a uniform set of parameters (% for salary, OOE and enrollment adjustment)</a:t>
            </a:r>
          </a:p>
          <a:p>
            <a:pPr>
              <a:lnSpc>
                <a:spcPct val="80000"/>
              </a:lnSpc>
            </a:pPr>
            <a:r>
              <a:rPr lang="en-US" sz="1700" smtClean="0"/>
              <a:t>The amount of SGF required for each budget depended upon the amount of tuition generated by each institution.  SGF and tuition revenue was interchangeable, and tuition monies were considered a state asset rather than an institutional asset.</a:t>
            </a:r>
          </a:p>
          <a:p>
            <a:pPr>
              <a:lnSpc>
                <a:spcPct val="80000"/>
              </a:lnSpc>
            </a:pPr>
            <a:r>
              <a:rPr lang="en-US" sz="1700" smtClean="0"/>
              <a:t>Placed a higher percentage of state funding at smaller institutions having relatively low levels of tuition income.</a:t>
            </a:r>
          </a:p>
          <a:p>
            <a:pPr>
              <a:lnSpc>
                <a:spcPct val="80000"/>
              </a:lnSpc>
            </a:pPr>
            <a:r>
              <a:rPr lang="en-US" sz="1700" smtClean="0"/>
              <a:t>General use model did not provide any of the institutions or the KBOR with the flexibility needed to more effectively manage resources and respond more rapidly to change.</a:t>
            </a:r>
          </a:p>
          <a:p>
            <a:pPr>
              <a:lnSpc>
                <a:spcPct val="80000"/>
              </a:lnSpc>
              <a:buFont typeface="Wingdings" pitchFamily="2" charset="2"/>
              <a:buNone/>
            </a:pPr>
            <a:endParaRPr lang="en-US" sz="17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
          <p:cNvSpPr>
            <a:spLocks noGrp="1" noChangeArrowheads="1"/>
          </p:cNvSpPr>
          <p:nvPr>
            <p:ph type="sldNum" sz="quarter" idx="12"/>
          </p:nvPr>
        </p:nvSpPr>
        <p:spPr>
          <a:noFill/>
        </p:spPr>
        <p:txBody>
          <a:bodyPr/>
          <a:lstStyle/>
          <a:p>
            <a:fld id="{1CE2980E-C8E1-4A58-B2EA-43D5CC698A5E}" type="slidenum">
              <a:rPr lang="en-US" smtClean="0"/>
              <a:pPr/>
              <a:t>29</a:t>
            </a:fld>
            <a:endParaRPr lang="en-US" smtClean="0"/>
          </a:p>
        </p:txBody>
      </p:sp>
      <p:sp>
        <p:nvSpPr>
          <p:cNvPr id="31747" name="Rectangle 2"/>
          <p:cNvSpPr>
            <a:spLocks noGrp="1" noChangeArrowheads="1"/>
          </p:cNvSpPr>
          <p:nvPr>
            <p:ph type="title"/>
          </p:nvPr>
        </p:nvSpPr>
        <p:spPr/>
        <p:txBody>
          <a:bodyPr/>
          <a:lstStyle/>
          <a:p>
            <a:r>
              <a:rPr lang="en-US" smtClean="0"/>
              <a:t>Block Grant Funding</a:t>
            </a:r>
          </a:p>
        </p:txBody>
      </p:sp>
      <p:sp>
        <p:nvSpPr>
          <p:cNvPr id="31748" name="Rectangle 3"/>
          <p:cNvSpPr>
            <a:spLocks noGrp="1" noChangeArrowheads="1"/>
          </p:cNvSpPr>
          <p:nvPr>
            <p:ph type="body" idx="1"/>
          </p:nvPr>
        </p:nvSpPr>
        <p:spPr/>
        <p:txBody>
          <a:bodyPr/>
          <a:lstStyle/>
          <a:p>
            <a:pPr>
              <a:lnSpc>
                <a:spcPct val="90000"/>
              </a:lnSpc>
            </a:pPr>
            <a:r>
              <a:rPr lang="en-US" sz="2100" smtClean="0"/>
              <a:t>In October, 2000 the KBOR approved a new budget model called the operating grant/tuition ownership model, under which each university would receive a state operating grant and would retain ownership of an accountability for its tuition revenue.</a:t>
            </a:r>
          </a:p>
          <a:p>
            <a:pPr>
              <a:lnSpc>
                <a:spcPct val="90000"/>
              </a:lnSpc>
            </a:pPr>
            <a:r>
              <a:rPr lang="en-US" sz="2100" smtClean="0"/>
              <a:t>Each university would receive an operating grant based on a request determined by the Board.</a:t>
            </a:r>
          </a:p>
          <a:p>
            <a:pPr>
              <a:lnSpc>
                <a:spcPct val="90000"/>
              </a:lnSpc>
            </a:pPr>
            <a:r>
              <a:rPr lang="en-US" sz="2100" smtClean="0"/>
              <a:t>Under the Board’s approval of tuition rates, each university would assess, collect and have expenditure authority over its tuition revenue.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p:spPr>
        <p:txBody>
          <a:bodyPr/>
          <a:lstStyle/>
          <a:p>
            <a:fld id="{A06238E0-8740-4EB9-AB12-AB6E19045D9E}" type="slidenum">
              <a:rPr lang="en-US" smtClean="0"/>
              <a:pPr/>
              <a:t>3</a:t>
            </a:fld>
            <a:endParaRPr lang="en-US" smtClean="0"/>
          </a:p>
        </p:txBody>
      </p:sp>
      <p:sp>
        <p:nvSpPr>
          <p:cNvPr id="5123" name="Rectangle 2"/>
          <p:cNvSpPr>
            <a:spLocks noGrp="1" noChangeArrowheads="1"/>
          </p:cNvSpPr>
          <p:nvPr>
            <p:ph type="title" idx="4294967295"/>
          </p:nvPr>
        </p:nvSpPr>
        <p:spPr/>
        <p:txBody>
          <a:bodyPr/>
          <a:lstStyle/>
          <a:p>
            <a:pPr eaLnBrk="1" hangingPunct="1"/>
            <a:r>
              <a:rPr lang="en-US" smtClean="0"/>
              <a:t>Important Terms</a:t>
            </a:r>
          </a:p>
        </p:txBody>
      </p:sp>
      <p:sp>
        <p:nvSpPr>
          <p:cNvPr id="5124" name="Rectangle 3"/>
          <p:cNvSpPr>
            <a:spLocks noGrp="1" noChangeArrowheads="1"/>
          </p:cNvSpPr>
          <p:nvPr>
            <p:ph type="body" idx="4294967295"/>
          </p:nvPr>
        </p:nvSpPr>
        <p:spPr>
          <a:xfrm>
            <a:off x="1370013" y="1827213"/>
            <a:ext cx="7313612" cy="4573587"/>
          </a:xfrm>
        </p:spPr>
        <p:txBody>
          <a:bodyPr/>
          <a:lstStyle/>
          <a:p>
            <a:pPr eaLnBrk="1" hangingPunct="1">
              <a:lnSpc>
                <a:spcPct val="80000"/>
              </a:lnSpc>
            </a:pPr>
            <a:r>
              <a:rPr lang="en-US" sz="1400" b="1" smtClean="0"/>
              <a:t>Budget Programs</a:t>
            </a:r>
            <a:endParaRPr lang="en-US" sz="1400" b="1" baseline="30000" smtClean="0"/>
          </a:p>
          <a:p>
            <a:pPr lvl="1" eaLnBrk="1" hangingPunct="1">
              <a:lnSpc>
                <a:spcPct val="80000"/>
              </a:lnSpc>
            </a:pPr>
            <a:r>
              <a:rPr lang="en-US" sz="1200" b="1" smtClean="0"/>
              <a:t>Instruction</a:t>
            </a:r>
            <a:r>
              <a:rPr lang="en-US" sz="1200" smtClean="0"/>
              <a:t> (2010) – Colleges of Arts &amp; Sciences, Business, Education and Technology and Continuing and Graduate Studies</a:t>
            </a:r>
          </a:p>
          <a:p>
            <a:pPr lvl="1" eaLnBrk="1" hangingPunct="1">
              <a:lnSpc>
                <a:spcPct val="80000"/>
              </a:lnSpc>
            </a:pPr>
            <a:r>
              <a:rPr lang="en-US" sz="1200" b="1" smtClean="0"/>
              <a:t>Academic Support</a:t>
            </a:r>
            <a:r>
              <a:rPr lang="en-US" sz="1200" smtClean="0"/>
              <a:t> (2040) – Academic administration; Library Services; Teaching, Learning &amp; Technology; Information Systems</a:t>
            </a:r>
          </a:p>
          <a:p>
            <a:pPr lvl="1" eaLnBrk="1" hangingPunct="1">
              <a:lnSpc>
                <a:spcPct val="80000"/>
              </a:lnSpc>
            </a:pPr>
            <a:r>
              <a:rPr lang="en-US" sz="1200" b="1" smtClean="0"/>
              <a:t>Institutional Support</a:t>
            </a:r>
            <a:r>
              <a:rPr lang="en-US" sz="1200" smtClean="0"/>
              <a:t> (0160) – President’s Office; Provost; Vice President for Administration &amp; Campus Life; Vice President for University Advancement, Business Office; Budget &amp; Human Resource Services; Analysis, Planning &amp; Assessment; Alumni Relations, Public Relations; Printing &amp; Postal Services</a:t>
            </a:r>
          </a:p>
          <a:p>
            <a:pPr lvl="1" eaLnBrk="1" hangingPunct="1">
              <a:lnSpc>
                <a:spcPct val="80000"/>
              </a:lnSpc>
            </a:pPr>
            <a:r>
              <a:rPr lang="en-US" sz="1200" b="1" smtClean="0"/>
              <a:t>Research</a:t>
            </a:r>
            <a:r>
              <a:rPr lang="en-US" sz="1200" smtClean="0"/>
              <a:t> (2100) – sponsored research projects</a:t>
            </a:r>
          </a:p>
          <a:p>
            <a:pPr lvl="1" eaLnBrk="1" hangingPunct="1">
              <a:lnSpc>
                <a:spcPct val="80000"/>
              </a:lnSpc>
            </a:pPr>
            <a:r>
              <a:rPr lang="en-US" sz="1200" b="1" smtClean="0"/>
              <a:t>Public Service</a:t>
            </a:r>
            <a:r>
              <a:rPr lang="en-US" sz="1200" smtClean="0"/>
              <a:t> (2230) – services provided to the general community, including non-credit producing workshops and conferences.</a:t>
            </a:r>
          </a:p>
          <a:p>
            <a:pPr lvl="1" eaLnBrk="1" hangingPunct="1">
              <a:lnSpc>
                <a:spcPct val="80000"/>
              </a:lnSpc>
            </a:pPr>
            <a:r>
              <a:rPr lang="en-US" sz="1200" b="1" smtClean="0"/>
              <a:t>Student Support</a:t>
            </a:r>
            <a:r>
              <a:rPr lang="en-US" sz="1200" smtClean="0"/>
              <a:t> (2050) – Campus Life; Enrollment Management &amp; Student Success; Registrar; Admission; Testing Services; Student Financial Assistance; Career Services; Intercollegiate Athletics</a:t>
            </a:r>
          </a:p>
          <a:p>
            <a:pPr lvl="1" eaLnBrk="1" hangingPunct="1">
              <a:lnSpc>
                <a:spcPct val="80000"/>
              </a:lnSpc>
            </a:pPr>
            <a:r>
              <a:rPr lang="en-US" sz="1200" b="1" smtClean="0"/>
              <a:t>Physical Plant</a:t>
            </a:r>
            <a:r>
              <a:rPr lang="en-US" sz="1200" smtClean="0"/>
              <a:t> (9670) – Physical Plant; Facilities Planning; University Police</a:t>
            </a:r>
          </a:p>
          <a:p>
            <a:pPr lvl="1" eaLnBrk="1" hangingPunct="1">
              <a:lnSpc>
                <a:spcPct val="80000"/>
              </a:lnSpc>
            </a:pPr>
            <a:r>
              <a:rPr lang="en-US" sz="1200" b="1" smtClean="0"/>
              <a:t>Student Aid</a:t>
            </a:r>
            <a:r>
              <a:rPr lang="en-US" sz="1200" smtClean="0"/>
              <a:t> (3080) -- Scholarships</a:t>
            </a:r>
          </a:p>
          <a:p>
            <a:pPr lvl="1" eaLnBrk="1" hangingPunct="1">
              <a:lnSpc>
                <a:spcPct val="80000"/>
              </a:lnSpc>
            </a:pPr>
            <a:r>
              <a:rPr lang="en-US" sz="1200" b="1" smtClean="0"/>
              <a:t>Auxiliary Enterprises</a:t>
            </a:r>
            <a:r>
              <a:rPr lang="en-US" sz="1200" smtClean="0"/>
              <a:t> (3791) – University Housing; Parking; Student Health</a:t>
            </a:r>
          </a:p>
          <a:p>
            <a:pPr lvl="1" eaLnBrk="1" hangingPunct="1">
              <a:lnSpc>
                <a:spcPct val="80000"/>
              </a:lnSpc>
            </a:pPr>
            <a:r>
              <a:rPr lang="en-US" sz="1200" b="1" smtClean="0"/>
              <a:t>Service Clearing</a:t>
            </a:r>
            <a:r>
              <a:rPr lang="en-US" sz="1200" smtClean="0"/>
              <a:t> (9393) – Duplicating &amp; Printing Services; Instructional Media Services; Motor Carpool, Telephone Services</a:t>
            </a:r>
          </a:p>
          <a:p>
            <a:pPr lvl="1" eaLnBrk="1" hangingPunct="1">
              <a:lnSpc>
                <a:spcPct val="80000"/>
              </a:lnSpc>
            </a:pPr>
            <a:r>
              <a:rPr lang="en-US" sz="1200" b="1" smtClean="0"/>
              <a:t>Debt Service</a:t>
            </a:r>
            <a:r>
              <a:rPr lang="en-US" sz="1200" smtClean="0"/>
              <a:t> (9894) – Expenditures from bond funds</a:t>
            </a:r>
          </a:p>
          <a:p>
            <a:pPr lvl="1" eaLnBrk="1" hangingPunct="1">
              <a:lnSpc>
                <a:spcPct val="80000"/>
              </a:lnSpc>
            </a:pPr>
            <a:r>
              <a:rPr lang="en-US" sz="1200" b="1" smtClean="0"/>
              <a:t>Capital Improvements</a:t>
            </a:r>
            <a:r>
              <a:rPr lang="en-US" sz="1200" smtClean="0"/>
              <a:t> (9999) – Construction, Repair &amp; Replacement Costs</a:t>
            </a:r>
          </a:p>
          <a:p>
            <a:pPr eaLnBrk="1" hangingPunct="1">
              <a:lnSpc>
                <a:spcPct val="80000"/>
              </a:lnSpc>
            </a:pPr>
            <a:endParaRPr lang="en-US" sz="12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
          <p:cNvSpPr>
            <a:spLocks noGrp="1" noChangeArrowheads="1"/>
          </p:cNvSpPr>
          <p:nvPr>
            <p:ph type="sldNum" sz="quarter" idx="12"/>
          </p:nvPr>
        </p:nvSpPr>
        <p:spPr>
          <a:noFill/>
        </p:spPr>
        <p:txBody>
          <a:bodyPr/>
          <a:lstStyle/>
          <a:p>
            <a:fld id="{7207E9EE-0E54-4BF8-BA08-4F3C215C6BA9}" type="slidenum">
              <a:rPr lang="en-US" smtClean="0"/>
              <a:pPr/>
              <a:t>30</a:t>
            </a:fld>
            <a:endParaRPr lang="en-US" smtClean="0"/>
          </a:p>
        </p:txBody>
      </p:sp>
      <p:sp>
        <p:nvSpPr>
          <p:cNvPr id="32771" name="Rectangle 2"/>
          <p:cNvSpPr>
            <a:spLocks noGrp="1" noChangeArrowheads="1"/>
          </p:cNvSpPr>
          <p:nvPr>
            <p:ph type="title"/>
          </p:nvPr>
        </p:nvSpPr>
        <p:spPr/>
        <p:txBody>
          <a:bodyPr/>
          <a:lstStyle/>
          <a:p>
            <a:r>
              <a:rPr lang="en-US" smtClean="0"/>
              <a:t>Block Grant Funding</a:t>
            </a:r>
          </a:p>
        </p:txBody>
      </p:sp>
      <p:sp>
        <p:nvSpPr>
          <p:cNvPr id="32772" name="Rectangle 3"/>
          <p:cNvSpPr>
            <a:spLocks noGrp="1" noChangeArrowheads="1"/>
          </p:cNvSpPr>
          <p:nvPr>
            <p:ph type="body" idx="1"/>
          </p:nvPr>
        </p:nvSpPr>
        <p:spPr/>
        <p:txBody>
          <a:bodyPr/>
          <a:lstStyle/>
          <a:p>
            <a:pPr>
              <a:lnSpc>
                <a:spcPct val="80000"/>
              </a:lnSpc>
            </a:pPr>
            <a:r>
              <a:rPr lang="en-US" sz="1900" smtClean="0"/>
              <a:t>The Governor adopted the new budget model for the FY 2002 budget and declared that all budgets should be developed using the operating grant model.</a:t>
            </a:r>
          </a:p>
          <a:p>
            <a:pPr>
              <a:lnSpc>
                <a:spcPct val="80000"/>
              </a:lnSpc>
            </a:pPr>
            <a:r>
              <a:rPr lang="en-US" sz="1900" smtClean="0"/>
              <a:t>The Governor removed the historic expenditure limitations on tuition funds, thus opening the door for tuition ownership.</a:t>
            </a:r>
          </a:p>
          <a:p>
            <a:pPr>
              <a:lnSpc>
                <a:spcPct val="80000"/>
              </a:lnSpc>
            </a:pPr>
            <a:r>
              <a:rPr lang="en-US" sz="1900" smtClean="0"/>
              <a:t>The 2001 Legislature gave tacit approval to the new budgeting model by endorsing the Governor’s recommendations regarding tuition funds.</a:t>
            </a:r>
          </a:p>
          <a:p>
            <a:pPr>
              <a:lnSpc>
                <a:spcPct val="80000"/>
              </a:lnSpc>
            </a:pPr>
            <a:r>
              <a:rPr lang="en-US" sz="1900" smtClean="0"/>
              <a:t>For FY 2003, the Board deviated from the original plan by requesting the operating grant increase be appropriated to the Board for distribution, rather than appropriated to each university.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
          <p:cNvSpPr>
            <a:spLocks noGrp="1" noChangeArrowheads="1"/>
          </p:cNvSpPr>
          <p:nvPr>
            <p:ph type="sldNum" sz="quarter" idx="12"/>
          </p:nvPr>
        </p:nvSpPr>
        <p:spPr>
          <a:noFill/>
        </p:spPr>
        <p:txBody>
          <a:bodyPr/>
          <a:lstStyle/>
          <a:p>
            <a:fld id="{5914F1C8-BDBF-4298-B1F8-3531137BB2A3}" type="slidenum">
              <a:rPr lang="en-US" smtClean="0"/>
              <a:pPr/>
              <a:t>31</a:t>
            </a:fld>
            <a:endParaRPr lang="en-US" smtClean="0"/>
          </a:p>
        </p:txBody>
      </p:sp>
      <p:sp>
        <p:nvSpPr>
          <p:cNvPr id="33795" name="Rectangle 2"/>
          <p:cNvSpPr>
            <a:spLocks noGrp="1" noChangeArrowheads="1"/>
          </p:cNvSpPr>
          <p:nvPr>
            <p:ph type="title"/>
          </p:nvPr>
        </p:nvSpPr>
        <p:spPr/>
        <p:txBody>
          <a:bodyPr/>
          <a:lstStyle/>
          <a:p>
            <a:r>
              <a:rPr lang="en-US" smtClean="0"/>
              <a:t>Block Grant Funding</a:t>
            </a:r>
          </a:p>
        </p:txBody>
      </p:sp>
      <p:sp>
        <p:nvSpPr>
          <p:cNvPr id="33796" name="Rectangle 3"/>
          <p:cNvSpPr>
            <a:spLocks noGrp="1" noChangeArrowheads="1"/>
          </p:cNvSpPr>
          <p:nvPr>
            <p:ph type="body" idx="1"/>
          </p:nvPr>
        </p:nvSpPr>
        <p:spPr/>
        <p:txBody>
          <a:bodyPr/>
          <a:lstStyle/>
          <a:p>
            <a:pPr>
              <a:lnSpc>
                <a:spcPct val="90000"/>
              </a:lnSpc>
            </a:pPr>
            <a:r>
              <a:rPr lang="en-US" sz="2100" smtClean="0"/>
              <a:t>Performance Agreements</a:t>
            </a:r>
          </a:p>
          <a:p>
            <a:pPr lvl="1">
              <a:lnSpc>
                <a:spcPct val="90000"/>
              </a:lnSpc>
            </a:pPr>
            <a:r>
              <a:rPr lang="en-US" sz="1900" smtClean="0"/>
              <a:t>Senate Bill 647 was signed into law in 2002 and established Performance Agreements for Kansas public postsecondary education.  Effective July 1, 2005, receipt of new state funds by each institution shall be contingent on achieving compliance with its performance agreement.  Board action is taken in June of each year for funding for the new fiscal year.</a:t>
            </a:r>
          </a:p>
          <a:p>
            <a:pPr>
              <a:lnSpc>
                <a:spcPct val="90000"/>
              </a:lnSpc>
            </a:pPr>
            <a:r>
              <a:rPr lang="en-US" sz="2100" smtClean="0"/>
              <a:t>Performance Agreement available on the Provost’s web site:</a:t>
            </a:r>
          </a:p>
          <a:p>
            <a:pPr>
              <a:lnSpc>
                <a:spcPct val="90000"/>
              </a:lnSpc>
              <a:buFont typeface="Wingdings" pitchFamily="2" charset="2"/>
              <a:buNone/>
            </a:pPr>
            <a:r>
              <a:rPr lang="en-US" sz="2100" smtClean="0"/>
              <a:t>	http://www2.pittstate.edu/admin/provost/documents/PerfAgrmntCY08102007Oct22.pdf</a:t>
            </a:r>
          </a:p>
          <a:p>
            <a:pPr lvl="1">
              <a:lnSpc>
                <a:spcPct val="90000"/>
              </a:lnSpc>
            </a:pPr>
            <a:endParaRPr lang="en-US" sz="1900" smtClean="0"/>
          </a:p>
          <a:p>
            <a:pPr>
              <a:lnSpc>
                <a:spcPct val="90000"/>
              </a:lnSpc>
              <a:buFont typeface="Wingdings" pitchFamily="2" charset="2"/>
              <a:buNone/>
            </a:pPr>
            <a:endParaRPr lang="en-US" sz="21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
          <p:cNvSpPr>
            <a:spLocks noGrp="1" noChangeArrowheads="1"/>
          </p:cNvSpPr>
          <p:nvPr>
            <p:ph type="sldNum" sz="quarter" idx="12"/>
          </p:nvPr>
        </p:nvSpPr>
        <p:spPr>
          <a:noFill/>
        </p:spPr>
        <p:txBody>
          <a:bodyPr/>
          <a:lstStyle/>
          <a:p>
            <a:fld id="{C5A95885-BE54-4BA9-9199-A9042FEF02DB}" type="slidenum">
              <a:rPr lang="en-US" smtClean="0"/>
              <a:pPr/>
              <a:t>32</a:t>
            </a:fld>
            <a:endParaRPr lang="en-US" smtClean="0"/>
          </a:p>
        </p:txBody>
      </p:sp>
      <p:sp>
        <p:nvSpPr>
          <p:cNvPr id="34819" name="Rectangle 2"/>
          <p:cNvSpPr>
            <a:spLocks noGrp="1" noChangeArrowheads="1"/>
          </p:cNvSpPr>
          <p:nvPr>
            <p:ph type="title"/>
          </p:nvPr>
        </p:nvSpPr>
        <p:spPr/>
        <p:txBody>
          <a:bodyPr/>
          <a:lstStyle/>
          <a:p>
            <a:r>
              <a:rPr lang="en-US" dirty="0" smtClean="0"/>
              <a:t>Block Grant Funding</a:t>
            </a:r>
          </a:p>
        </p:txBody>
      </p:sp>
      <p:sp>
        <p:nvSpPr>
          <p:cNvPr id="34820" name="Rectangle 3"/>
          <p:cNvSpPr>
            <a:spLocks noGrp="1" noChangeArrowheads="1"/>
          </p:cNvSpPr>
          <p:nvPr>
            <p:ph type="body" idx="1"/>
          </p:nvPr>
        </p:nvSpPr>
        <p:spPr/>
        <p:txBody>
          <a:bodyPr/>
          <a:lstStyle/>
          <a:p>
            <a:pPr>
              <a:lnSpc>
                <a:spcPct val="90000"/>
              </a:lnSpc>
              <a:buNone/>
            </a:pPr>
            <a:r>
              <a:rPr lang="en-US" dirty="0" smtClean="0"/>
              <a:t>Performance Agreements &amp; FY Funding</a:t>
            </a:r>
          </a:p>
          <a:p>
            <a:pPr>
              <a:lnSpc>
                <a:spcPct val="90000"/>
              </a:lnSpc>
            </a:pPr>
            <a:r>
              <a:rPr lang="en-US" sz="2000" dirty="0" smtClean="0"/>
              <a:t>7/1 – 12/31/2004 (pilot program) – FY 2006</a:t>
            </a:r>
          </a:p>
          <a:p>
            <a:pPr>
              <a:lnSpc>
                <a:spcPct val="90000"/>
              </a:lnSpc>
            </a:pPr>
            <a:r>
              <a:rPr lang="en-US" sz="2000" dirty="0" smtClean="0"/>
              <a:t>1/1/2005 to 12/31/2005 – FY 2007</a:t>
            </a:r>
          </a:p>
          <a:p>
            <a:pPr>
              <a:lnSpc>
                <a:spcPct val="90000"/>
              </a:lnSpc>
            </a:pPr>
            <a:r>
              <a:rPr lang="en-US" sz="2000" dirty="0" smtClean="0"/>
              <a:t>1/1/2006 to 12/31/2006 – FY 2008</a:t>
            </a:r>
          </a:p>
          <a:p>
            <a:pPr>
              <a:lnSpc>
                <a:spcPct val="90000"/>
              </a:lnSpc>
            </a:pPr>
            <a:r>
              <a:rPr lang="en-US" sz="2000" dirty="0" smtClean="0"/>
              <a:t>1/1/2007 to 12/31/2007 – FY 2009</a:t>
            </a:r>
          </a:p>
          <a:p>
            <a:pPr>
              <a:lnSpc>
                <a:spcPct val="90000"/>
              </a:lnSpc>
            </a:pPr>
            <a:r>
              <a:rPr lang="en-US" sz="2000" dirty="0" smtClean="0"/>
              <a:t>1/1/2008 to 12/31/2010 – FY 2010 to FY 2012</a:t>
            </a:r>
          </a:p>
          <a:p>
            <a:pPr>
              <a:lnSpc>
                <a:spcPct val="90000"/>
              </a:lnSpc>
            </a:pPr>
            <a:r>
              <a:rPr lang="en-US" sz="2000" dirty="0" smtClean="0"/>
              <a:t>1/1/2011 to 12/31/2013 – FY 2013 to FY 2015</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0"/>
          <p:cNvSpPr>
            <a:spLocks noGrp="1" noChangeArrowheads="1"/>
          </p:cNvSpPr>
          <p:nvPr>
            <p:ph type="sldNum" sz="quarter" idx="12"/>
          </p:nvPr>
        </p:nvSpPr>
        <p:spPr>
          <a:noFill/>
        </p:spPr>
        <p:txBody>
          <a:bodyPr/>
          <a:lstStyle/>
          <a:p>
            <a:fld id="{3EC92AC0-BBFC-4D19-8C31-371FFA289F13}" type="slidenum">
              <a:rPr lang="en-US" smtClean="0"/>
              <a:pPr/>
              <a:t>33</a:t>
            </a:fld>
            <a:endParaRPr lang="en-US" smtClean="0"/>
          </a:p>
        </p:txBody>
      </p:sp>
      <p:sp>
        <p:nvSpPr>
          <p:cNvPr id="35843" name="Rectangle 2"/>
          <p:cNvSpPr>
            <a:spLocks noGrp="1" noChangeArrowheads="1"/>
          </p:cNvSpPr>
          <p:nvPr>
            <p:ph type="title"/>
          </p:nvPr>
        </p:nvSpPr>
        <p:spPr/>
        <p:txBody>
          <a:bodyPr/>
          <a:lstStyle/>
          <a:p>
            <a:r>
              <a:rPr lang="en-US" sz="3200" smtClean="0"/>
              <a:t>Impediments to Implementation of Operating Grants</a:t>
            </a:r>
          </a:p>
        </p:txBody>
      </p:sp>
      <p:sp>
        <p:nvSpPr>
          <p:cNvPr id="35844" name="Rectangle 3"/>
          <p:cNvSpPr>
            <a:spLocks noGrp="1" noChangeArrowheads="1"/>
          </p:cNvSpPr>
          <p:nvPr>
            <p:ph type="body" idx="1"/>
          </p:nvPr>
        </p:nvSpPr>
        <p:spPr/>
        <p:txBody>
          <a:bodyPr/>
          <a:lstStyle/>
          <a:p>
            <a:pPr>
              <a:lnSpc>
                <a:spcPct val="90000"/>
              </a:lnSpc>
            </a:pPr>
            <a:r>
              <a:rPr lang="en-US" sz="2100" smtClean="0"/>
              <a:t>Not established in statute – established by agreement and by repeated and consistent application in developing budgets.</a:t>
            </a:r>
          </a:p>
          <a:p>
            <a:pPr>
              <a:lnSpc>
                <a:spcPct val="90000"/>
              </a:lnSpc>
            </a:pPr>
            <a:r>
              <a:rPr lang="en-US" sz="2100" smtClean="0"/>
              <a:t>Condition of state finances has not permitted the Governor to recommend nor the Legislature to appropriate an increase to the Universities’ operating grants. </a:t>
            </a:r>
          </a:p>
          <a:p>
            <a:pPr>
              <a:lnSpc>
                <a:spcPct val="90000"/>
              </a:lnSpc>
            </a:pPr>
            <a:r>
              <a:rPr lang="en-US" sz="2100" smtClean="0"/>
              <a:t>Unfunded mandates</a:t>
            </a:r>
          </a:p>
          <a:p>
            <a:pPr lvl="1">
              <a:lnSpc>
                <a:spcPct val="90000"/>
              </a:lnSpc>
            </a:pPr>
            <a:r>
              <a:rPr lang="en-US" sz="1900" smtClean="0"/>
              <a:t>Fringe Benefit changes</a:t>
            </a:r>
          </a:p>
          <a:p>
            <a:pPr lvl="1">
              <a:lnSpc>
                <a:spcPct val="90000"/>
              </a:lnSpc>
            </a:pPr>
            <a:r>
              <a:rPr lang="en-US" sz="1900" smtClean="0"/>
              <a:t>Classified Pay Plan</a:t>
            </a:r>
          </a:p>
          <a:p>
            <a:pPr lvl="1">
              <a:lnSpc>
                <a:spcPct val="90000"/>
              </a:lnSpc>
            </a:pPr>
            <a:r>
              <a:rPr lang="en-US" sz="1900" smtClean="0"/>
              <a:t>Global expenditure reductions (travel &amp; equipment purchases)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
          <p:cNvSpPr>
            <a:spLocks noGrp="1" noChangeArrowheads="1"/>
          </p:cNvSpPr>
          <p:nvPr>
            <p:ph type="sldNum" sz="quarter" idx="12"/>
          </p:nvPr>
        </p:nvSpPr>
        <p:spPr>
          <a:noFill/>
        </p:spPr>
        <p:txBody>
          <a:bodyPr/>
          <a:lstStyle/>
          <a:p>
            <a:fld id="{7447E8AF-0BE3-448C-A854-C85203158BAA}" type="slidenum">
              <a:rPr lang="en-US" smtClean="0"/>
              <a:pPr/>
              <a:t>34</a:t>
            </a:fld>
            <a:endParaRPr lang="en-US" smtClean="0"/>
          </a:p>
        </p:txBody>
      </p:sp>
      <p:sp>
        <p:nvSpPr>
          <p:cNvPr id="36867" name="Rectangle 2"/>
          <p:cNvSpPr>
            <a:spLocks noGrp="1" noChangeArrowheads="1"/>
          </p:cNvSpPr>
          <p:nvPr>
            <p:ph type="ctrTitle" idx="4294967295"/>
          </p:nvPr>
        </p:nvSpPr>
        <p:spPr>
          <a:xfrm>
            <a:off x="1443038" y="985838"/>
            <a:ext cx="7239000" cy="1444625"/>
          </a:xfrm>
        </p:spPr>
        <p:txBody>
          <a:bodyPr/>
          <a:lstStyle/>
          <a:p>
            <a:pPr eaLnBrk="1" hangingPunct="1"/>
            <a:r>
              <a:rPr lang="en-US" sz="2400" dirty="0" smtClean="0"/>
              <a:t>Pittsburg State University</a:t>
            </a:r>
            <a:br>
              <a:rPr lang="en-US" sz="2400" dirty="0" smtClean="0"/>
            </a:br>
            <a:r>
              <a:rPr lang="en-US" sz="2400" dirty="0" smtClean="0"/>
              <a:t>Supervisory Training</a:t>
            </a:r>
            <a:br>
              <a:rPr lang="en-US" sz="2400" dirty="0" smtClean="0"/>
            </a:br>
            <a:r>
              <a:rPr lang="en-US" sz="2400" dirty="0" smtClean="0"/>
              <a:t>Management Level Supervisors</a:t>
            </a:r>
          </a:p>
        </p:txBody>
      </p:sp>
      <p:sp>
        <p:nvSpPr>
          <p:cNvPr id="36868" name="Rectangle 3"/>
          <p:cNvSpPr>
            <a:spLocks noGrp="1" noChangeArrowheads="1"/>
          </p:cNvSpPr>
          <p:nvPr>
            <p:ph type="subTitle" idx="4294967295"/>
          </p:nvPr>
        </p:nvSpPr>
        <p:spPr>
          <a:xfrm>
            <a:off x="1371600" y="3048000"/>
            <a:ext cx="7239000" cy="2971800"/>
          </a:xfrm>
        </p:spPr>
        <p:txBody>
          <a:bodyPr/>
          <a:lstStyle/>
          <a:p>
            <a:pPr marL="0" indent="0" eaLnBrk="1" hangingPunct="1">
              <a:buFont typeface="Wingdings" pitchFamily="2" charset="2"/>
              <a:buNone/>
            </a:pPr>
            <a:r>
              <a:rPr lang="en-US" sz="4100" dirty="0" smtClean="0"/>
              <a:t>Budgeting 101</a:t>
            </a:r>
          </a:p>
          <a:p>
            <a:pPr marL="0" indent="0" eaLnBrk="1" hangingPunct="1">
              <a:buFont typeface="Wingdings" pitchFamily="2" charset="2"/>
              <a:buNone/>
            </a:pPr>
            <a:endParaRPr lang="en-US" sz="1400" dirty="0" smtClean="0"/>
          </a:p>
          <a:p>
            <a:pPr marL="0" indent="0" eaLnBrk="1" hangingPunct="1">
              <a:buFont typeface="Wingdings" pitchFamily="2" charset="2"/>
              <a:buNone/>
            </a:pPr>
            <a:r>
              <a:rPr lang="en-US" sz="1400" dirty="0" smtClean="0"/>
              <a:t>Michele Sexton, Director of Budget &amp; Human Resource Services</a:t>
            </a:r>
          </a:p>
          <a:p>
            <a:pPr marL="0" indent="0" eaLnBrk="1" hangingPunct="1">
              <a:buFont typeface="Wingdings" pitchFamily="2" charset="2"/>
              <a:buNone/>
            </a:pPr>
            <a:r>
              <a:rPr lang="en-US" sz="1400" dirty="0" smtClean="0"/>
              <a:t>     620-235-4188 (</a:t>
            </a:r>
            <a:r>
              <a:rPr lang="en-US" sz="1400" dirty="0" smtClean="0">
                <a:hlinkClick r:id="rId3"/>
              </a:rPr>
              <a:t>msexton@pittstate.edu</a:t>
            </a:r>
            <a:r>
              <a:rPr lang="en-US" sz="1400" dirty="0" smtClean="0"/>
              <a:t>)</a:t>
            </a:r>
          </a:p>
          <a:p>
            <a:pPr marL="0" indent="0" eaLnBrk="1" hangingPunct="1">
              <a:buFont typeface="Wingdings" pitchFamily="2" charset="2"/>
              <a:buNone/>
            </a:pPr>
            <a:r>
              <a:rPr lang="en-US" sz="1400" dirty="0" smtClean="0"/>
              <a:t>Lauren Werner, Assistant Director of Budget</a:t>
            </a:r>
          </a:p>
          <a:p>
            <a:pPr marL="0" indent="0" eaLnBrk="1" hangingPunct="1">
              <a:buFont typeface="Wingdings" pitchFamily="2" charset="2"/>
              <a:buNone/>
            </a:pPr>
            <a:r>
              <a:rPr lang="en-US" sz="1400" dirty="0" smtClean="0"/>
              <a:t>     620-235-4105 (</a:t>
            </a:r>
            <a:r>
              <a:rPr lang="en-US" sz="1400" dirty="0" smtClean="0">
                <a:hlinkClick r:id="rId4"/>
              </a:rPr>
              <a:t>lwerner@pittstate.edu</a:t>
            </a:r>
            <a:r>
              <a:rPr lang="en-US" sz="1400" dirty="0" smtClean="0"/>
              <a:t>)</a:t>
            </a:r>
          </a:p>
          <a:p>
            <a:pPr marL="0" indent="0" eaLnBrk="1" hangingPunct="1">
              <a:buFont typeface="Wingdings" pitchFamily="2" charset="2"/>
              <a:buNone/>
            </a:pPr>
            <a:r>
              <a:rPr lang="en-US" sz="1400" dirty="0" smtClean="0"/>
              <a:t>204 Russ Hall</a:t>
            </a:r>
          </a:p>
          <a:p>
            <a:pPr marL="0" indent="0" eaLnBrk="1" hangingPunct="1">
              <a:buFont typeface="Wingdings" pitchFamily="2" charset="2"/>
              <a:buNone/>
            </a:pPr>
            <a:r>
              <a:rPr lang="en-US" sz="1400" dirty="0" smtClean="0"/>
              <a:t>(August 1, 2013)</a:t>
            </a:r>
          </a:p>
          <a:p>
            <a:pPr marL="0" indent="0" eaLnBrk="1" hangingPunct="1">
              <a:buFont typeface="Wingdings" pitchFamily="2" charset="2"/>
              <a:buNone/>
            </a:pPr>
            <a:endParaRPr lang="en-US" sz="41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Grp="1" noChangeArrowheads="1"/>
          </p:cNvSpPr>
          <p:nvPr>
            <p:ph type="sldNum" sz="quarter" idx="12"/>
          </p:nvPr>
        </p:nvSpPr>
        <p:spPr>
          <a:noFill/>
        </p:spPr>
        <p:txBody>
          <a:bodyPr/>
          <a:lstStyle/>
          <a:p>
            <a:fld id="{B69C5A53-F16C-49FB-AD59-8C38AAE649AA}" type="slidenum">
              <a:rPr lang="en-US" smtClean="0"/>
              <a:pPr/>
              <a:t>4</a:t>
            </a:fld>
            <a:endParaRPr lang="en-US" smtClean="0"/>
          </a:p>
        </p:txBody>
      </p:sp>
      <p:sp>
        <p:nvSpPr>
          <p:cNvPr id="6147" name="Rectangle 2"/>
          <p:cNvSpPr>
            <a:spLocks noGrp="1" noChangeArrowheads="1"/>
          </p:cNvSpPr>
          <p:nvPr>
            <p:ph type="title" idx="4294967295"/>
          </p:nvPr>
        </p:nvSpPr>
        <p:spPr/>
        <p:txBody>
          <a:bodyPr/>
          <a:lstStyle/>
          <a:p>
            <a:pPr eaLnBrk="1" hangingPunct="1"/>
            <a:r>
              <a:rPr lang="en-US" smtClean="0"/>
              <a:t>Important Terms</a:t>
            </a:r>
          </a:p>
        </p:txBody>
      </p:sp>
      <p:sp>
        <p:nvSpPr>
          <p:cNvPr id="6148" name="Rectangle 3"/>
          <p:cNvSpPr>
            <a:spLocks noGrp="1" noChangeArrowheads="1"/>
          </p:cNvSpPr>
          <p:nvPr>
            <p:ph type="body" idx="4294967295"/>
          </p:nvPr>
        </p:nvSpPr>
        <p:spPr>
          <a:xfrm>
            <a:off x="1370013" y="1827213"/>
            <a:ext cx="7313612" cy="4497387"/>
          </a:xfrm>
        </p:spPr>
        <p:txBody>
          <a:bodyPr/>
          <a:lstStyle/>
          <a:p>
            <a:pPr eaLnBrk="1" hangingPunct="1">
              <a:lnSpc>
                <a:spcPct val="80000"/>
              </a:lnSpc>
            </a:pPr>
            <a:r>
              <a:rPr lang="en-US" sz="1300" b="1" smtClean="0"/>
              <a:t>Expenditure Categories</a:t>
            </a:r>
            <a:r>
              <a:rPr lang="en-US" sz="1300" smtClean="0"/>
              <a:t>:  Classifications for goods and services purchased by the state agencies  Primary among these are the following:</a:t>
            </a:r>
          </a:p>
          <a:p>
            <a:pPr lvl="1" eaLnBrk="1" hangingPunct="1">
              <a:lnSpc>
                <a:spcPct val="80000"/>
              </a:lnSpc>
            </a:pPr>
            <a:r>
              <a:rPr lang="en-US" sz="1300" b="1" smtClean="0"/>
              <a:t>Salaries and Wages</a:t>
            </a:r>
            <a:r>
              <a:rPr lang="en-US" sz="1300" smtClean="0"/>
              <a:t> – Payment to state officers and employees for their personal services, and the state’s costs for employee benefits such as FICA, retirement contributions, workers compensation, unemployment insurance, the state leave payment assessment, and health insurance.</a:t>
            </a:r>
          </a:p>
          <a:p>
            <a:pPr lvl="1" eaLnBrk="1" hangingPunct="1">
              <a:lnSpc>
                <a:spcPct val="80000"/>
              </a:lnSpc>
            </a:pPr>
            <a:r>
              <a:rPr lang="en-US" sz="1300" b="1" smtClean="0"/>
              <a:t>Contractual Services</a:t>
            </a:r>
            <a:r>
              <a:rPr lang="en-US" sz="1300" smtClean="0"/>
              <a:t> – Payments for various services including communications, travel, utilities, and consultant services.</a:t>
            </a:r>
          </a:p>
          <a:p>
            <a:pPr lvl="1" eaLnBrk="1" hangingPunct="1">
              <a:lnSpc>
                <a:spcPct val="80000"/>
              </a:lnSpc>
            </a:pPr>
            <a:r>
              <a:rPr lang="en-US" sz="1300" b="1" smtClean="0"/>
              <a:t>Commodities</a:t>
            </a:r>
            <a:r>
              <a:rPr lang="en-US" sz="1300" smtClean="0"/>
              <a:t> – Payments for consumable materials, supplies, and parts used in the operation of the agency.</a:t>
            </a:r>
          </a:p>
          <a:p>
            <a:pPr lvl="1" eaLnBrk="1" hangingPunct="1">
              <a:lnSpc>
                <a:spcPct val="80000"/>
              </a:lnSpc>
            </a:pPr>
            <a:r>
              <a:rPr lang="en-US" sz="1300" b="1" smtClean="0"/>
              <a:t>Capital Outlay</a:t>
            </a:r>
            <a:r>
              <a:rPr lang="en-US" sz="1300" smtClean="0"/>
              <a:t> – Expenditure for items having a normal life of more than one year, such as office equipment, machinery, furniture and motor vehicles.</a:t>
            </a:r>
          </a:p>
          <a:p>
            <a:pPr lvl="1" eaLnBrk="1" hangingPunct="1">
              <a:lnSpc>
                <a:spcPct val="80000"/>
              </a:lnSpc>
            </a:pPr>
            <a:r>
              <a:rPr lang="en-US" sz="1300" b="1" smtClean="0"/>
              <a:t>Operating Expenditures</a:t>
            </a:r>
            <a:r>
              <a:rPr lang="en-US" sz="1300" smtClean="0"/>
              <a:t> – An expenditure summary category incorporating all agency expenditures, except capital improvements.</a:t>
            </a:r>
          </a:p>
          <a:p>
            <a:pPr lvl="1" eaLnBrk="1" hangingPunct="1">
              <a:lnSpc>
                <a:spcPct val="80000"/>
              </a:lnSpc>
            </a:pPr>
            <a:r>
              <a:rPr lang="en-US" sz="1300" b="1" smtClean="0"/>
              <a:t>Debt Service</a:t>
            </a:r>
            <a:r>
              <a:rPr lang="en-US" sz="1300" smtClean="0"/>
              <a:t> – Payments of the interest and principal included in agency budgets on various forms of debt financing, including bonded indebtedness, PMIB loans, master lease, Facility Conservation Improvement Program, third-party and other miscellaneous debt.</a:t>
            </a:r>
          </a:p>
          <a:p>
            <a:pPr lvl="1" eaLnBrk="1" hangingPunct="1">
              <a:lnSpc>
                <a:spcPct val="80000"/>
              </a:lnSpc>
            </a:pPr>
            <a:r>
              <a:rPr lang="en-US" sz="1300" b="1" smtClean="0"/>
              <a:t>Non-Expense Items</a:t>
            </a:r>
            <a:r>
              <a:rPr lang="en-US" sz="1300" smtClean="0"/>
              <a:t> – Disbursement such as refunds, advances and investments which do not represent government cost.</a:t>
            </a:r>
          </a:p>
          <a:p>
            <a:pPr lvl="1" eaLnBrk="1" hangingPunct="1">
              <a:lnSpc>
                <a:spcPct val="80000"/>
              </a:lnSpc>
            </a:pPr>
            <a:r>
              <a:rPr lang="en-US" sz="1300" b="1" smtClean="0"/>
              <a:t>Capital Improvements</a:t>
            </a:r>
            <a:r>
              <a:rPr lang="en-US" sz="1300" smtClean="0"/>
              <a:t> – Cash or debt service principal payments for construction of highways, buildings or other facilities, remodeling and additions to existing structures, rehabilitation and repair projects, razing of structures, and the purchase or improvement of land.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
          <p:cNvSpPr>
            <a:spLocks noGrp="1" noChangeArrowheads="1"/>
          </p:cNvSpPr>
          <p:nvPr>
            <p:ph type="sldNum" sz="quarter" idx="12"/>
          </p:nvPr>
        </p:nvSpPr>
        <p:spPr>
          <a:noFill/>
        </p:spPr>
        <p:txBody>
          <a:bodyPr/>
          <a:lstStyle/>
          <a:p>
            <a:fld id="{EC37B267-06E7-4359-905D-04DE1712FECE}" type="slidenum">
              <a:rPr lang="en-US" smtClean="0"/>
              <a:pPr/>
              <a:t>5</a:t>
            </a:fld>
            <a:endParaRPr lang="en-US" smtClean="0"/>
          </a:p>
        </p:txBody>
      </p:sp>
      <p:sp>
        <p:nvSpPr>
          <p:cNvPr id="7171" name="Rectangle 2"/>
          <p:cNvSpPr>
            <a:spLocks noGrp="1" noChangeArrowheads="1"/>
          </p:cNvSpPr>
          <p:nvPr>
            <p:ph type="title" idx="4294967295"/>
          </p:nvPr>
        </p:nvSpPr>
        <p:spPr/>
        <p:txBody>
          <a:bodyPr/>
          <a:lstStyle/>
          <a:p>
            <a:pPr eaLnBrk="1" hangingPunct="1"/>
            <a:r>
              <a:rPr lang="en-US" smtClean="0"/>
              <a:t>Important Terms</a:t>
            </a:r>
          </a:p>
        </p:txBody>
      </p:sp>
      <p:sp>
        <p:nvSpPr>
          <p:cNvPr id="7172" name="Rectangle 3"/>
          <p:cNvSpPr>
            <a:spLocks noGrp="1" noChangeArrowheads="1"/>
          </p:cNvSpPr>
          <p:nvPr>
            <p:ph type="body" idx="4294967295"/>
          </p:nvPr>
        </p:nvSpPr>
        <p:spPr/>
        <p:txBody>
          <a:bodyPr/>
          <a:lstStyle/>
          <a:p>
            <a:pPr eaLnBrk="1" hangingPunct="1">
              <a:lnSpc>
                <a:spcPct val="80000"/>
              </a:lnSpc>
            </a:pPr>
            <a:r>
              <a:rPr lang="en-US" sz="1700" b="1" dirty="0" smtClean="0"/>
              <a:t>Finance Council</a:t>
            </a:r>
            <a:r>
              <a:rPr lang="en-US" sz="1700" dirty="0" smtClean="0"/>
              <a:t>:  A state organization empowered to act on certain matters of legislative delegation, usually when the Legislature is not in session.  The Council comprises the Governor (chair), President of the Senate, Speaker of the House of Representatives, Majority and Minority Leaders of each chamber, and the Chairpersons of the Senate Ways and Means and House Appropriations Committees.</a:t>
            </a:r>
          </a:p>
          <a:p>
            <a:pPr eaLnBrk="1" hangingPunct="1">
              <a:lnSpc>
                <a:spcPct val="80000"/>
              </a:lnSpc>
            </a:pPr>
            <a:r>
              <a:rPr lang="en-US" sz="1700" b="1" dirty="0" smtClean="0"/>
              <a:t>Fiscal Year</a:t>
            </a:r>
            <a:r>
              <a:rPr lang="en-US" sz="1700" dirty="0" smtClean="0"/>
              <a:t>:  The state fiscal year runs from July 1 to the following June 30 and is numbered for the calendar year in which it ends.  The “actual fiscal year” is the year which concluded the previous June.  The “current fiscal year” is the one which ends the coming June.  The “budget year” refers to the next fiscal year, which begins the July following the Legislature’s adjournment.  “Out-years” refers to the years beyond the budget year.</a:t>
            </a:r>
          </a:p>
          <a:p>
            <a:pPr lvl="1" eaLnBrk="1" hangingPunct="1">
              <a:lnSpc>
                <a:spcPct val="80000"/>
              </a:lnSpc>
            </a:pPr>
            <a:r>
              <a:rPr lang="en-US" sz="1500" dirty="0" smtClean="0"/>
              <a:t>FY 2014 – July 1, 2013 through June 30, 2014</a:t>
            </a:r>
            <a:endParaRPr lang="en-US" sz="1500" baseline="30000" dirty="0" smtClean="0"/>
          </a:p>
          <a:p>
            <a:pPr lvl="1" eaLnBrk="1" hangingPunct="1">
              <a:lnSpc>
                <a:spcPct val="80000"/>
              </a:lnSpc>
            </a:pPr>
            <a:r>
              <a:rPr lang="en-US" sz="1500" dirty="0" smtClean="0"/>
              <a:t>Payroll/Appointment Dates (June </a:t>
            </a:r>
            <a:r>
              <a:rPr lang="en-US" sz="1500" dirty="0"/>
              <a:t>9</a:t>
            </a:r>
            <a:r>
              <a:rPr lang="en-US" sz="1500" dirty="0" smtClean="0"/>
              <a:t>, 2013 through June 7,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
          <p:cNvSpPr>
            <a:spLocks noGrp="1" noChangeArrowheads="1"/>
          </p:cNvSpPr>
          <p:nvPr>
            <p:ph type="sldNum" sz="quarter" idx="12"/>
          </p:nvPr>
        </p:nvSpPr>
        <p:spPr>
          <a:noFill/>
        </p:spPr>
        <p:txBody>
          <a:bodyPr/>
          <a:lstStyle/>
          <a:p>
            <a:fld id="{641861C4-6B3D-46B0-806A-4BB350C46C73}" type="slidenum">
              <a:rPr lang="en-US" smtClean="0"/>
              <a:pPr/>
              <a:t>6</a:t>
            </a:fld>
            <a:endParaRPr lang="en-US" smtClean="0"/>
          </a:p>
        </p:txBody>
      </p:sp>
      <p:sp>
        <p:nvSpPr>
          <p:cNvPr id="8195" name="Rectangle 2"/>
          <p:cNvSpPr>
            <a:spLocks noGrp="1" noChangeArrowheads="1"/>
          </p:cNvSpPr>
          <p:nvPr>
            <p:ph type="title" idx="4294967295"/>
          </p:nvPr>
        </p:nvSpPr>
        <p:spPr/>
        <p:txBody>
          <a:bodyPr/>
          <a:lstStyle/>
          <a:p>
            <a:pPr eaLnBrk="1" hangingPunct="1"/>
            <a:r>
              <a:rPr lang="en-US" smtClean="0"/>
              <a:t>Important Terms</a:t>
            </a:r>
          </a:p>
        </p:txBody>
      </p:sp>
      <p:sp>
        <p:nvSpPr>
          <p:cNvPr id="8196" name="Rectangle 3"/>
          <p:cNvSpPr>
            <a:spLocks noGrp="1" noChangeArrowheads="1"/>
          </p:cNvSpPr>
          <p:nvPr>
            <p:ph type="body" idx="4294967295"/>
          </p:nvPr>
        </p:nvSpPr>
        <p:spPr>
          <a:xfrm>
            <a:off x="1370013" y="1827213"/>
            <a:ext cx="7313612" cy="4573587"/>
          </a:xfrm>
        </p:spPr>
        <p:txBody>
          <a:bodyPr/>
          <a:lstStyle/>
          <a:p>
            <a:pPr eaLnBrk="1" hangingPunct="1">
              <a:lnSpc>
                <a:spcPct val="80000"/>
              </a:lnSpc>
            </a:pPr>
            <a:r>
              <a:rPr lang="en-US" sz="1600" b="1" smtClean="0"/>
              <a:t>Funds</a:t>
            </a:r>
            <a:r>
              <a:rPr lang="en-US" sz="1600" smtClean="0"/>
              <a:t>:  Basic units of classification in both the budget process and the accounting system for agency monies.  Monies in a fund may be used for a specific purpose as provided by law.  Each fund is maintained in accordance with generally-accepted accounting principles with a self-balancing set of accounts recording all resources together with all related obligations, reserves, and equities.  The major funds of PSU include the following:</a:t>
            </a:r>
          </a:p>
          <a:p>
            <a:pPr lvl="1" eaLnBrk="1" hangingPunct="1">
              <a:lnSpc>
                <a:spcPct val="80000"/>
              </a:lnSpc>
            </a:pPr>
            <a:r>
              <a:rPr lang="en-US" sz="1400" b="1" smtClean="0"/>
              <a:t>State General Fund</a:t>
            </a:r>
            <a:r>
              <a:rPr lang="en-US" sz="1400" smtClean="0"/>
              <a:t> (SGF) – A fund for revenues not earmarked or dedicated for special purposes.  It is used to finance governmental operations not provided by other funds.  The principal revenue source for the State of Kansas State General Fund include individual and corporate income taxes, sales and compensating use taxes, severance and other excise taxes, and interest earnings.</a:t>
            </a:r>
          </a:p>
          <a:p>
            <a:pPr lvl="1" eaLnBrk="1" hangingPunct="1">
              <a:lnSpc>
                <a:spcPct val="80000"/>
              </a:lnSpc>
            </a:pPr>
            <a:r>
              <a:rPr lang="en-US" sz="1400" b="1" smtClean="0"/>
              <a:t>General Fees Fund </a:t>
            </a:r>
            <a:r>
              <a:rPr lang="en-US" sz="1400" smtClean="0"/>
              <a:t>(GF)</a:t>
            </a:r>
            <a:r>
              <a:rPr lang="en-US" sz="1400" b="1" smtClean="0"/>
              <a:t> </a:t>
            </a:r>
            <a:r>
              <a:rPr lang="en-US" sz="1400" smtClean="0"/>
              <a:t>– Tuition revenue</a:t>
            </a:r>
          </a:p>
          <a:p>
            <a:pPr lvl="1" eaLnBrk="1" hangingPunct="1">
              <a:lnSpc>
                <a:spcPct val="80000"/>
              </a:lnSpc>
            </a:pPr>
            <a:r>
              <a:rPr lang="en-US" sz="1300" b="1" smtClean="0"/>
              <a:t>General Use</a:t>
            </a:r>
            <a:r>
              <a:rPr lang="en-US" sz="1300" smtClean="0"/>
              <a:t> (GU) - State General Fund and General Fees</a:t>
            </a:r>
          </a:p>
          <a:p>
            <a:pPr lvl="1" eaLnBrk="1" hangingPunct="1">
              <a:lnSpc>
                <a:spcPct val="80000"/>
              </a:lnSpc>
            </a:pPr>
            <a:r>
              <a:rPr lang="en-US" sz="1400" b="1" smtClean="0"/>
              <a:t>Restricted Fee Funds </a:t>
            </a:r>
            <a:r>
              <a:rPr lang="en-US" sz="1400" smtClean="0"/>
              <a:t>(RF)</a:t>
            </a:r>
            <a:endParaRPr lang="en-US" sz="1400" b="1" smtClean="0"/>
          </a:p>
          <a:p>
            <a:pPr lvl="1" eaLnBrk="1" hangingPunct="1">
              <a:lnSpc>
                <a:spcPct val="80000"/>
              </a:lnSpc>
            </a:pPr>
            <a:r>
              <a:rPr lang="en-US" sz="1400" b="1" smtClean="0"/>
              <a:t>Local Funds</a:t>
            </a:r>
          </a:p>
          <a:p>
            <a:pPr lvl="1" eaLnBrk="1" hangingPunct="1">
              <a:lnSpc>
                <a:spcPct val="80000"/>
              </a:lnSpc>
            </a:pPr>
            <a:r>
              <a:rPr lang="en-US" sz="1400" b="1" smtClean="0"/>
              <a:t>Clearing Funds</a:t>
            </a:r>
          </a:p>
          <a:p>
            <a:pPr lvl="1" eaLnBrk="1" hangingPunct="1">
              <a:lnSpc>
                <a:spcPct val="80000"/>
              </a:lnSpc>
            </a:pPr>
            <a:r>
              <a:rPr lang="en-US" sz="1400" b="1" smtClean="0"/>
              <a:t>Auxiliary Funds</a:t>
            </a:r>
          </a:p>
          <a:p>
            <a:pPr lvl="1" eaLnBrk="1" hangingPunct="1">
              <a:lnSpc>
                <a:spcPct val="80000"/>
              </a:lnSpc>
            </a:pPr>
            <a:r>
              <a:rPr lang="en-US" sz="1400" b="1" smtClean="0"/>
              <a:t>Foundation Funds</a:t>
            </a:r>
          </a:p>
          <a:p>
            <a:pPr lvl="1" eaLnBrk="1" hangingPunct="1">
              <a:lnSpc>
                <a:spcPct val="80000"/>
              </a:lnSpc>
            </a:pPr>
            <a:endParaRPr lang="en-US" sz="1400" smtClean="0"/>
          </a:p>
          <a:p>
            <a:pPr eaLnBrk="1" hangingPunct="1">
              <a:lnSpc>
                <a:spcPct val="80000"/>
              </a:lnSpc>
            </a:pPr>
            <a:endParaRPr lang="en-US" sz="16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
          <p:cNvSpPr>
            <a:spLocks noGrp="1" noChangeArrowheads="1"/>
          </p:cNvSpPr>
          <p:nvPr>
            <p:ph type="sldNum" sz="quarter" idx="12"/>
          </p:nvPr>
        </p:nvSpPr>
        <p:spPr>
          <a:noFill/>
        </p:spPr>
        <p:txBody>
          <a:bodyPr/>
          <a:lstStyle/>
          <a:p>
            <a:fld id="{C967E955-84FB-439D-BE90-9C7F39313F60}" type="slidenum">
              <a:rPr lang="en-US" smtClean="0"/>
              <a:pPr/>
              <a:t>7</a:t>
            </a:fld>
            <a:endParaRPr lang="en-US" smtClean="0"/>
          </a:p>
        </p:txBody>
      </p:sp>
      <p:sp>
        <p:nvSpPr>
          <p:cNvPr id="9219" name="Rectangle 2"/>
          <p:cNvSpPr>
            <a:spLocks noGrp="1" noChangeArrowheads="1"/>
          </p:cNvSpPr>
          <p:nvPr>
            <p:ph type="title" idx="4294967295"/>
          </p:nvPr>
        </p:nvSpPr>
        <p:spPr/>
        <p:txBody>
          <a:bodyPr/>
          <a:lstStyle/>
          <a:p>
            <a:pPr eaLnBrk="1" hangingPunct="1"/>
            <a:r>
              <a:rPr lang="en-US" smtClean="0"/>
              <a:t>Important Terms</a:t>
            </a:r>
          </a:p>
        </p:txBody>
      </p:sp>
      <p:sp>
        <p:nvSpPr>
          <p:cNvPr id="9220" name="Rectangle 3"/>
          <p:cNvSpPr>
            <a:spLocks noGrp="1" noChangeArrowheads="1"/>
          </p:cNvSpPr>
          <p:nvPr>
            <p:ph type="body" idx="4294967295"/>
          </p:nvPr>
        </p:nvSpPr>
        <p:spPr/>
        <p:txBody>
          <a:bodyPr/>
          <a:lstStyle/>
          <a:p>
            <a:pPr eaLnBrk="1" hangingPunct="1">
              <a:lnSpc>
                <a:spcPct val="80000"/>
              </a:lnSpc>
            </a:pPr>
            <a:r>
              <a:rPr lang="en-US" sz="1500" b="1" smtClean="0"/>
              <a:t>MEGA Appropriations Bill</a:t>
            </a:r>
            <a:r>
              <a:rPr lang="en-US" sz="1500" smtClean="0"/>
              <a:t>:  Legislation which includes appropriations for all state agencies.  Appropriation bills are effective for one year, unlike substantive statutes, which are effective on a permanent basis until amended or repealed.  The MEGA bill contains supplemental appropriations and adjustments to the current fiscal year, appropriations for operating budgets for the upcoming fiscal year, and appropriations for capital improvements for the forthcoming fiscal year and any applicable out years as a multi-year appropriation.</a:t>
            </a:r>
          </a:p>
          <a:p>
            <a:pPr eaLnBrk="1" hangingPunct="1">
              <a:lnSpc>
                <a:spcPct val="80000"/>
              </a:lnSpc>
            </a:pPr>
            <a:r>
              <a:rPr lang="en-US" sz="1500" b="1" smtClean="0"/>
              <a:t>Object Code</a:t>
            </a:r>
            <a:r>
              <a:rPr lang="en-US" sz="1500" smtClean="0"/>
              <a:t>:  A code used for accounting purposes in addition to a written description to describe the specific items or services purchased by state agencies within various expenditure categories.  Codes are prescribed by the </a:t>
            </a:r>
            <a:r>
              <a:rPr lang="en-US" sz="1500" i="1" smtClean="0"/>
              <a:t>Policy and Procedure Manual, </a:t>
            </a:r>
            <a:r>
              <a:rPr lang="en-US" sz="1500" smtClean="0"/>
              <a:t>Filing 7,002 prepared by the Division of Accounts and Reports.</a:t>
            </a:r>
          </a:p>
          <a:p>
            <a:pPr eaLnBrk="1" hangingPunct="1">
              <a:lnSpc>
                <a:spcPct val="80000"/>
              </a:lnSpc>
            </a:pPr>
            <a:r>
              <a:rPr lang="en-US" sz="1500" b="1" smtClean="0"/>
              <a:t>Omnibus Appropriations Bill</a:t>
            </a:r>
            <a:r>
              <a:rPr lang="en-US" sz="1500" smtClean="0"/>
              <a:t>:  A bill containing numerous individual appropriations for both the current and budget fiscal years that is considered during the “veto” stage of a legislative session.  It finances items such as substantive legislation that passed and Governor’s budget amendments adopted by the Legislature.</a:t>
            </a:r>
          </a:p>
          <a:p>
            <a:pPr eaLnBrk="1" hangingPunct="1">
              <a:lnSpc>
                <a:spcPct val="80000"/>
              </a:lnSpc>
            </a:pPr>
            <a:endParaRPr lang="en-US" sz="15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
          <p:cNvSpPr>
            <a:spLocks noGrp="1" noChangeArrowheads="1"/>
          </p:cNvSpPr>
          <p:nvPr>
            <p:ph type="sldNum" sz="quarter" idx="12"/>
          </p:nvPr>
        </p:nvSpPr>
        <p:spPr>
          <a:noFill/>
        </p:spPr>
        <p:txBody>
          <a:bodyPr/>
          <a:lstStyle/>
          <a:p>
            <a:fld id="{2FB6972D-0D05-4ABF-B037-6D316A19E650}" type="slidenum">
              <a:rPr lang="en-US" smtClean="0"/>
              <a:pPr/>
              <a:t>8</a:t>
            </a:fld>
            <a:endParaRPr lang="en-US" smtClean="0"/>
          </a:p>
        </p:txBody>
      </p:sp>
      <p:sp>
        <p:nvSpPr>
          <p:cNvPr id="10243" name="Rectangle 2"/>
          <p:cNvSpPr>
            <a:spLocks noGrp="1" noChangeArrowheads="1"/>
          </p:cNvSpPr>
          <p:nvPr>
            <p:ph type="title" idx="4294967295"/>
          </p:nvPr>
        </p:nvSpPr>
        <p:spPr/>
        <p:txBody>
          <a:bodyPr/>
          <a:lstStyle/>
          <a:p>
            <a:pPr eaLnBrk="1" hangingPunct="1"/>
            <a:r>
              <a:rPr lang="en-US" smtClean="0"/>
              <a:t>Important Terms</a:t>
            </a:r>
          </a:p>
        </p:txBody>
      </p:sp>
      <p:sp>
        <p:nvSpPr>
          <p:cNvPr id="10244" name="Rectangle 3"/>
          <p:cNvSpPr>
            <a:spLocks noGrp="1" noChangeArrowheads="1"/>
          </p:cNvSpPr>
          <p:nvPr>
            <p:ph type="body" idx="4294967295"/>
          </p:nvPr>
        </p:nvSpPr>
        <p:spPr/>
        <p:txBody>
          <a:bodyPr/>
          <a:lstStyle/>
          <a:p>
            <a:pPr eaLnBrk="1" hangingPunct="1">
              <a:lnSpc>
                <a:spcPct val="80000"/>
              </a:lnSpc>
            </a:pPr>
            <a:r>
              <a:rPr lang="en-US" sz="1900" b="1" smtClean="0"/>
              <a:t>Revenue Estimates</a:t>
            </a:r>
            <a:r>
              <a:rPr lang="en-US" sz="1900" smtClean="0"/>
              <a:t>:  Projections of anticipated State General Fund revenue for the current and budget fiscal years.  An estimate is developed on a consensus basis by the Division of Budget, Department of Revenue, university economists, and the Legislative Research Department twice annually.  In November an estimate is made for the current and budget years.  This estimate forms the basis of the Governor’s budget recommendations to the Legislature.  In the spring, prior to the end of the legislative session, the current and budget year estimates are reviewed and revised, if necessary.</a:t>
            </a:r>
          </a:p>
          <a:p>
            <a:pPr eaLnBrk="1" hangingPunct="1">
              <a:lnSpc>
                <a:spcPct val="80000"/>
              </a:lnSpc>
            </a:pPr>
            <a:r>
              <a:rPr lang="en-US" sz="1900" b="1" smtClean="0"/>
              <a:t>Shrinkage</a:t>
            </a:r>
            <a:r>
              <a:rPr lang="en-US" sz="1900" smtClean="0"/>
              <a:t>:  The difference between the cost of fully funding salaries and wages in a budget, assuming all positions were filled at all times, and the actual salary costs, taking vacancies into account.  Also called “turnover,” it is expressed as a percentage.</a:t>
            </a:r>
          </a:p>
          <a:p>
            <a:pPr eaLnBrk="1" hangingPunct="1">
              <a:lnSpc>
                <a:spcPct val="80000"/>
              </a:lnSpc>
            </a:pPr>
            <a:endParaRPr lang="en-US" sz="19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
          <p:cNvSpPr>
            <a:spLocks noGrp="1" noChangeArrowheads="1"/>
          </p:cNvSpPr>
          <p:nvPr>
            <p:ph type="sldNum" sz="quarter" idx="12"/>
          </p:nvPr>
        </p:nvSpPr>
        <p:spPr>
          <a:noFill/>
        </p:spPr>
        <p:txBody>
          <a:bodyPr/>
          <a:lstStyle/>
          <a:p>
            <a:fld id="{B502CA35-2A8B-4AAB-B812-31C1A2D37F29}" type="slidenum">
              <a:rPr lang="en-US" smtClean="0"/>
              <a:pPr/>
              <a:t>9</a:t>
            </a:fld>
            <a:endParaRPr lang="en-US" smtClean="0"/>
          </a:p>
        </p:txBody>
      </p:sp>
      <p:sp>
        <p:nvSpPr>
          <p:cNvPr id="11267" name="Rectangle 2"/>
          <p:cNvSpPr>
            <a:spLocks noGrp="1" noChangeArrowheads="1"/>
          </p:cNvSpPr>
          <p:nvPr>
            <p:ph type="title"/>
          </p:nvPr>
        </p:nvSpPr>
        <p:spPr/>
        <p:txBody>
          <a:bodyPr/>
          <a:lstStyle/>
          <a:p>
            <a:r>
              <a:rPr lang="en-US" smtClean="0"/>
              <a:t>Budget Documents</a:t>
            </a:r>
          </a:p>
        </p:txBody>
      </p:sp>
      <p:sp>
        <p:nvSpPr>
          <p:cNvPr id="11268" name="Rectangle 3"/>
          <p:cNvSpPr>
            <a:spLocks noGrp="1" noChangeArrowheads="1"/>
          </p:cNvSpPr>
          <p:nvPr>
            <p:ph type="body" idx="1"/>
          </p:nvPr>
        </p:nvSpPr>
        <p:spPr/>
        <p:txBody>
          <a:bodyPr/>
          <a:lstStyle/>
          <a:p>
            <a:r>
              <a:rPr lang="en-US" smtClean="0"/>
              <a:t>Budget Request</a:t>
            </a:r>
          </a:p>
          <a:p>
            <a:r>
              <a:rPr lang="en-US" smtClean="0"/>
              <a:t>Annual Operating Budget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clipse">
  <a:themeElements>
    <a:clrScheme name="Eclipse 12">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B0505"/>
      </a:hlink>
      <a:folHlink>
        <a:srgbClr val="808080"/>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Eclipse 11">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CC0000"/>
        </a:hlink>
        <a:folHlink>
          <a:srgbClr val="808080"/>
        </a:folHlink>
      </a:clrScheme>
      <a:clrMap bg1="lt1" tx1="dk1" bg2="lt2" tx2="dk2" accent1="accent1" accent2="accent2" accent3="accent3" accent4="accent4" accent5="accent5" accent6="accent6" hlink="hlink" folHlink="folHlink"/>
    </a:extraClrScheme>
    <a:extraClrScheme>
      <a:clrScheme name="Eclipse 12">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B0505"/>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Eclipse</Template>
  <TotalTime>1063</TotalTime>
  <Words>2609</Words>
  <Application>Microsoft Office PowerPoint</Application>
  <PresentationFormat>On-screen Show (4:3)</PresentationFormat>
  <Paragraphs>299</Paragraphs>
  <Slides>34</Slides>
  <Notes>34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Courier New</vt:lpstr>
      <vt:lpstr>Times New Roman</vt:lpstr>
      <vt:lpstr>Verdana</vt:lpstr>
      <vt:lpstr>Wingdings</vt:lpstr>
      <vt:lpstr>Eclipse</vt:lpstr>
      <vt:lpstr>Pittsburg State University Supervisory Training Management Level Supervisors</vt:lpstr>
      <vt:lpstr>Important Terms</vt:lpstr>
      <vt:lpstr>Important Terms</vt:lpstr>
      <vt:lpstr>Important Terms</vt:lpstr>
      <vt:lpstr>Important Terms</vt:lpstr>
      <vt:lpstr>Important Terms</vt:lpstr>
      <vt:lpstr>Important Terms</vt:lpstr>
      <vt:lpstr>Important Terms</vt:lpstr>
      <vt:lpstr>Budget Documents</vt:lpstr>
      <vt:lpstr> Budget Cycle</vt:lpstr>
      <vt:lpstr> Budget Request Timeline  FY 2014 (July 1, 2013 – June 30, 2014) </vt:lpstr>
      <vt:lpstr>Tracking Sheets</vt:lpstr>
      <vt:lpstr>Budget Request Document</vt:lpstr>
      <vt:lpstr>Budget Request Document</vt:lpstr>
      <vt:lpstr>Establishing the FY 2014 Annual Operating Budget</vt:lpstr>
      <vt:lpstr>Establishing the FY 2014 Annual Operating Budget</vt:lpstr>
      <vt:lpstr>Establishing the FY 2014 Annual Operating Budget</vt:lpstr>
      <vt:lpstr>Establishing the FY 2014 Annual Operating Budget</vt:lpstr>
      <vt:lpstr>Establishing the FY 2014 Annual Operating Budget</vt:lpstr>
      <vt:lpstr>Establishing the FY 2014 Annual Operating Budget</vt:lpstr>
      <vt:lpstr>Monitoring the FY 2014 Annual Operating Budget</vt:lpstr>
      <vt:lpstr>Monitoring the FY 2013 Annual Operating Budget</vt:lpstr>
      <vt:lpstr>Budget Web Page</vt:lpstr>
      <vt:lpstr>Reports Available</vt:lpstr>
      <vt:lpstr>PSU Funds</vt:lpstr>
      <vt:lpstr>PSU Funds</vt:lpstr>
      <vt:lpstr>PSU Funds</vt:lpstr>
      <vt:lpstr>Block Grant Funding</vt:lpstr>
      <vt:lpstr>Block Grant Funding</vt:lpstr>
      <vt:lpstr>Block Grant Funding</vt:lpstr>
      <vt:lpstr>Block Grant Funding</vt:lpstr>
      <vt:lpstr>Block Grant Funding</vt:lpstr>
      <vt:lpstr>Impediments to Implementation of Operating Grants</vt:lpstr>
      <vt:lpstr>Pittsburg State University Supervisory Training Management Level Supervisors</vt:lpstr>
    </vt:vector>
  </TitlesOfParts>
  <Company>Pittsburg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Michele Sexton</dc:creator>
  <cp:lastModifiedBy>Taylor Gravett</cp:lastModifiedBy>
  <cp:revision>60</cp:revision>
  <dcterms:created xsi:type="dcterms:W3CDTF">2009-06-03T20:25:42Z</dcterms:created>
  <dcterms:modified xsi:type="dcterms:W3CDTF">2018-05-01T13:29:56Z</dcterms:modified>
</cp:coreProperties>
</file>