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7" r:id="rId2"/>
    <p:sldId id="315" r:id="rId3"/>
    <p:sldId id="297" r:id="rId4"/>
    <p:sldId id="313" r:id="rId5"/>
    <p:sldId id="311" r:id="rId6"/>
    <p:sldId id="302" r:id="rId7"/>
    <p:sldId id="306" r:id="rId8"/>
    <p:sldId id="307" r:id="rId9"/>
    <p:sldId id="308" r:id="rId10"/>
    <p:sldId id="309" r:id="rId11"/>
    <p:sldId id="310" r:id="rId12"/>
    <p:sldId id="314" r:id="rId13"/>
    <p:sldId id="316" r:id="rId14"/>
    <p:sldId id="301"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C4"/>
    <a:srgbClr val="FFF3D1"/>
    <a:srgbClr val="E4E4BA"/>
    <a:srgbClr val="FFFFD5"/>
    <a:srgbClr val="8500A4"/>
    <a:srgbClr val="3D009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4" autoAdjust="0"/>
    <p:restoredTop sz="94630" autoAdjust="0"/>
  </p:normalViewPr>
  <p:slideViewPr>
    <p:cSldViewPr snapToGrid="0">
      <p:cViewPr varScale="1">
        <p:scale>
          <a:sx n="87" d="100"/>
          <a:sy n="87" d="100"/>
        </p:scale>
        <p:origin x="69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2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0F875D-5463-4CAE-85C9-74A50C544AF6}" type="datetimeFigureOut">
              <a:rPr lang="en-US" smtClean="0"/>
              <a:t>12/12/2015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CF8A7E-50FC-4208-9716-68ACED2A4C2C}" type="slidenum">
              <a:rPr lang="en-US" smtClean="0"/>
              <a:t>‹#›</a:t>
            </a:fld>
            <a:endParaRPr lang="en-US"/>
          </a:p>
        </p:txBody>
      </p:sp>
    </p:spTree>
    <p:extLst>
      <p:ext uri="{BB962C8B-B14F-4D97-AF65-F5344CB8AC3E}">
        <p14:creationId xmlns:p14="http://schemas.microsoft.com/office/powerpoint/2010/main" val="155964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i.search.yahoo.com/_ylt=AwrB8pqbzSJWtDAAtRKWnIlQ;_ylu=X3oDMTBxNG1oMmE2BHNlYwNmcC1hdHRyaWIEc2xrA3J1cmwEaXQD/RV=2/RE=1445150235/RO=11/RU=http:/en.wikipedia.org/wiki/file:beads_for_sale.jpg/RK=0/RS=bNC2URdzRbK81I_0u4M3uv_SMW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minutes</a:t>
            </a:r>
            <a:endParaRPr lang="en-US" dirty="0"/>
          </a:p>
        </p:txBody>
      </p:sp>
      <p:sp>
        <p:nvSpPr>
          <p:cNvPr id="4" name="Slide Number Placeholder 3"/>
          <p:cNvSpPr>
            <a:spLocks noGrp="1"/>
          </p:cNvSpPr>
          <p:nvPr>
            <p:ph type="sldNum" sz="quarter" idx="10"/>
          </p:nvPr>
        </p:nvSpPr>
        <p:spPr/>
        <p:txBody>
          <a:bodyPr/>
          <a:lstStyle/>
          <a:p>
            <a:fld id="{DACF8A7E-50FC-4208-9716-68ACED2A4C2C}" type="slidenum">
              <a:rPr lang="en-US" smtClean="0"/>
              <a:t>1</a:t>
            </a:fld>
            <a:endParaRPr lang="en-US"/>
          </a:p>
        </p:txBody>
      </p:sp>
    </p:spTree>
    <p:extLst>
      <p:ext uri="{BB962C8B-B14F-4D97-AF65-F5344CB8AC3E}">
        <p14:creationId xmlns:p14="http://schemas.microsoft.com/office/powerpoint/2010/main" val="307786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C8D628-0EA3-4982-9C1A-456C5766BAFE}" type="slidenum">
              <a:rPr lang="en-US" smtClean="0"/>
              <a:pPr>
                <a:defRPr/>
              </a:pPr>
              <a:t>10</a:t>
            </a:fld>
            <a:endParaRPr lang="en-US"/>
          </a:p>
        </p:txBody>
      </p:sp>
    </p:spTree>
    <p:extLst>
      <p:ext uri="{BB962C8B-B14F-4D97-AF65-F5344CB8AC3E}">
        <p14:creationId xmlns:p14="http://schemas.microsoft.com/office/powerpoint/2010/main" val="372686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C8D628-0EA3-4982-9C1A-456C5766BAFE}" type="slidenum">
              <a:rPr lang="en-US" smtClean="0"/>
              <a:pPr>
                <a:defRPr/>
              </a:pPr>
              <a:t>11</a:t>
            </a:fld>
            <a:endParaRPr lang="en-US"/>
          </a:p>
        </p:txBody>
      </p:sp>
    </p:spTree>
    <p:extLst>
      <p:ext uri="{BB962C8B-B14F-4D97-AF65-F5344CB8AC3E}">
        <p14:creationId xmlns:p14="http://schemas.microsoft.com/office/powerpoint/2010/main" val="1414104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F8A7E-50FC-4208-9716-68ACED2A4C2C}" type="slidenum">
              <a:rPr lang="en-US" smtClean="0"/>
              <a:t>12</a:t>
            </a:fld>
            <a:endParaRPr lang="en-US"/>
          </a:p>
        </p:txBody>
      </p:sp>
    </p:spTree>
    <p:extLst>
      <p:ext uri="{BB962C8B-B14F-4D97-AF65-F5344CB8AC3E}">
        <p14:creationId xmlns:p14="http://schemas.microsoft.com/office/powerpoint/2010/main" val="134478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F8A7E-50FC-4208-9716-68ACED2A4C2C}" type="slidenum">
              <a:rPr lang="en-US" smtClean="0"/>
              <a:t>13</a:t>
            </a:fld>
            <a:endParaRPr lang="en-US"/>
          </a:p>
        </p:txBody>
      </p:sp>
    </p:spTree>
    <p:extLst>
      <p:ext uri="{BB962C8B-B14F-4D97-AF65-F5344CB8AC3E}">
        <p14:creationId xmlns:p14="http://schemas.microsoft.com/office/powerpoint/2010/main" val="678690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0E036-79B5-41CD-88CF-132B43193468}" type="slidenum">
              <a:rPr lang="en-US" smtClean="0"/>
              <a:t>14</a:t>
            </a:fld>
            <a:endParaRPr lang="en-US"/>
          </a:p>
        </p:txBody>
      </p:sp>
    </p:spTree>
    <p:extLst>
      <p:ext uri="{BB962C8B-B14F-4D97-AF65-F5344CB8AC3E}">
        <p14:creationId xmlns:p14="http://schemas.microsoft.com/office/powerpoint/2010/main" val="296676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F8A7E-50FC-4208-9716-68ACED2A4C2C}" type="slidenum">
              <a:rPr lang="en-US" smtClean="0"/>
              <a:t>2</a:t>
            </a:fld>
            <a:endParaRPr lang="en-US"/>
          </a:p>
        </p:txBody>
      </p:sp>
    </p:spTree>
    <p:extLst>
      <p:ext uri="{BB962C8B-B14F-4D97-AF65-F5344CB8AC3E}">
        <p14:creationId xmlns:p14="http://schemas.microsoft.com/office/powerpoint/2010/main" val="60521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altLang="en-US" dirty="0"/>
          </a:p>
          <a:p>
            <a:endParaRPr lang="en-US" dirty="0"/>
          </a:p>
        </p:txBody>
      </p:sp>
      <p:sp>
        <p:nvSpPr>
          <p:cNvPr id="4" name="Slide Number Placeholder 3"/>
          <p:cNvSpPr>
            <a:spLocks noGrp="1"/>
          </p:cNvSpPr>
          <p:nvPr>
            <p:ph type="sldNum" sz="quarter" idx="10"/>
          </p:nvPr>
        </p:nvSpPr>
        <p:spPr/>
        <p:txBody>
          <a:bodyPr/>
          <a:lstStyle/>
          <a:p>
            <a:fld id="{DACF8A7E-50FC-4208-9716-68ACED2A4C2C}" type="slidenum">
              <a:rPr lang="en-US" smtClean="0"/>
              <a:t>3</a:t>
            </a:fld>
            <a:endParaRPr lang="en-US"/>
          </a:p>
        </p:txBody>
      </p:sp>
    </p:spTree>
    <p:extLst>
      <p:ext uri="{BB962C8B-B14F-4D97-AF65-F5344CB8AC3E}">
        <p14:creationId xmlns:p14="http://schemas.microsoft.com/office/powerpoint/2010/main" val="2873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An invisible weightless knapsack of special provisions, maps, passports, codebooks, visas, clothes, tools and blank checks which can be counted on daily but about which the person was ‘meant’ to remain oblivious</a:t>
            </a:r>
          </a:p>
          <a:p>
            <a:pPr eaLnBrk="1" hangingPunct="1"/>
            <a:endParaRPr lang="en-US" altLang="en-US" sz="1200" dirty="0" smtClean="0"/>
          </a:p>
          <a:p>
            <a:pPr eaLnBrk="1" hangingPunct="1"/>
            <a:endParaRPr lang="en-US" altLang="en-US" sz="1200" dirty="0" smtClean="0"/>
          </a:p>
          <a:p>
            <a:pPr eaLnBrk="1" hangingPunct="1"/>
            <a:r>
              <a:rPr lang="en-US" altLang="en-US" sz="900" dirty="0" smtClean="0"/>
              <a:t>From Peggy McIntosh, White Privilege</a:t>
            </a:r>
          </a:p>
          <a:p>
            <a:endParaRPr lang="en-US" dirty="0"/>
          </a:p>
        </p:txBody>
      </p:sp>
      <p:sp>
        <p:nvSpPr>
          <p:cNvPr id="4" name="Slide Number Placeholder 3"/>
          <p:cNvSpPr>
            <a:spLocks noGrp="1"/>
          </p:cNvSpPr>
          <p:nvPr>
            <p:ph type="sldNum" sz="quarter" idx="10"/>
          </p:nvPr>
        </p:nvSpPr>
        <p:spPr/>
        <p:txBody>
          <a:bodyPr/>
          <a:lstStyle/>
          <a:p>
            <a:fld id="{DACF8A7E-50FC-4208-9716-68ACED2A4C2C}" type="slidenum">
              <a:rPr lang="en-US" smtClean="0"/>
              <a:t>4</a:t>
            </a:fld>
            <a:endParaRPr lang="en-US"/>
          </a:p>
        </p:txBody>
      </p:sp>
    </p:spTree>
    <p:extLst>
      <p:ext uri="{BB962C8B-B14F-4D97-AF65-F5344CB8AC3E}">
        <p14:creationId xmlns:p14="http://schemas.microsoft.com/office/powerpoint/2010/main" val="24696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en.wikipedia.org</a:t>
            </a:r>
            <a:endParaRPr lang="en-US" dirty="0"/>
          </a:p>
        </p:txBody>
      </p:sp>
      <p:sp>
        <p:nvSpPr>
          <p:cNvPr id="4" name="Slide Number Placeholder 3"/>
          <p:cNvSpPr>
            <a:spLocks noGrp="1"/>
          </p:cNvSpPr>
          <p:nvPr>
            <p:ph type="sldNum" sz="quarter" idx="10"/>
          </p:nvPr>
        </p:nvSpPr>
        <p:spPr/>
        <p:txBody>
          <a:bodyPr/>
          <a:lstStyle/>
          <a:p>
            <a:fld id="{DACF8A7E-50FC-4208-9716-68ACED2A4C2C}" type="slidenum">
              <a:rPr lang="en-US" smtClean="0"/>
              <a:t>5</a:t>
            </a:fld>
            <a:endParaRPr lang="en-US"/>
          </a:p>
        </p:txBody>
      </p:sp>
    </p:spTree>
    <p:extLst>
      <p:ext uri="{BB962C8B-B14F-4D97-AF65-F5344CB8AC3E}">
        <p14:creationId xmlns:p14="http://schemas.microsoft.com/office/powerpoint/2010/main" val="183634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F8A7E-50FC-4208-9716-68ACED2A4C2C}" type="slidenum">
              <a:rPr lang="en-US" smtClean="0"/>
              <a:t>6</a:t>
            </a:fld>
            <a:endParaRPr lang="en-US"/>
          </a:p>
        </p:txBody>
      </p:sp>
    </p:spTree>
    <p:extLst>
      <p:ext uri="{BB962C8B-B14F-4D97-AF65-F5344CB8AC3E}">
        <p14:creationId xmlns:p14="http://schemas.microsoft.com/office/powerpoint/2010/main" val="305302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C8D628-0EA3-4982-9C1A-456C5766BAFE}" type="slidenum">
              <a:rPr lang="en-US" smtClean="0"/>
              <a:pPr>
                <a:defRPr/>
              </a:pPr>
              <a:t>7</a:t>
            </a:fld>
            <a:endParaRPr lang="en-US"/>
          </a:p>
        </p:txBody>
      </p:sp>
    </p:spTree>
    <p:extLst>
      <p:ext uri="{BB962C8B-B14F-4D97-AF65-F5344CB8AC3E}">
        <p14:creationId xmlns:p14="http://schemas.microsoft.com/office/powerpoint/2010/main" val="356330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C8D628-0EA3-4982-9C1A-456C5766BAFE}" type="slidenum">
              <a:rPr lang="en-US" smtClean="0"/>
              <a:pPr>
                <a:defRPr/>
              </a:pPr>
              <a:t>8</a:t>
            </a:fld>
            <a:endParaRPr lang="en-US"/>
          </a:p>
        </p:txBody>
      </p:sp>
    </p:spTree>
    <p:extLst>
      <p:ext uri="{BB962C8B-B14F-4D97-AF65-F5344CB8AC3E}">
        <p14:creationId xmlns:p14="http://schemas.microsoft.com/office/powerpoint/2010/main" val="393640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C8D628-0EA3-4982-9C1A-456C5766BAFE}" type="slidenum">
              <a:rPr lang="en-US" smtClean="0"/>
              <a:pPr>
                <a:defRPr/>
              </a:pPr>
              <a:t>9</a:t>
            </a:fld>
            <a:endParaRPr lang="en-US"/>
          </a:p>
        </p:txBody>
      </p:sp>
    </p:spTree>
    <p:extLst>
      <p:ext uri="{BB962C8B-B14F-4D97-AF65-F5344CB8AC3E}">
        <p14:creationId xmlns:p14="http://schemas.microsoft.com/office/powerpoint/2010/main" val="221541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487B22-FBCC-4B3B-8274-904F65BF17AD}"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30659171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87B22-FBCC-4B3B-8274-904F65BF17AD}"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45847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87B22-FBCC-4B3B-8274-904F65BF17AD}"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181723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87B22-FBCC-4B3B-8274-904F65BF17AD}"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31107854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87B22-FBCC-4B3B-8274-904F65BF17AD}"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2226338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487B22-FBCC-4B3B-8274-904F65BF17AD}" type="datetimeFigureOut">
              <a:rPr lang="en-US" smtClean="0"/>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14281375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487B22-FBCC-4B3B-8274-904F65BF17AD}" type="datetimeFigureOut">
              <a:rPr lang="en-US" smtClean="0"/>
              <a:t>12/12/2015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262705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487B22-FBCC-4B3B-8274-904F65BF17AD}" type="datetimeFigureOut">
              <a:rPr lang="en-US" smtClean="0"/>
              <a:t>12/12/2015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45192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87B22-FBCC-4B3B-8274-904F65BF17AD}" type="datetimeFigureOut">
              <a:rPr lang="en-US" smtClean="0"/>
              <a:t>12/12/2015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382770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87B22-FBCC-4B3B-8274-904F65BF17AD}" type="datetimeFigureOut">
              <a:rPr lang="en-US" smtClean="0"/>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37017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87B22-FBCC-4B3B-8274-904F65BF17AD}" type="datetimeFigureOut">
              <a:rPr lang="en-US" smtClean="0"/>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4B3E2-499F-4BDD-8CC9-B7A979C325B3}" type="slidenum">
              <a:rPr lang="en-US" smtClean="0"/>
              <a:t>‹#›</a:t>
            </a:fld>
            <a:endParaRPr lang="en-US"/>
          </a:p>
        </p:txBody>
      </p:sp>
    </p:spTree>
    <p:extLst>
      <p:ext uri="{BB962C8B-B14F-4D97-AF65-F5344CB8AC3E}">
        <p14:creationId xmlns:p14="http://schemas.microsoft.com/office/powerpoint/2010/main" val="18852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87B22-FBCC-4B3B-8274-904F65BF17AD}" type="datetimeFigureOut">
              <a:rPr lang="en-US" smtClean="0"/>
              <a:t>12/12/2015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4B3E2-499F-4BDD-8CC9-B7A979C325B3}" type="slidenum">
              <a:rPr lang="en-US" smtClean="0"/>
              <a:t>‹#›</a:t>
            </a:fld>
            <a:endParaRPr lang="en-US"/>
          </a:p>
        </p:txBody>
      </p:sp>
    </p:spTree>
    <p:extLst>
      <p:ext uri="{BB962C8B-B14F-4D97-AF65-F5344CB8AC3E}">
        <p14:creationId xmlns:p14="http://schemas.microsoft.com/office/powerpoint/2010/main" val="95791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ri.search.yahoo.com/_ylt=AwrB8pGRziJWFhsAFT6WnIlQ;_ylu=X3oDMTBxNG1oMmE2BHNlYwNmcC1hdHRyaWIEc2xrA3J1cmwEaXQD/RV=2/RE=1445150482/RO=11/RU=http:/server403.webhostingpad.com/~wellnes2/SpecialPrice-1/1398684306_B00DVGJLS2-designer-sleeves-17-inch-polka-dots-executive-laptop-case-blackpinkwhite-17es-pdbpw.html/RK=0/RS=aw8GZoSqCFPp5xMiT_PRgaQ0Ww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ri.search.yahoo.com/_ylt=AwrB8pqbzSJWtDAAtRKWnIlQ;_ylu=X3oDMTBxNG1oMmE2BHNlYwNmcC1hdHRyaWIEc2xrA3J1cmwEaXQD/RV=2/RE=1445150235/RO=11/RU=http:/en.wikipedia.org/wiki/file:beads_for_sale.jpg/RK=0/RS=bNC2URdzRbK81I_0u4M3uv_SMW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259360"/>
            <a:ext cx="9144000" cy="2387600"/>
          </a:xfrm>
        </p:spPr>
        <p:txBody>
          <a:bodyPr>
            <a:normAutofit fontScale="90000"/>
          </a:bodyPr>
          <a:lstStyle/>
          <a:p>
            <a:r>
              <a:rPr lang="en-US" b="1" dirty="0"/>
              <a:t>Transform Teaching and Learning by Unpacking Privilege</a:t>
            </a:r>
            <a:endParaRPr lang="en-US" dirty="0"/>
          </a:p>
        </p:txBody>
      </p:sp>
      <p:sp>
        <p:nvSpPr>
          <p:cNvPr id="6" name="Subtitle 5"/>
          <p:cNvSpPr>
            <a:spLocks noGrp="1"/>
          </p:cNvSpPr>
          <p:nvPr>
            <p:ph type="subTitle" idx="1"/>
          </p:nvPr>
        </p:nvSpPr>
        <p:spPr/>
        <p:txBody>
          <a:bodyPr/>
          <a:lstStyle/>
          <a:p>
            <a:endParaRPr lang="en-US" sz="3600" dirty="0"/>
          </a:p>
        </p:txBody>
      </p:sp>
      <p:sp>
        <p:nvSpPr>
          <p:cNvPr id="7" name="Rectangle 6"/>
          <p:cNvSpPr/>
          <p:nvPr/>
        </p:nvSpPr>
        <p:spPr>
          <a:xfrm>
            <a:off x="1928388" y="3954463"/>
            <a:ext cx="8329187" cy="1384995"/>
          </a:xfrm>
          <a:prstGeom prst="rect">
            <a:avLst/>
          </a:prstGeom>
        </p:spPr>
        <p:txBody>
          <a:bodyPr wrap="square">
            <a:spAutoFit/>
          </a:bodyPr>
          <a:lstStyle/>
          <a:p>
            <a:pPr algn="r"/>
            <a:endParaRPr lang="en-US" sz="1400" dirty="0" smtClean="0"/>
          </a:p>
          <a:p>
            <a:pPr algn="r"/>
            <a:endParaRPr lang="en-US" sz="1400" dirty="0" smtClean="0"/>
          </a:p>
          <a:p>
            <a:pPr algn="r"/>
            <a:endParaRPr lang="en-US" sz="1400" dirty="0"/>
          </a:p>
          <a:p>
            <a:pPr algn="r"/>
            <a:endParaRPr lang="en-US" sz="1400" dirty="0" smtClean="0"/>
          </a:p>
          <a:p>
            <a:pPr algn="r"/>
            <a:r>
              <a:rPr lang="en-US" sz="1400" dirty="0" smtClean="0"/>
              <a:t>Brenda </a:t>
            </a:r>
            <a:r>
              <a:rPr lang="en-US" sz="1400" dirty="0"/>
              <a:t>J. Allen, Ph.D.</a:t>
            </a:r>
          </a:p>
          <a:p>
            <a:pPr algn="r"/>
            <a:r>
              <a:rPr lang="en-US" sz="1400" dirty="0" smtClean="0"/>
              <a:t>October 20, </a:t>
            </a:r>
            <a:r>
              <a:rPr lang="en-US" sz="1400" dirty="0"/>
              <a:t>2015</a:t>
            </a:r>
          </a:p>
        </p:txBody>
      </p:sp>
      <p:pic>
        <p:nvPicPr>
          <p:cNvPr id="1026" name="Picture 2" descr="tit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789" y="784564"/>
            <a:ext cx="5936383" cy="129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Privilege</a:t>
            </a:r>
            <a:endParaRPr lang="en-US" dirty="0"/>
          </a:p>
        </p:txBody>
      </p:sp>
      <p:sp>
        <p:nvSpPr>
          <p:cNvPr id="3" name="Content Placeholder 2"/>
          <p:cNvSpPr>
            <a:spLocks noGrp="1"/>
          </p:cNvSpPr>
          <p:nvPr>
            <p:ph sz="quarter" idx="1"/>
          </p:nvPr>
        </p:nvSpPr>
        <p:spPr/>
        <p:txBody>
          <a:bodyPr>
            <a:normAutofit/>
          </a:bodyPr>
          <a:lstStyle/>
          <a:p>
            <a:r>
              <a:rPr lang="en-US" dirty="0" smtClean="0"/>
              <a:t>In all of my educational experiences, curricula have taught </a:t>
            </a:r>
            <a:r>
              <a:rPr lang="en-US" dirty="0"/>
              <a:t>about my </a:t>
            </a:r>
            <a:r>
              <a:rPr lang="en-US" dirty="0" smtClean="0"/>
              <a:t>race in </a:t>
            </a:r>
            <a:r>
              <a:rPr lang="en-US" dirty="0"/>
              <a:t>positive </a:t>
            </a:r>
            <a:r>
              <a:rPr lang="en-US" dirty="0" smtClean="0"/>
              <a:t>ways. </a:t>
            </a:r>
          </a:p>
          <a:p>
            <a:pPr marL="0" indent="0">
              <a:buNone/>
            </a:pPr>
            <a:endParaRPr lang="en-US" dirty="0"/>
          </a:p>
          <a:p>
            <a:r>
              <a:rPr lang="en-US" dirty="0" smtClean="0"/>
              <a:t>When I shop, I feel assured </a:t>
            </a:r>
            <a:r>
              <a:rPr lang="en-US" dirty="0"/>
              <a:t>that </a:t>
            </a:r>
            <a:r>
              <a:rPr lang="en-US" dirty="0" smtClean="0"/>
              <a:t>store </a:t>
            </a:r>
            <a:r>
              <a:rPr lang="en-US" dirty="0"/>
              <a:t>employees </a:t>
            </a:r>
            <a:r>
              <a:rPr lang="en-US" dirty="0" smtClean="0"/>
              <a:t>will </a:t>
            </a:r>
            <a:r>
              <a:rPr lang="en-US" dirty="0"/>
              <a:t>not </a:t>
            </a:r>
            <a:r>
              <a:rPr lang="en-US" dirty="0" smtClean="0"/>
              <a:t>follow me </a:t>
            </a:r>
            <a:r>
              <a:rPr lang="en-US" dirty="0"/>
              <a:t>or closely </a:t>
            </a:r>
            <a:r>
              <a:rPr lang="en-US" dirty="0" smtClean="0"/>
              <a:t>watch me because </a:t>
            </a:r>
            <a:r>
              <a:rPr lang="en-US" dirty="0"/>
              <a:t>of my race. </a:t>
            </a:r>
            <a:endParaRPr lang="en-US" dirty="0" smtClean="0"/>
          </a:p>
          <a:p>
            <a:pPr marL="0" indent="0">
              <a:buNone/>
            </a:pPr>
            <a:endParaRPr lang="en-US" dirty="0"/>
          </a:p>
          <a:p>
            <a:r>
              <a:rPr lang="en-US" dirty="0"/>
              <a:t>I am never asked to speak for all the people of my racial group</a:t>
            </a:r>
            <a:r>
              <a:rPr lang="en-US" dirty="0" smtClean="0"/>
              <a:t>.</a:t>
            </a:r>
          </a:p>
        </p:txBody>
      </p:sp>
    </p:spTree>
    <p:extLst>
      <p:ext uri="{BB962C8B-B14F-4D97-AF65-F5344CB8AC3E}">
        <p14:creationId xmlns:p14="http://schemas.microsoft.com/office/powerpoint/2010/main" val="7662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84" y="362773"/>
            <a:ext cx="7772400" cy="868362"/>
          </a:xfrm>
        </p:spPr>
        <p:txBody>
          <a:bodyPr/>
          <a:lstStyle/>
          <a:p>
            <a:r>
              <a:rPr lang="en-US" dirty="0" smtClean="0"/>
              <a:t>Sex/Gender Privilege</a:t>
            </a:r>
            <a:endParaRPr lang="en-US" dirty="0"/>
          </a:p>
        </p:txBody>
      </p:sp>
      <p:sp>
        <p:nvSpPr>
          <p:cNvPr id="3" name="Content Placeholder 2"/>
          <p:cNvSpPr>
            <a:spLocks noGrp="1"/>
          </p:cNvSpPr>
          <p:nvPr>
            <p:ph sz="quarter" idx="1"/>
          </p:nvPr>
        </p:nvSpPr>
        <p:spPr>
          <a:xfrm>
            <a:off x="472598" y="1660793"/>
            <a:ext cx="10754591" cy="4572000"/>
          </a:xfrm>
        </p:spPr>
        <p:txBody>
          <a:bodyPr>
            <a:normAutofit/>
          </a:bodyPr>
          <a:lstStyle/>
          <a:p>
            <a:r>
              <a:rPr lang="en-US" dirty="0" smtClean="0"/>
              <a:t>If I have children and a successful career, few people will ask me how I balance my professional and personal lives.</a:t>
            </a:r>
          </a:p>
          <a:p>
            <a:endParaRPr lang="en-US" dirty="0" smtClean="0"/>
          </a:p>
          <a:p>
            <a:r>
              <a:rPr lang="en-US" dirty="0" smtClean="0"/>
              <a:t>Major religions in the world are led mainly by people of the same sex as I am.</a:t>
            </a:r>
          </a:p>
          <a:p>
            <a:pPr marL="0" indent="0">
              <a:buNone/>
            </a:pPr>
            <a:r>
              <a:rPr lang="en-US" dirty="0" smtClean="0"/>
              <a:t> </a:t>
            </a:r>
            <a:endParaRPr lang="en-US" dirty="0"/>
          </a:p>
          <a:p>
            <a:r>
              <a:rPr lang="en-US" dirty="0" smtClean="0"/>
              <a:t>I do not have to think about the message my wardrobe sends about my sexual availability.</a:t>
            </a:r>
            <a:endParaRPr lang="en-US" dirty="0"/>
          </a:p>
        </p:txBody>
      </p:sp>
    </p:spTree>
    <p:extLst>
      <p:ext uri="{BB962C8B-B14F-4D97-AF65-F5344CB8AC3E}">
        <p14:creationId xmlns:p14="http://schemas.microsoft.com/office/powerpoint/2010/main" val="11949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824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Recommendations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224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op, Start, Continue - making goals for the new school year     mrseteachesmath.blogspo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334000" y="4967430"/>
            <a:ext cx="2190750" cy="276226"/>
          </a:xfrm>
          <a:prstGeom prst="ellipse">
            <a:avLst/>
          </a:prstGeom>
          <a:solidFill>
            <a:schemeClr val="bg1"/>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6602731" y="5105543"/>
            <a:ext cx="712469" cy="1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15200" y="6560416"/>
            <a:ext cx="3352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51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4392"/>
            <a:ext cx="9144000" cy="2387600"/>
          </a:xfrm>
        </p:spPr>
        <p:txBody>
          <a:bodyPr/>
          <a:lstStyle/>
          <a:p>
            <a:r>
              <a:rPr lang="en-US" dirty="0" smtClean="0"/>
              <a:t>Why Transform               Teaching and Learning?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8853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Privilege</a:t>
            </a:r>
            <a:endParaRPr lang="en-US" dirty="0"/>
          </a:p>
        </p:txBody>
      </p:sp>
      <p:sp>
        <p:nvSpPr>
          <p:cNvPr id="3" name="Subtitle 2"/>
          <p:cNvSpPr>
            <a:spLocks noGrp="1"/>
          </p:cNvSpPr>
          <p:nvPr>
            <p:ph type="subTitle" idx="1"/>
          </p:nvPr>
        </p:nvSpPr>
        <p:spPr>
          <a:xfrm>
            <a:off x="0" y="4028065"/>
            <a:ext cx="12008385" cy="1655762"/>
          </a:xfrm>
        </p:spPr>
        <p:txBody>
          <a:bodyPr/>
          <a:lstStyle/>
          <a:p>
            <a:r>
              <a:rPr lang="en-US" sz="4000" dirty="0"/>
              <a:t>Advantaged status based on social identity</a:t>
            </a:r>
          </a:p>
          <a:p>
            <a:endParaRPr lang="en-US" dirty="0"/>
          </a:p>
        </p:txBody>
      </p:sp>
    </p:spTree>
    <p:extLst>
      <p:ext uri="{BB962C8B-B14F-4D97-AF65-F5344CB8AC3E}">
        <p14:creationId xmlns:p14="http://schemas.microsoft.com/office/powerpoint/2010/main" val="1873780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s.assoc-amazon.com/widgets/q?_encoding=UTF8&amp;ASIN=B00DHG2D54&amp;Format=_SL200_&amp;ID=AsinImage&amp;MarketPlace=US&amp;ServiceVersion=20070822&amp;WS=1&amp;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874" y="381739"/>
            <a:ext cx="5052973" cy="61621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45414" y="3400197"/>
            <a:ext cx="7624972" cy="1015663"/>
          </a:xfrm>
          <a:prstGeom prst="rect">
            <a:avLst/>
          </a:prstGeom>
        </p:spPr>
        <p:txBody>
          <a:bodyPr wrap="none">
            <a:spAutoFit/>
          </a:bodyPr>
          <a:lstStyle/>
          <a:p>
            <a:r>
              <a:rPr lang="en-US" sz="6000" b="1" dirty="0">
                <a:solidFill>
                  <a:srgbClr val="C00000"/>
                </a:solidFill>
                <a:effectLst>
                  <a:outerShdw blurRad="38100" dist="38100" dir="2700000" algn="tl">
                    <a:srgbClr val="000000">
                      <a:alpha val="43137"/>
                    </a:srgbClr>
                  </a:outerShdw>
                </a:effectLst>
              </a:rPr>
              <a:t>Unpacking Privilege</a:t>
            </a:r>
          </a:p>
        </p:txBody>
      </p:sp>
      <p:sp>
        <p:nvSpPr>
          <p:cNvPr id="3" name="Rectangle 2"/>
          <p:cNvSpPr/>
          <p:nvPr/>
        </p:nvSpPr>
        <p:spPr>
          <a:xfrm>
            <a:off x="9458718" y="6226524"/>
            <a:ext cx="1755609" cy="230832"/>
          </a:xfrm>
          <a:prstGeom prst="rect">
            <a:avLst/>
          </a:prstGeom>
        </p:spPr>
        <p:txBody>
          <a:bodyPr wrap="none">
            <a:spAutoFit/>
          </a:bodyPr>
          <a:lstStyle/>
          <a:p>
            <a:r>
              <a:rPr lang="en-US" sz="900" dirty="0">
                <a:solidFill>
                  <a:srgbClr val="C00000"/>
                </a:solidFill>
                <a:latin typeface="helvetica" panose="020B0604020202020204" pitchFamily="34" charset="0"/>
                <a:hlinkClick r:id="rId4"/>
              </a:rPr>
              <a:t>server403.webhostingpad.com</a:t>
            </a:r>
            <a:endParaRPr lang="en-US" sz="900" dirty="0">
              <a:solidFill>
                <a:srgbClr val="C00000"/>
              </a:solidFill>
            </a:endParaRPr>
          </a:p>
        </p:txBody>
      </p:sp>
    </p:spTree>
    <p:extLst>
      <p:ext uri="{BB962C8B-B14F-4D97-AF65-F5344CB8AC3E}">
        <p14:creationId xmlns:p14="http://schemas.microsoft.com/office/powerpoint/2010/main" val="2696721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850510" y="3115270"/>
            <a:ext cx="8490979" cy="923330"/>
          </a:xfrm>
          <a:prstGeom prst="rect">
            <a:avLst/>
          </a:prstGeom>
        </p:spPr>
        <p:txBody>
          <a:bodyPr wrap="none">
            <a:spAutoFit/>
          </a:bodyPr>
          <a:lstStyle/>
          <a:p>
            <a:r>
              <a:rPr lang="en-US" sz="5400" b="1" dirty="0">
                <a:solidFill>
                  <a:schemeClr val="bg1"/>
                </a:solidFill>
                <a:effectLst>
                  <a:outerShdw blurRad="38100" dist="38100" dir="2700000" algn="tl">
                    <a:srgbClr val="000000">
                      <a:alpha val="43137"/>
                    </a:srgbClr>
                  </a:outerShdw>
                </a:effectLst>
              </a:rPr>
              <a:t>Privilege Beads Exercise</a:t>
            </a:r>
            <a:endParaRPr lang="en-US" sz="5400" dirty="0"/>
          </a:p>
        </p:txBody>
      </p:sp>
      <p:sp>
        <p:nvSpPr>
          <p:cNvPr id="5" name="Rectangle 4"/>
          <p:cNvSpPr/>
          <p:nvPr/>
        </p:nvSpPr>
        <p:spPr>
          <a:xfrm>
            <a:off x="9735596" y="6143398"/>
            <a:ext cx="1130438" cy="230832"/>
          </a:xfrm>
          <a:prstGeom prst="rect">
            <a:avLst/>
          </a:prstGeom>
        </p:spPr>
        <p:txBody>
          <a:bodyPr wrap="none">
            <a:spAutoFit/>
          </a:bodyPr>
          <a:lstStyle/>
          <a:p>
            <a:r>
              <a:rPr lang="en-US" sz="900" b="1" dirty="0">
                <a:effectLst>
                  <a:outerShdw blurRad="38100" dist="38100" dir="2700000" algn="tl">
                    <a:srgbClr val="000000">
                      <a:alpha val="43137"/>
                    </a:srgbClr>
                  </a:outerShdw>
                </a:effectLst>
                <a:hlinkClick r:id="rId4"/>
              </a:rPr>
              <a:t>en.wikipedia.org</a:t>
            </a:r>
            <a:endParaRPr lang="en-US" sz="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9502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Privilege</a:t>
            </a:r>
            <a:endParaRPr lang="en-US" dirty="0"/>
          </a:p>
        </p:txBody>
      </p:sp>
      <p:sp>
        <p:nvSpPr>
          <p:cNvPr id="3" name="Content Placeholder 2"/>
          <p:cNvSpPr>
            <a:spLocks noGrp="1"/>
          </p:cNvSpPr>
          <p:nvPr>
            <p:ph idx="1"/>
          </p:nvPr>
        </p:nvSpPr>
        <p:spPr/>
        <p:txBody>
          <a:bodyPr>
            <a:normAutofit/>
          </a:bodyPr>
          <a:lstStyle/>
          <a:p>
            <a:pPr lvl="0"/>
            <a:r>
              <a:rPr lang="en-US" dirty="0" smtClean="0"/>
              <a:t>I can be sure that my social class will be an advantage if I seek medical or legal help.</a:t>
            </a:r>
          </a:p>
          <a:p>
            <a:pPr marL="0" lvl="0" indent="0">
              <a:buNone/>
            </a:pPr>
            <a:endParaRPr lang="en-US" dirty="0" smtClean="0"/>
          </a:p>
          <a:p>
            <a:pPr lvl="0"/>
            <a:r>
              <a:rPr lang="en-US" dirty="0" smtClean="0"/>
              <a:t>I am reasonably sure that I or my family will not have to skip meals because we cannot afford to eat. </a:t>
            </a:r>
          </a:p>
          <a:p>
            <a:pPr marL="0" lvl="0" indent="0">
              <a:buNone/>
            </a:pPr>
            <a:endParaRPr lang="en-US" dirty="0" smtClean="0"/>
          </a:p>
          <a:p>
            <a:r>
              <a:rPr lang="en-US" dirty="0" smtClean="0"/>
              <a:t>I </a:t>
            </a:r>
            <a:r>
              <a:rPr lang="en-US" dirty="0"/>
              <a:t>don’t have to rely on public transportation to travel to work or school; I can afford my own vehicle.</a:t>
            </a:r>
          </a:p>
          <a:p>
            <a:pPr lvl="0"/>
            <a:endParaRPr lang="en-US" dirty="0" smtClean="0"/>
          </a:p>
        </p:txBody>
      </p:sp>
    </p:spTree>
    <p:extLst>
      <p:ext uri="{BB962C8B-B14F-4D97-AF65-F5344CB8AC3E}">
        <p14:creationId xmlns:p14="http://schemas.microsoft.com/office/powerpoint/2010/main" val="33535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Ability Privilege</a:t>
            </a:r>
            <a:endParaRPr lang="en-US" dirty="0"/>
          </a:p>
        </p:txBody>
      </p:sp>
      <p:sp>
        <p:nvSpPr>
          <p:cNvPr id="3" name="Content Placeholder 2"/>
          <p:cNvSpPr>
            <a:spLocks noGrp="1"/>
          </p:cNvSpPr>
          <p:nvPr>
            <p:ph sz="quarter" idx="1"/>
          </p:nvPr>
        </p:nvSpPr>
        <p:spPr/>
        <p:txBody>
          <a:bodyPr>
            <a:normAutofit/>
          </a:bodyPr>
          <a:lstStyle/>
          <a:p>
            <a:r>
              <a:rPr lang="en-US" dirty="0" smtClean="0"/>
              <a:t>I </a:t>
            </a:r>
            <a:r>
              <a:rPr lang="en-US" dirty="0"/>
              <a:t>can assume that I will easily have physical access to any </a:t>
            </a:r>
            <a:r>
              <a:rPr lang="en-US" dirty="0" smtClean="0"/>
              <a:t>building and all areas within that building.</a:t>
            </a:r>
          </a:p>
          <a:p>
            <a:endParaRPr lang="en-US" dirty="0"/>
          </a:p>
          <a:p>
            <a:r>
              <a:rPr lang="en-US" dirty="0" smtClean="0"/>
              <a:t>I </a:t>
            </a:r>
            <a:r>
              <a:rPr lang="en-US" dirty="0"/>
              <a:t>have never been taunted, teased, or socially ostracized due to a </a:t>
            </a:r>
            <a:r>
              <a:rPr lang="en-US" dirty="0" smtClean="0"/>
              <a:t>disability</a:t>
            </a:r>
            <a:r>
              <a:rPr lang="en-US" dirty="0"/>
              <a:t>. </a:t>
            </a:r>
            <a:endParaRPr lang="en-US" dirty="0" smtClean="0"/>
          </a:p>
          <a:p>
            <a:endParaRPr lang="en-US" dirty="0"/>
          </a:p>
          <a:p>
            <a:r>
              <a:rPr lang="en-US" dirty="0" smtClean="0"/>
              <a:t>I don’t have to decide whether or not to disclose that I have an invisible disability to an employer or teacher.  </a:t>
            </a:r>
            <a:endParaRPr lang="en-US" dirty="0"/>
          </a:p>
        </p:txBody>
      </p:sp>
    </p:spTree>
    <p:extLst>
      <p:ext uri="{BB962C8B-B14F-4D97-AF65-F5344CB8AC3E}">
        <p14:creationId xmlns:p14="http://schemas.microsoft.com/office/powerpoint/2010/main" val="15957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Privilege</a:t>
            </a:r>
            <a:endParaRPr lang="en-US" dirty="0"/>
          </a:p>
        </p:txBody>
      </p:sp>
      <p:sp>
        <p:nvSpPr>
          <p:cNvPr id="3" name="Content Placeholder 2"/>
          <p:cNvSpPr>
            <a:spLocks noGrp="1"/>
          </p:cNvSpPr>
          <p:nvPr>
            <p:ph sz="quarter" idx="1"/>
          </p:nvPr>
        </p:nvSpPr>
        <p:spPr/>
        <p:txBody>
          <a:bodyPr>
            <a:normAutofit/>
          </a:bodyPr>
          <a:lstStyle/>
          <a:p>
            <a:r>
              <a:rPr lang="en-US" dirty="0" smtClean="0"/>
              <a:t>I </a:t>
            </a:r>
            <a:r>
              <a:rPr lang="en-US" dirty="0"/>
              <a:t>can assume that I will not have to work or go to school on my religious holidays</a:t>
            </a:r>
            <a:r>
              <a:rPr lang="en-US" dirty="0" smtClean="0"/>
              <a:t>.</a:t>
            </a:r>
          </a:p>
          <a:p>
            <a:pPr marL="0" indent="0">
              <a:buNone/>
            </a:pPr>
            <a:r>
              <a:rPr lang="en-US" dirty="0" smtClean="0"/>
              <a:t> </a:t>
            </a:r>
            <a:endParaRPr lang="en-US" dirty="0"/>
          </a:p>
          <a:p>
            <a:r>
              <a:rPr lang="en-US" dirty="0"/>
              <a:t>I do </a:t>
            </a:r>
            <a:r>
              <a:rPr lang="en-US" dirty="0" smtClean="0"/>
              <a:t>not worry </a:t>
            </a:r>
            <a:r>
              <a:rPr lang="en-US" dirty="0"/>
              <a:t>about </a:t>
            </a:r>
            <a:r>
              <a:rPr lang="en-US" dirty="0" smtClean="0"/>
              <a:t>consequences </a:t>
            </a:r>
            <a:r>
              <a:rPr lang="en-US" dirty="0"/>
              <a:t>of disclosing my religious identity to others. </a:t>
            </a:r>
            <a:endParaRPr lang="en-US" dirty="0" smtClean="0"/>
          </a:p>
          <a:p>
            <a:pPr marL="0" indent="0">
              <a:buNone/>
            </a:pPr>
            <a:endParaRPr lang="en-US" dirty="0"/>
          </a:p>
          <a:p>
            <a:r>
              <a:rPr lang="en-US" dirty="0" smtClean="0"/>
              <a:t>Implicit </a:t>
            </a:r>
            <a:r>
              <a:rPr lang="en-US" dirty="0"/>
              <a:t>or explicit references to religion where I work or go to school conform to my religious beliefs. </a:t>
            </a:r>
          </a:p>
        </p:txBody>
      </p:sp>
    </p:spTree>
    <p:extLst>
      <p:ext uri="{BB962C8B-B14F-4D97-AF65-F5344CB8AC3E}">
        <p14:creationId xmlns:p14="http://schemas.microsoft.com/office/powerpoint/2010/main" val="315365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Privilege</a:t>
            </a:r>
            <a:endParaRPr lang="en-US" dirty="0"/>
          </a:p>
        </p:txBody>
      </p:sp>
      <p:sp>
        <p:nvSpPr>
          <p:cNvPr id="3" name="Content Placeholder 2"/>
          <p:cNvSpPr>
            <a:spLocks noGrp="1"/>
          </p:cNvSpPr>
          <p:nvPr>
            <p:ph sz="quarter" idx="1"/>
          </p:nvPr>
        </p:nvSpPr>
        <p:spPr/>
        <p:txBody>
          <a:bodyPr>
            <a:normAutofit/>
          </a:bodyPr>
          <a:lstStyle/>
          <a:p>
            <a:r>
              <a:rPr lang="en-US" dirty="0" smtClean="0"/>
              <a:t>I </a:t>
            </a:r>
            <a:r>
              <a:rPr lang="en-US" dirty="0"/>
              <a:t>can </a:t>
            </a:r>
            <a:r>
              <a:rPr lang="en-US" dirty="0" smtClean="0"/>
              <a:t>move about in public without fear of being harassed or physically attacked because of my sexuality. </a:t>
            </a:r>
          </a:p>
          <a:p>
            <a:pPr marL="0" indent="0">
              <a:buNone/>
            </a:pPr>
            <a:endParaRPr lang="en-US" dirty="0"/>
          </a:p>
          <a:p>
            <a:r>
              <a:rPr lang="en-US" dirty="0" smtClean="0"/>
              <a:t>I can go for months without me or anyone else referring explicitly to my sexuality. </a:t>
            </a:r>
          </a:p>
          <a:p>
            <a:pPr marL="0" indent="0">
              <a:buNone/>
            </a:pPr>
            <a:endParaRPr lang="en-US" dirty="0"/>
          </a:p>
          <a:p>
            <a:r>
              <a:rPr lang="en-US" dirty="0" smtClean="0"/>
              <a:t>People </a:t>
            </a:r>
            <a:r>
              <a:rPr lang="en-US" dirty="0"/>
              <a:t>don't ask </a:t>
            </a:r>
            <a:r>
              <a:rPr lang="en-US" dirty="0" smtClean="0"/>
              <a:t>me why </a:t>
            </a:r>
            <a:r>
              <a:rPr lang="en-US" dirty="0"/>
              <a:t>I “chose” my sexual orientation. </a:t>
            </a:r>
          </a:p>
          <a:p>
            <a:endParaRPr lang="en-US" dirty="0"/>
          </a:p>
        </p:txBody>
      </p:sp>
    </p:spTree>
    <p:extLst>
      <p:ext uri="{BB962C8B-B14F-4D97-AF65-F5344CB8AC3E}">
        <p14:creationId xmlns:p14="http://schemas.microsoft.com/office/powerpoint/2010/main" val="17792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10928</TotalTime>
  <Words>451</Words>
  <Application>Microsoft Office PowerPoint</Application>
  <PresentationFormat>Widescreen</PresentationFormat>
  <Paragraphs>73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Rounded MT Bold</vt:lpstr>
      <vt:lpstr>Calibri</vt:lpstr>
      <vt:lpstr>helvetica</vt:lpstr>
      <vt:lpstr>Office Theme</vt:lpstr>
      <vt:lpstr>Transform Teaching and Learning by Unpacking Privilege</vt:lpstr>
      <vt:lpstr>Why Transform               Teaching and Learning?</vt:lpstr>
      <vt:lpstr>Privilege</vt:lpstr>
      <vt:lpstr>PowerPoint Presentation</vt:lpstr>
      <vt:lpstr>PowerPoint Presentation</vt:lpstr>
      <vt:lpstr>Class Privilege</vt:lpstr>
      <vt:lpstr>Ability Privilege</vt:lpstr>
      <vt:lpstr>Religion Privilege</vt:lpstr>
      <vt:lpstr>Sexuality Privilege</vt:lpstr>
      <vt:lpstr>Race Privilege</vt:lpstr>
      <vt:lpstr>Sex/Gender Privilege</vt:lpstr>
      <vt:lpstr>Discussion</vt:lpstr>
      <vt:lpstr>Recommendations</vt:lpstr>
      <vt:lpstr>PowerPoint Presentation</vt:lpstr>
    </vt:vector>
  </TitlesOfParts>
  <Company>University of Colorado Denver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Brenda</dc:creator>
  <cp:lastModifiedBy>Allen, Brenda</cp:lastModifiedBy>
  <cp:revision>54</cp:revision>
  <cp:lastPrinted>2015-08-07T00:17:48Z</cp:lastPrinted>
  <dcterms:created xsi:type="dcterms:W3CDTF">2015-06-16T20:22:28Z</dcterms:created>
  <dcterms:modified xsi:type="dcterms:W3CDTF">2015-12-13T03:38:00Z</dcterms:modified>
</cp:coreProperties>
</file>