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7" r:id="rId2"/>
    <p:sldId id="303" r:id="rId3"/>
    <p:sldId id="316" r:id="rId4"/>
    <p:sldId id="305" r:id="rId5"/>
    <p:sldId id="304" r:id="rId6"/>
    <p:sldId id="306" r:id="rId7"/>
    <p:sldId id="307" r:id="rId8"/>
    <p:sldId id="308" r:id="rId9"/>
    <p:sldId id="297" r:id="rId10"/>
    <p:sldId id="309" r:id="rId11"/>
    <p:sldId id="259" r:id="rId12"/>
    <p:sldId id="288" r:id="rId13"/>
    <p:sldId id="274" r:id="rId14"/>
    <p:sldId id="291" r:id="rId15"/>
    <p:sldId id="282" r:id="rId16"/>
    <p:sldId id="283" r:id="rId17"/>
    <p:sldId id="281" r:id="rId18"/>
    <p:sldId id="278" r:id="rId19"/>
    <p:sldId id="311" r:id="rId20"/>
    <p:sldId id="314" r:id="rId21"/>
    <p:sldId id="317" r:id="rId22"/>
    <p:sldId id="310" r:id="rId23"/>
    <p:sldId id="318"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1F1F"/>
    <a:srgbClr val="8500A4"/>
    <a:srgbClr val="FFFF66"/>
    <a:srgbClr val="3D0096"/>
    <a:srgbClr val="FFFF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987" autoAdjust="0"/>
    <p:restoredTop sz="94630" autoAdjust="0"/>
  </p:normalViewPr>
  <p:slideViewPr>
    <p:cSldViewPr snapToGrid="0">
      <p:cViewPr varScale="1">
        <p:scale>
          <a:sx n="87" d="100"/>
          <a:sy n="87" d="100"/>
        </p:scale>
        <p:origin x="648" y="90"/>
      </p:cViewPr>
      <p:guideLst/>
    </p:cSldViewPr>
  </p:slideViewPr>
  <p:notesTextViewPr>
    <p:cViewPr>
      <p:scale>
        <a:sx n="1" d="1"/>
        <a:sy n="1" d="1"/>
      </p:scale>
      <p:origin x="0" y="0"/>
    </p:cViewPr>
  </p:notesTextViewPr>
  <p:notesViewPr>
    <p:cSldViewPr snapToGrid="0">
      <p:cViewPr>
        <p:scale>
          <a:sx n="100" d="100"/>
          <a:sy n="100" d="100"/>
        </p:scale>
        <p:origin x="2544" y="-178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D0F875D-5463-4CAE-85C9-74A50C544AF6}" type="datetimeFigureOut">
              <a:rPr lang="en-US" smtClean="0"/>
              <a:t>12/12/2015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ACF8A7E-50FC-4208-9716-68ACED2A4C2C}" type="slidenum">
              <a:rPr lang="en-US" smtClean="0"/>
              <a:t>‹#›</a:t>
            </a:fld>
            <a:endParaRPr lang="en-US"/>
          </a:p>
        </p:txBody>
      </p:sp>
    </p:spTree>
    <p:extLst>
      <p:ext uri="{BB962C8B-B14F-4D97-AF65-F5344CB8AC3E}">
        <p14:creationId xmlns:p14="http://schemas.microsoft.com/office/powerpoint/2010/main" val="1559645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7550" y="4569142"/>
            <a:ext cx="5608320" cy="3660458"/>
          </a:xfrm>
        </p:spPr>
        <p:txBody>
          <a:bodyPr/>
          <a:lstStyle/>
          <a:p>
            <a:endParaRPr lang="en-US" dirty="0"/>
          </a:p>
        </p:txBody>
      </p:sp>
      <p:sp>
        <p:nvSpPr>
          <p:cNvPr id="4" name="Slide Number Placeholder 3"/>
          <p:cNvSpPr>
            <a:spLocks noGrp="1"/>
          </p:cNvSpPr>
          <p:nvPr>
            <p:ph type="sldNum" sz="quarter" idx="10"/>
          </p:nvPr>
        </p:nvSpPr>
        <p:spPr/>
        <p:txBody>
          <a:bodyPr/>
          <a:lstStyle/>
          <a:p>
            <a:fld id="{DACF8A7E-50FC-4208-9716-68ACED2A4C2C}" type="slidenum">
              <a:rPr lang="en-US" smtClean="0"/>
              <a:t>1</a:t>
            </a:fld>
            <a:endParaRPr lang="en-US"/>
          </a:p>
        </p:txBody>
      </p:sp>
    </p:spTree>
    <p:extLst>
      <p:ext uri="{BB962C8B-B14F-4D97-AF65-F5344CB8AC3E}">
        <p14:creationId xmlns:p14="http://schemas.microsoft.com/office/powerpoint/2010/main" val="14037638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CF8A7E-50FC-4208-9716-68ACED2A4C2C}" type="slidenum">
              <a:rPr lang="en-US" smtClean="0"/>
              <a:t>10</a:t>
            </a:fld>
            <a:endParaRPr lang="en-US"/>
          </a:p>
        </p:txBody>
      </p:sp>
    </p:spTree>
    <p:extLst>
      <p:ext uri="{BB962C8B-B14F-4D97-AF65-F5344CB8AC3E}">
        <p14:creationId xmlns:p14="http://schemas.microsoft.com/office/powerpoint/2010/main" val="2413210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406400" y="-7239000"/>
            <a:ext cx="6197600" cy="3486150"/>
          </a:xfrm>
          <a:ln/>
        </p:spPr>
      </p:sp>
      <p:sp>
        <p:nvSpPr>
          <p:cNvPr id="30723" name="Notes Placeholder 2"/>
          <p:cNvSpPr>
            <a:spLocks noGrp="1"/>
          </p:cNvSpPr>
          <p:nvPr>
            <p:ph type="body" idx="1"/>
          </p:nvPr>
        </p:nvSpPr>
        <p:spPr>
          <a:noFill/>
        </p:spPr>
        <p:txBody>
          <a:bodyPr/>
          <a:lstStyle/>
          <a:p>
            <a:r>
              <a:rPr lang="en-US" altLang="en-US" dirty="0" smtClean="0">
                <a:latin typeface="Arial" panose="020B0604020202020204" pitchFamily="34" charset="0"/>
              </a:rPr>
              <a:t>B</a:t>
            </a:r>
            <a:endParaRPr lang="en-US" dirty="0" smtClean="0"/>
          </a:p>
        </p:txBody>
      </p:sp>
      <p:sp>
        <p:nvSpPr>
          <p:cNvPr id="30724" name="Slide Number Placeholder 3"/>
          <p:cNvSpPr>
            <a:spLocks noGrp="1"/>
          </p:cNvSpPr>
          <p:nvPr>
            <p:ph type="sldNum" sz="quarter" idx="5"/>
          </p:nvPr>
        </p:nvSpPr>
        <p:spPr>
          <a:xfrm>
            <a:off x="3856638" y="8829967"/>
            <a:ext cx="3037840" cy="466433"/>
          </a:xfrm>
          <a:noFill/>
        </p:spPr>
        <p:txBody>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fld id="{F9A638DE-4CAD-4B79-A972-6C3C17228C77}" type="slidenum">
              <a:rPr lang="en-US" smtClean="0"/>
              <a:pPr/>
              <a:t>11</a:t>
            </a:fld>
            <a:endParaRPr lang="en-US" smtClean="0"/>
          </a:p>
        </p:txBody>
      </p:sp>
    </p:spTree>
    <p:extLst>
      <p:ext uri="{BB962C8B-B14F-4D97-AF65-F5344CB8AC3E}">
        <p14:creationId xmlns:p14="http://schemas.microsoft.com/office/powerpoint/2010/main" val="1060567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57066" indent="-291179">
              <a:defRPr>
                <a:solidFill>
                  <a:schemeClr val="tx1"/>
                </a:solidFill>
                <a:latin typeface="Verdana" pitchFamily="34" charset="0"/>
              </a:defRPr>
            </a:lvl2pPr>
            <a:lvl3pPr marL="1164717" indent="-232943">
              <a:defRPr>
                <a:solidFill>
                  <a:schemeClr val="tx1"/>
                </a:solidFill>
                <a:latin typeface="Verdana" pitchFamily="34" charset="0"/>
              </a:defRPr>
            </a:lvl3pPr>
            <a:lvl4pPr marL="1630604" indent="-232943">
              <a:defRPr>
                <a:solidFill>
                  <a:schemeClr val="tx1"/>
                </a:solidFill>
                <a:latin typeface="Verdana" pitchFamily="34" charset="0"/>
              </a:defRPr>
            </a:lvl4pPr>
            <a:lvl5pPr marL="2096491" indent="-232943">
              <a:defRPr>
                <a:solidFill>
                  <a:schemeClr val="tx1"/>
                </a:solidFill>
                <a:latin typeface="Verdana" pitchFamily="34" charset="0"/>
              </a:defRPr>
            </a:lvl5pPr>
            <a:lvl6pPr marL="2562377" indent="-232943" eaLnBrk="0" fontAlgn="base" hangingPunct="0">
              <a:spcBef>
                <a:spcPct val="0"/>
              </a:spcBef>
              <a:spcAft>
                <a:spcPct val="0"/>
              </a:spcAft>
              <a:defRPr>
                <a:solidFill>
                  <a:schemeClr val="tx1"/>
                </a:solidFill>
                <a:latin typeface="Verdana" pitchFamily="34" charset="0"/>
              </a:defRPr>
            </a:lvl6pPr>
            <a:lvl7pPr marL="3028264" indent="-232943" eaLnBrk="0" fontAlgn="base" hangingPunct="0">
              <a:spcBef>
                <a:spcPct val="0"/>
              </a:spcBef>
              <a:spcAft>
                <a:spcPct val="0"/>
              </a:spcAft>
              <a:defRPr>
                <a:solidFill>
                  <a:schemeClr val="tx1"/>
                </a:solidFill>
                <a:latin typeface="Verdana" pitchFamily="34" charset="0"/>
              </a:defRPr>
            </a:lvl7pPr>
            <a:lvl8pPr marL="3494151" indent="-232943" eaLnBrk="0" fontAlgn="base" hangingPunct="0">
              <a:spcBef>
                <a:spcPct val="0"/>
              </a:spcBef>
              <a:spcAft>
                <a:spcPct val="0"/>
              </a:spcAft>
              <a:defRPr>
                <a:solidFill>
                  <a:schemeClr val="tx1"/>
                </a:solidFill>
                <a:latin typeface="Verdana" pitchFamily="34" charset="0"/>
              </a:defRPr>
            </a:lvl8pPr>
            <a:lvl9pPr marL="3960038" indent="-232943" eaLnBrk="0" fontAlgn="base" hangingPunct="0">
              <a:spcBef>
                <a:spcPct val="0"/>
              </a:spcBef>
              <a:spcAft>
                <a:spcPct val="0"/>
              </a:spcAft>
              <a:defRPr>
                <a:solidFill>
                  <a:schemeClr val="tx1"/>
                </a:solidFill>
                <a:latin typeface="Verdana" pitchFamily="34" charset="0"/>
              </a:defRPr>
            </a:lvl9pPr>
          </a:lstStyle>
          <a:p>
            <a:fld id="{6C72EF98-5C83-48A0-A7AB-5EDDC3BB0EF1}" type="slidenum">
              <a:rPr lang="en-US">
                <a:latin typeface="Arial" charset="0"/>
              </a:rPr>
              <a:pPr/>
              <a:t>12</a:t>
            </a:fld>
            <a:endParaRPr lang="en-US">
              <a:latin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r>
              <a:rPr lang="en-US" dirty="0" smtClean="0"/>
              <a:t>Difference</a:t>
            </a:r>
            <a:r>
              <a:rPr lang="en-US" baseline="0" dirty="0" smtClean="0"/>
              <a:t> matters for each of these. </a:t>
            </a:r>
            <a:endParaRPr lang="en-US" dirty="0" smtClean="0"/>
          </a:p>
        </p:txBody>
      </p:sp>
    </p:spTree>
    <p:extLst>
      <p:ext uri="{BB962C8B-B14F-4D97-AF65-F5344CB8AC3E}">
        <p14:creationId xmlns:p14="http://schemas.microsoft.com/office/powerpoint/2010/main" val="1392629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050" dirty="0" smtClean="0">
                <a:solidFill>
                  <a:srgbClr val="CC0000"/>
                </a:solidFill>
                <a:latin typeface="Arial" panose="020B0604020202020204" pitchFamily="34" charset="0"/>
              </a:rPr>
              <a:t>What is your philosophy</a:t>
            </a:r>
            <a:r>
              <a:rPr lang="en-US" altLang="en-US" sz="1050" baseline="0" dirty="0" smtClean="0">
                <a:solidFill>
                  <a:srgbClr val="CC0000"/>
                </a:solidFill>
                <a:latin typeface="Arial" panose="020B0604020202020204" pitchFamily="34" charset="0"/>
              </a:rPr>
              <a:t> of teaching? How does your philosophy incorporate inclusive pedagogy?</a:t>
            </a:r>
            <a:r>
              <a:rPr lang="en-US" sz="1050" dirty="0" smtClean="0"/>
              <a:t> Values the assets students bring to the classroom</a:t>
            </a:r>
          </a:p>
          <a:p>
            <a:endParaRPr lang="en-US" sz="1050" dirty="0" smtClean="0"/>
          </a:p>
          <a:p>
            <a:r>
              <a:rPr lang="en-US" altLang="en-US" sz="1050" baseline="0" dirty="0" smtClean="0">
                <a:solidFill>
                  <a:srgbClr val="CC0000"/>
                </a:solidFill>
                <a:latin typeface="Arial" panose="020B0604020202020204" pitchFamily="34" charset="0"/>
              </a:rPr>
              <a:t> </a:t>
            </a:r>
            <a:r>
              <a:rPr lang="en-US" altLang="en-US" sz="1050" dirty="0" smtClean="0">
                <a:solidFill>
                  <a:srgbClr val="CC0000"/>
                </a:solidFill>
                <a:latin typeface="Arial" panose="020B0604020202020204" pitchFamily="34" charset="0"/>
              </a:rPr>
              <a:t>Be mindful of YOURSELF:</a:t>
            </a:r>
          </a:p>
          <a:p>
            <a:pPr lvl="1"/>
            <a:r>
              <a:rPr lang="en-US" altLang="en-US" sz="1050" dirty="0" smtClean="0">
                <a:solidFill>
                  <a:srgbClr val="CC0000"/>
                </a:solidFill>
                <a:latin typeface="Arial" panose="020B0604020202020204" pitchFamily="34" charset="0"/>
              </a:rPr>
              <a:t>Honesty is the best policy, with students and yourself</a:t>
            </a:r>
          </a:p>
          <a:p>
            <a:pPr lvl="1"/>
            <a:r>
              <a:rPr lang="en-US" altLang="en-US" sz="1050" dirty="0" smtClean="0">
                <a:solidFill>
                  <a:srgbClr val="CC0000"/>
                </a:solidFill>
                <a:latin typeface="Arial" panose="020B0604020202020204" pitchFamily="34" charset="0"/>
              </a:rPr>
              <a:t>Learn to share authority</a:t>
            </a:r>
          </a:p>
          <a:p>
            <a:pPr lvl="1"/>
            <a:r>
              <a:rPr lang="en-US" altLang="en-US" sz="1050" dirty="0" smtClean="0">
                <a:solidFill>
                  <a:srgbClr val="CC0000"/>
                </a:solidFill>
                <a:latin typeface="Arial" panose="020B0604020202020204" pitchFamily="34" charset="0"/>
              </a:rPr>
              <a:t>Listen actively</a:t>
            </a:r>
          </a:p>
          <a:p>
            <a:pPr lvl="1"/>
            <a:r>
              <a:rPr lang="en-US" altLang="en-US" sz="1050" dirty="0" smtClean="0">
                <a:solidFill>
                  <a:srgbClr val="CC0000"/>
                </a:solidFill>
                <a:latin typeface="Arial" panose="020B0604020202020204" pitchFamily="34" charset="0"/>
              </a:rPr>
              <a:t>Value feedback</a:t>
            </a:r>
          </a:p>
          <a:p>
            <a:pPr lvl="1"/>
            <a:r>
              <a:rPr lang="en-US" altLang="en-US" sz="1050" dirty="0" smtClean="0">
                <a:solidFill>
                  <a:srgbClr val="CC0000"/>
                </a:solidFill>
                <a:latin typeface="Arial" panose="020B0604020202020204" pitchFamily="34" charset="0"/>
              </a:rPr>
              <a:t>Have consistent awareness; education is </a:t>
            </a:r>
            <a:r>
              <a:rPr lang="en-US" altLang="en-US" sz="1050" dirty="0" err="1" smtClean="0">
                <a:solidFill>
                  <a:srgbClr val="CC0000"/>
                </a:solidFill>
                <a:latin typeface="Arial" panose="020B0604020202020204" pitchFamily="34" charset="0"/>
              </a:rPr>
              <a:t>dynami</a:t>
            </a:r>
            <a:r>
              <a:rPr lang="en-US" altLang="en-US" sz="1050" dirty="0" smtClean="0">
                <a:solidFill>
                  <a:srgbClr val="CC0000"/>
                </a:solidFill>
                <a:latin typeface="Arial" panose="020B0604020202020204" pitchFamily="34" charset="0"/>
              </a:rPr>
              <a:t> What assumptions do you hold about</a:t>
            </a:r>
          </a:p>
          <a:p>
            <a:pPr lvl="2"/>
            <a:r>
              <a:rPr lang="en-US" altLang="en-US" sz="1050" dirty="0" smtClean="0">
                <a:solidFill>
                  <a:srgbClr val="CC0000"/>
                </a:solidFill>
                <a:latin typeface="Arial" panose="020B0604020202020204" pitchFamily="34" charset="0"/>
              </a:rPr>
              <a:t>Student identity</a:t>
            </a:r>
          </a:p>
          <a:p>
            <a:pPr lvl="2"/>
            <a:r>
              <a:rPr lang="en-US" altLang="en-US" sz="1050" dirty="0" smtClean="0">
                <a:solidFill>
                  <a:srgbClr val="CC0000"/>
                </a:solidFill>
                <a:latin typeface="Arial" panose="020B0604020202020204" pitchFamily="34" charset="0"/>
              </a:rPr>
              <a:t>Your identity</a:t>
            </a:r>
          </a:p>
          <a:p>
            <a:pPr lvl="2"/>
            <a:r>
              <a:rPr lang="en-US" altLang="en-US" sz="1050" dirty="0" smtClean="0">
                <a:solidFill>
                  <a:srgbClr val="CC0000"/>
                </a:solidFill>
                <a:latin typeface="Arial" panose="020B0604020202020204" pitchFamily="34" charset="0"/>
              </a:rPr>
              <a:t>Learning</a:t>
            </a:r>
          </a:p>
          <a:p>
            <a:pPr lvl="2"/>
            <a:r>
              <a:rPr lang="en-US" altLang="en-US" sz="1050" dirty="0" smtClean="0">
                <a:solidFill>
                  <a:srgbClr val="CC0000"/>
                </a:solidFill>
                <a:latin typeface="Arial" panose="020B0604020202020204" pitchFamily="34" charset="0"/>
              </a:rPr>
              <a:t>Authority</a:t>
            </a:r>
          </a:p>
          <a:p>
            <a:pPr lvl="2"/>
            <a:r>
              <a:rPr lang="en-US" altLang="en-US" sz="1050" dirty="0" smtClean="0">
                <a:solidFill>
                  <a:srgbClr val="CC0000"/>
                </a:solidFill>
                <a:latin typeface="Arial" panose="020B0604020202020204" pitchFamily="34" charset="0"/>
              </a:rPr>
              <a:t>Your own knowledge</a:t>
            </a:r>
          </a:p>
          <a:p>
            <a:pPr lvl="2"/>
            <a:r>
              <a:rPr lang="en-US" altLang="en-US" sz="1050" dirty="0" smtClean="0">
                <a:solidFill>
                  <a:srgbClr val="CC0000"/>
                </a:solidFill>
                <a:latin typeface="Arial" panose="020B0604020202020204" pitchFamily="34" charset="0"/>
              </a:rPr>
              <a:t>Intelligence</a:t>
            </a:r>
          </a:p>
          <a:p>
            <a:r>
              <a:rPr lang="en-US" altLang="en-US" sz="1050" dirty="0" smtClean="0">
                <a:latin typeface="Arial" panose="020B0604020202020204" pitchFamily="34" charset="0"/>
              </a:rPr>
              <a:t>Know your own hot buttons/biases and what will make your mind stop working.</a:t>
            </a:r>
          </a:p>
          <a:p>
            <a:r>
              <a:rPr lang="en-US" altLang="en-US" sz="1050" dirty="0" smtClean="0">
                <a:latin typeface="Arial" panose="020B0604020202020204" pitchFamily="34" charset="0"/>
              </a:rPr>
              <a:t>your preferred learning style?</a:t>
            </a:r>
          </a:p>
          <a:p>
            <a:r>
              <a:rPr lang="en-US" altLang="en-US" sz="1050" dirty="0" smtClean="0">
                <a:latin typeface="Arial" panose="020B0604020202020204" pitchFamily="34" charset="0"/>
              </a:rPr>
              <a:t>Your attitude toward learning; teaching</a:t>
            </a:r>
          </a:p>
          <a:p>
            <a:r>
              <a:rPr lang="en-US" altLang="en-US" sz="1050" dirty="0" smtClean="0">
                <a:latin typeface="Arial" panose="020B0604020202020204" pitchFamily="34" charset="0"/>
              </a:rPr>
              <a:t>age attitudes toward yours and your students? </a:t>
            </a:r>
            <a:r>
              <a:rPr lang="en-US" altLang="en-US" sz="1050" b="1" dirty="0" smtClean="0">
                <a:latin typeface="Arial" panose="020B0604020202020204" pitchFamily="34" charset="0"/>
              </a:rPr>
              <a:t>examine his or her own racial or cultural biases in preparation for teaching:</a:t>
            </a:r>
            <a:r>
              <a:rPr lang="en-US" altLang="en-US" sz="1050" dirty="0" smtClean="0">
                <a:latin typeface="Arial" panose="020B0604020202020204" pitchFamily="34" charset="0"/>
              </a:rPr>
              <a:t> </a:t>
            </a:r>
            <a:endParaRPr lang="en-US" altLang="en-US" sz="1050" b="1" i="1" dirty="0" smtClean="0">
              <a:latin typeface="Arial" panose="020B0604020202020204" pitchFamily="34" charset="0"/>
            </a:endParaRPr>
          </a:p>
          <a:p>
            <a:r>
              <a:rPr lang="en-US" altLang="en-US" sz="1050" b="1" i="1" dirty="0" smtClean="0">
                <a:latin typeface="Arial" panose="020B0604020202020204" pitchFamily="34" charset="0"/>
              </a:rPr>
              <a:t>1. How do your own experiences, values, beliefs, and stereotypes influence your knowledge and understanding of groups that are racially different from your own?</a:t>
            </a:r>
            <a:r>
              <a:rPr lang="en-US" altLang="en-US" sz="1050" dirty="0" smtClean="0">
                <a:latin typeface="Arial" panose="020B0604020202020204" pitchFamily="34" charset="0"/>
              </a:rPr>
              <a:t> </a:t>
            </a:r>
          </a:p>
          <a:p>
            <a:r>
              <a:rPr lang="en-US" altLang="en-US" sz="1050" dirty="0" smtClean="0">
                <a:latin typeface="Arial" panose="020B0604020202020204" pitchFamily="34" charset="0"/>
              </a:rPr>
              <a:t>What assumptions do I make about different student groups? </a:t>
            </a:r>
          </a:p>
          <a:p>
            <a:endParaRPr lang="en-US" dirty="0"/>
          </a:p>
        </p:txBody>
      </p:sp>
      <p:sp>
        <p:nvSpPr>
          <p:cNvPr id="4" name="Slide Number Placeholder 3"/>
          <p:cNvSpPr>
            <a:spLocks noGrp="1"/>
          </p:cNvSpPr>
          <p:nvPr>
            <p:ph type="sldNum" sz="quarter" idx="10"/>
          </p:nvPr>
        </p:nvSpPr>
        <p:spPr/>
        <p:txBody>
          <a:bodyPr/>
          <a:lstStyle/>
          <a:p>
            <a:fld id="{DACF8A7E-50FC-4208-9716-68ACED2A4C2C}" type="slidenum">
              <a:rPr lang="en-US" smtClean="0"/>
              <a:t>13</a:t>
            </a:fld>
            <a:endParaRPr lang="en-US"/>
          </a:p>
        </p:txBody>
      </p:sp>
    </p:spTree>
    <p:extLst>
      <p:ext uri="{BB962C8B-B14F-4D97-AF65-F5344CB8AC3E}">
        <p14:creationId xmlns:p14="http://schemas.microsoft.com/office/powerpoint/2010/main" val="14021461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F8A7E-50FC-4208-9716-68ACED2A4C2C}" type="slidenum">
              <a:rPr lang="en-US" smtClean="0"/>
              <a:t>14</a:t>
            </a:fld>
            <a:endParaRPr lang="en-US"/>
          </a:p>
        </p:txBody>
      </p:sp>
    </p:spTree>
    <p:extLst>
      <p:ext uri="{BB962C8B-B14F-4D97-AF65-F5344CB8AC3E}">
        <p14:creationId xmlns:p14="http://schemas.microsoft.com/office/powerpoint/2010/main" val="3272483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Alter and be conscientious of your curriculum:</a:t>
            </a:r>
          </a:p>
          <a:p>
            <a:pPr lvl="1" eaLnBrk="1" hangingPunct="1"/>
            <a:r>
              <a:rPr lang="en-US" dirty="0" smtClean="0"/>
              <a:t> Include texts, media, and supporting materials that</a:t>
            </a:r>
          </a:p>
          <a:p>
            <a:pPr lvl="2" eaLnBrk="1" hangingPunct="1"/>
            <a:r>
              <a:rPr lang="en-US" dirty="0" smtClean="0"/>
              <a:t>Represent varying demographics</a:t>
            </a:r>
          </a:p>
          <a:p>
            <a:pPr lvl="2" eaLnBrk="1" hangingPunct="1"/>
            <a:r>
              <a:rPr lang="en-US" dirty="0" smtClean="0"/>
              <a:t>Explore multiple histories</a:t>
            </a:r>
          </a:p>
          <a:p>
            <a:pPr lvl="2" eaLnBrk="1" hangingPunct="1"/>
            <a:r>
              <a:rPr lang="en-US" dirty="0" smtClean="0"/>
              <a:t>Encourage students to consider their own and others’ identities</a:t>
            </a:r>
          </a:p>
          <a:p>
            <a:pPr lvl="2" eaLnBrk="1" hangingPunct="1"/>
            <a:r>
              <a:rPr lang="en-US" dirty="0" smtClean="0"/>
              <a:t>Allow for in- and out-of-class investigation of critical thoughts</a:t>
            </a:r>
          </a:p>
          <a:p>
            <a:r>
              <a:rPr lang="en-US" altLang="en-US" i="1" dirty="0" smtClean="0"/>
              <a:t>Content AND how you assess learning. Whose voices, perspectives, and scholarship are being represented?</a:t>
            </a:r>
            <a:r>
              <a:rPr lang="en-US" altLang="en-US" dirty="0" smtClean="0"/>
              <a:t> </a:t>
            </a:r>
          </a:p>
          <a:p>
            <a:r>
              <a:rPr lang="en-US" altLang="en-US" i="1" dirty="0" smtClean="0"/>
              <a:t>How are the perspectives and experiences of various groups being represented?</a:t>
            </a:r>
            <a:r>
              <a:rPr lang="en-US" altLang="en-US" dirty="0" smtClean="0"/>
              <a:t> </a:t>
            </a:r>
          </a:p>
          <a:p>
            <a:r>
              <a:rPr lang="en-US" dirty="0" smtClean="0"/>
              <a:t>examples</a:t>
            </a:r>
          </a:p>
          <a:p>
            <a:endParaRPr lang="en-US" dirty="0"/>
          </a:p>
        </p:txBody>
      </p:sp>
      <p:sp>
        <p:nvSpPr>
          <p:cNvPr id="4" name="Slide Number Placeholder 3"/>
          <p:cNvSpPr>
            <a:spLocks noGrp="1"/>
          </p:cNvSpPr>
          <p:nvPr>
            <p:ph type="sldNum" sz="quarter" idx="10"/>
          </p:nvPr>
        </p:nvSpPr>
        <p:spPr/>
        <p:txBody>
          <a:bodyPr/>
          <a:lstStyle/>
          <a:p>
            <a:fld id="{DACF8A7E-50FC-4208-9716-68ACED2A4C2C}" type="slidenum">
              <a:rPr lang="en-US" smtClean="0"/>
              <a:t>15</a:t>
            </a:fld>
            <a:endParaRPr lang="en-US"/>
          </a:p>
        </p:txBody>
      </p:sp>
    </p:spTree>
    <p:extLst>
      <p:ext uri="{BB962C8B-B14F-4D97-AF65-F5344CB8AC3E}">
        <p14:creationId xmlns:p14="http://schemas.microsoft.com/office/powerpoint/2010/main" val="21308434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 the demographics</a:t>
            </a:r>
            <a:r>
              <a:rPr lang="en-US" baseline="0" dirty="0" smtClean="0"/>
              <a:t> at your institution? In your department? In your classes? How do you get to know the students on your campus? In your department? In your classes?  What resources exist to help all of your students succeed? Especially underrepresented?</a:t>
            </a:r>
            <a:endParaRPr lang="en-US" dirty="0"/>
          </a:p>
        </p:txBody>
      </p:sp>
      <p:sp>
        <p:nvSpPr>
          <p:cNvPr id="4" name="Slide Number Placeholder 3"/>
          <p:cNvSpPr>
            <a:spLocks noGrp="1"/>
          </p:cNvSpPr>
          <p:nvPr>
            <p:ph type="sldNum" sz="quarter" idx="10"/>
          </p:nvPr>
        </p:nvSpPr>
        <p:spPr/>
        <p:txBody>
          <a:bodyPr/>
          <a:lstStyle/>
          <a:p>
            <a:fld id="{DACF8A7E-50FC-4208-9716-68ACED2A4C2C}" type="slidenum">
              <a:rPr lang="en-US" smtClean="0"/>
              <a:t>16</a:t>
            </a:fld>
            <a:endParaRPr lang="en-US"/>
          </a:p>
        </p:txBody>
      </p:sp>
    </p:spTree>
    <p:extLst>
      <p:ext uri="{BB962C8B-B14F-4D97-AF65-F5344CB8AC3E}">
        <p14:creationId xmlns:p14="http://schemas.microsoft.com/office/powerpoint/2010/main" val="3484237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lang="en-US" altLang="en-US" sz="1200" dirty="0" smtClean="0"/>
              <a:t>. . .instructors and students create and sustain an environment where </a:t>
            </a:r>
            <a:r>
              <a:rPr lang="en-US" altLang="en-US" sz="1200" b="1" dirty="0" smtClean="0"/>
              <a:t>everyone </a:t>
            </a:r>
            <a:r>
              <a:rPr lang="en-US" altLang="en-US" sz="1200" dirty="0" smtClean="0"/>
              <a:t>feels safe, supported, and encouraged to express her or his views and concerns.</a:t>
            </a:r>
            <a:r>
              <a:rPr lang="en-US" altLang="en-US" dirty="0" smtClean="0"/>
              <a:t> </a:t>
            </a:r>
            <a:br>
              <a:rPr lang="en-US" altLang="en-US" dirty="0" smtClean="0"/>
            </a:br>
            <a:endParaRPr lang="en-US" dirty="0" smtClean="0"/>
          </a:p>
          <a:p>
            <a:pPr eaLnBrk="1" hangingPunct="1">
              <a:defRPr/>
            </a:pPr>
            <a:endParaRPr lang="en-US" dirty="0" smtClean="0"/>
          </a:p>
          <a:p>
            <a:pPr lvl="1" eaLnBrk="1" hangingPunct="1">
              <a:defRPr/>
            </a:pPr>
            <a:r>
              <a:rPr lang="en-US" dirty="0" smtClean="0"/>
              <a:t>Give more time for responses</a:t>
            </a:r>
          </a:p>
          <a:p>
            <a:pPr lvl="1" eaLnBrk="1" hangingPunct="1">
              <a:defRPr/>
            </a:pPr>
            <a:r>
              <a:rPr lang="en-US" dirty="0" smtClean="0"/>
              <a:t>Ask opinions, verbally and nonverbally</a:t>
            </a:r>
          </a:p>
          <a:p>
            <a:pPr lvl="1" eaLnBrk="1" hangingPunct="1">
              <a:defRPr/>
            </a:pPr>
            <a:r>
              <a:rPr lang="en-US" dirty="0" smtClean="0"/>
              <a:t>Vary participation</a:t>
            </a:r>
          </a:p>
          <a:p>
            <a:pPr lvl="1" eaLnBrk="1" hangingPunct="1">
              <a:defRPr/>
            </a:pPr>
            <a:r>
              <a:rPr lang="en-US" dirty="0" smtClean="0"/>
              <a:t>Allow students to determine format for homework</a:t>
            </a:r>
          </a:p>
          <a:p>
            <a:pPr lvl="1" eaLnBrk="1" hangingPunct="1">
              <a:defRPr/>
            </a:pPr>
            <a:r>
              <a:rPr lang="en-US" dirty="0" smtClean="0"/>
              <a:t>Use different forms of texts and media in the classroom</a:t>
            </a:r>
          </a:p>
          <a:p>
            <a:pPr lvl="1" eaLnBrk="1" hangingPunct="1">
              <a:defRPr/>
            </a:pPr>
            <a:r>
              <a:rPr lang="en-US" dirty="0" smtClean="0"/>
              <a:t>Take the spotlight off </a:t>
            </a:r>
            <a:r>
              <a:rPr lang="en-US" i="1" dirty="0" smtClean="0"/>
              <a:t>your</a:t>
            </a:r>
            <a:r>
              <a:rPr lang="en-US" dirty="0" smtClean="0"/>
              <a:t> ideas and talk less.</a:t>
            </a:r>
          </a:p>
          <a:p>
            <a:pPr lvl="0"/>
            <a:endParaRPr lang="en-US" dirty="0"/>
          </a:p>
        </p:txBody>
      </p:sp>
      <p:sp>
        <p:nvSpPr>
          <p:cNvPr id="4" name="Slide Number Placeholder 3"/>
          <p:cNvSpPr>
            <a:spLocks noGrp="1"/>
          </p:cNvSpPr>
          <p:nvPr>
            <p:ph type="sldNum" sz="quarter" idx="10"/>
          </p:nvPr>
        </p:nvSpPr>
        <p:spPr/>
        <p:txBody>
          <a:bodyPr/>
          <a:lstStyle/>
          <a:p>
            <a:fld id="{DACF8A7E-50FC-4208-9716-68ACED2A4C2C}" type="slidenum">
              <a:rPr lang="en-US" smtClean="0"/>
              <a:t>17</a:t>
            </a:fld>
            <a:endParaRPr lang="en-US"/>
          </a:p>
        </p:txBody>
      </p:sp>
    </p:spTree>
    <p:extLst>
      <p:ext uri="{BB962C8B-B14F-4D97-AF65-F5344CB8AC3E}">
        <p14:creationId xmlns:p14="http://schemas.microsoft.com/office/powerpoint/2010/main" val="730224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CF8A7E-50FC-4208-9716-68ACED2A4C2C}" type="slidenum">
              <a:rPr lang="en-US" smtClean="0"/>
              <a:t>18</a:t>
            </a:fld>
            <a:endParaRPr lang="en-US"/>
          </a:p>
        </p:txBody>
      </p:sp>
    </p:spTree>
    <p:extLst>
      <p:ext uri="{BB962C8B-B14F-4D97-AF65-F5344CB8AC3E}">
        <p14:creationId xmlns:p14="http://schemas.microsoft.com/office/powerpoint/2010/main" val="24524577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F8A7E-50FC-4208-9716-68ACED2A4C2C}" type="slidenum">
              <a:rPr lang="en-US" smtClean="0"/>
              <a:t>19</a:t>
            </a:fld>
            <a:endParaRPr lang="en-US"/>
          </a:p>
        </p:txBody>
      </p:sp>
    </p:spTree>
    <p:extLst>
      <p:ext uri="{BB962C8B-B14F-4D97-AF65-F5344CB8AC3E}">
        <p14:creationId xmlns:p14="http://schemas.microsoft.com/office/powerpoint/2010/main" val="1417443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F8A7E-50FC-4208-9716-68ACED2A4C2C}" type="slidenum">
              <a:rPr lang="en-US" smtClean="0"/>
              <a:t>2</a:t>
            </a:fld>
            <a:endParaRPr lang="en-US"/>
          </a:p>
        </p:txBody>
      </p:sp>
    </p:spTree>
    <p:extLst>
      <p:ext uri="{BB962C8B-B14F-4D97-AF65-F5344CB8AC3E}">
        <p14:creationId xmlns:p14="http://schemas.microsoft.com/office/powerpoint/2010/main" val="19623983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CF8A7E-50FC-4208-9716-68ACED2A4C2C}" type="slidenum">
              <a:rPr lang="en-US" smtClean="0"/>
              <a:t>20</a:t>
            </a:fld>
            <a:endParaRPr lang="en-US"/>
          </a:p>
        </p:txBody>
      </p:sp>
    </p:spTree>
    <p:extLst>
      <p:ext uri="{BB962C8B-B14F-4D97-AF65-F5344CB8AC3E}">
        <p14:creationId xmlns:p14="http://schemas.microsoft.com/office/powerpoint/2010/main" val="405821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F8A7E-50FC-4208-9716-68ACED2A4C2C}" type="slidenum">
              <a:rPr lang="en-US" smtClean="0"/>
              <a:t>21</a:t>
            </a:fld>
            <a:endParaRPr lang="en-US"/>
          </a:p>
        </p:txBody>
      </p:sp>
    </p:spTree>
    <p:extLst>
      <p:ext uri="{BB962C8B-B14F-4D97-AF65-F5344CB8AC3E}">
        <p14:creationId xmlns:p14="http://schemas.microsoft.com/office/powerpoint/2010/main" val="39525583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F8A7E-50FC-4208-9716-68ACED2A4C2C}" type="slidenum">
              <a:rPr lang="en-US" smtClean="0"/>
              <a:t>22</a:t>
            </a:fld>
            <a:endParaRPr lang="en-US"/>
          </a:p>
        </p:txBody>
      </p:sp>
    </p:spTree>
    <p:extLst>
      <p:ext uri="{BB962C8B-B14F-4D97-AF65-F5344CB8AC3E}">
        <p14:creationId xmlns:p14="http://schemas.microsoft.com/office/powerpoint/2010/main" val="30484669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F8A7E-50FC-4208-9716-68ACED2A4C2C}" type="slidenum">
              <a:rPr lang="en-US" smtClean="0"/>
              <a:t>23</a:t>
            </a:fld>
            <a:endParaRPr lang="en-US"/>
          </a:p>
        </p:txBody>
      </p:sp>
    </p:spTree>
    <p:extLst>
      <p:ext uri="{BB962C8B-B14F-4D97-AF65-F5344CB8AC3E}">
        <p14:creationId xmlns:p14="http://schemas.microsoft.com/office/powerpoint/2010/main" val="3007315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F8A7E-50FC-4208-9716-68ACED2A4C2C}" type="slidenum">
              <a:rPr lang="en-US" smtClean="0"/>
              <a:t>3</a:t>
            </a:fld>
            <a:endParaRPr lang="en-US"/>
          </a:p>
        </p:txBody>
      </p:sp>
    </p:spTree>
    <p:extLst>
      <p:ext uri="{BB962C8B-B14F-4D97-AF65-F5344CB8AC3E}">
        <p14:creationId xmlns:p14="http://schemas.microsoft.com/office/powerpoint/2010/main" val="1094431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5579F-C220-44C8-8C41-22B0FA35BBF6}" type="slidenum">
              <a:rPr lang="en-US" smtClean="0"/>
              <a:pPr/>
              <a:t>4</a:t>
            </a:fld>
            <a:endParaRPr lang="en-US"/>
          </a:p>
        </p:txBody>
      </p:sp>
    </p:spTree>
    <p:extLst>
      <p:ext uri="{BB962C8B-B14F-4D97-AF65-F5344CB8AC3E}">
        <p14:creationId xmlns:p14="http://schemas.microsoft.com/office/powerpoint/2010/main" val="2281403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F8A7E-50FC-4208-9716-68ACED2A4C2C}" type="slidenum">
              <a:rPr lang="en-US" smtClean="0"/>
              <a:t>5</a:t>
            </a:fld>
            <a:endParaRPr lang="en-US"/>
          </a:p>
        </p:txBody>
      </p:sp>
    </p:spTree>
    <p:extLst>
      <p:ext uri="{BB962C8B-B14F-4D97-AF65-F5344CB8AC3E}">
        <p14:creationId xmlns:p14="http://schemas.microsoft.com/office/powerpoint/2010/main" val="4207316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63B96D-C6A2-49AC-BD5B-CBC8885CA629}" type="slidenum">
              <a:rPr lang="en-US"/>
              <a:pPr/>
              <a:t>6</a:t>
            </a:fld>
            <a:endParaRPr lang="en-US"/>
          </a:p>
        </p:txBody>
      </p:sp>
      <p:sp>
        <p:nvSpPr>
          <p:cNvPr id="89090" name="Rectangle 2"/>
          <p:cNvSpPr>
            <a:spLocks noGrp="1" noRot="1" noChangeAspect="1" noChangeArrowheads="1" noTextEdit="1"/>
          </p:cNvSpPr>
          <p:nvPr>
            <p:ph type="sldImg"/>
          </p:nvPr>
        </p:nvSpPr>
        <p:spPr>
          <a:xfrm>
            <a:off x="406400" y="696913"/>
            <a:ext cx="6197600" cy="3486150"/>
          </a:xfrm>
          <a:ln/>
        </p:spPr>
      </p:sp>
      <p:sp>
        <p:nvSpPr>
          <p:cNvPr id="8909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3611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970E2C-4C98-41D0-A95C-05D79CC41C1E}" type="slidenum">
              <a:rPr lang="en-US"/>
              <a:pPr/>
              <a:t>7</a:t>
            </a:fld>
            <a:endParaRPr lang="en-US"/>
          </a:p>
        </p:txBody>
      </p:sp>
      <p:sp>
        <p:nvSpPr>
          <p:cNvPr id="58370" name="Rectangle 2"/>
          <p:cNvSpPr>
            <a:spLocks noGrp="1" noRot="1" noChangeAspect="1" noChangeArrowheads="1" noTextEdit="1"/>
          </p:cNvSpPr>
          <p:nvPr>
            <p:ph type="sldImg"/>
          </p:nvPr>
        </p:nvSpPr>
        <p:spPr>
          <a:xfrm>
            <a:off x="406400" y="696913"/>
            <a:ext cx="6197600" cy="3486150"/>
          </a:xfrm>
          <a:ln/>
        </p:spPr>
      </p:sp>
      <p:sp>
        <p:nvSpPr>
          <p:cNvPr id="58371" name="Rectangle 3"/>
          <p:cNvSpPr>
            <a:spLocks noGrp="1" noChangeArrowheads="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3312578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25E74A-0E34-4C5C-942A-9BC1328A62A6}" type="slidenum">
              <a:rPr lang="en-US"/>
              <a:pPr/>
              <a:t>8</a:t>
            </a:fld>
            <a:endParaRPr lang="en-US"/>
          </a:p>
        </p:txBody>
      </p:sp>
      <p:sp>
        <p:nvSpPr>
          <p:cNvPr id="103426" name="Rectangle 2"/>
          <p:cNvSpPr>
            <a:spLocks noGrp="1" noRot="1" noChangeAspect="1" noChangeArrowheads="1" noTextEdit="1"/>
          </p:cNvSpPr>
          <p:nvPr>
            <p:ph type="sldImg"/>
          </p:nvPr>
        </p:nvSpPr>
        <p:spPr>
          <a:xfrm>
            <a:off x="406400" y="696913"/>
            <a:ext cx="6197600" cy="3486150"/>
          </a:xfrm>
          <a:ln/>
        </p:spPr>
      </p:sp>
      <p:sp>
        <p:nvSpPr>
          <p:cNvPr id="10342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944694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5579F-C220-44C8-8C41-22B0FA35BBF6}" type="slidenum">
              <a:rPr lang="en-US" smtClean="0"/>
              <a:pPr/>
              <a:t>9</a:t>
            </a:fld>
            <a:endParaRPr lang="en-US"/>
          </a:p>
        </p:txBody>
      </p:sp>
    </p:spTree>
    <p:extLst>
      <p:ext uri="{BB962C8B-B14F-4D97-AF65-F5344CB8AC3E}">
        <p14:creationId xmlns:p14="http://schemas.microsoft.com/office/powerpoint/2010/main" val="243761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487B22-FBCC-4B3B-8274-904F65BF17AD}" type="datetimeFigureOut">
              <a:rPr lang="en-US" smtClean="0"/>
              <a:t>12/12/2015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4B3E2-499F-4BDD-8CC9-B7A979C325B3}" type="slidenum">
              <a:rPr lang="en-US" smtClean="0"/>
              <a:t>‹#›</a:t>
            </a:fld>
            <a:endParaRPr lang="en-US"/>
          </a:p>
        </p:txBody>
      </p:sp>
    </p:spTree>
    <p:extLst>
      <p:ext uri="{BB962C8B-B14F-4D97-AF65-F5344CB8AC3E}">
        <p14:creationId xmlns:p14="http://schemas.microsoft.com/office/powerpoint/2010/main" val="30659171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487B22-FBCC-4B3B-8274-904F65BF17AD}" type="datetimeFigureOut">
              <a:rPr lang="en-US" smtClean="0"/>
              <a:t>12/12/2015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4B3E2-499F-4BDD-8CC9-B7A979C325B3}" type="slidenum">
              <a:rPr lang="en-US" smtClean="0"/>
              <a:t>‹#›</a:t>
            </a:fld>
            <a:endParaRPr lang="en-US"/>
          </a:p>
        </p:txBody>
      </p:sp>
    </p:spTree>
    <p:extLst>
      <p:ext uri="{BB962C8B-B14F-4D97-AF65-F5344CB8AC3E}">
        <p14:creationId xmlns:p14="http://schemas.microsoft.com/office/powerpoint/2010/main" val="458471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487B22-FBCC-4B3B-8274-904F65BF17AD}" type="datetimeFigureOut">
              <a:rPr lang="en-US" smtClean="0"/>
              <a:t>12/12/2015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4B3E2-499F-4BDD-8CC9-B7A979C325B3}" type="slidenum">
              <a:rPr lang="en-US" smtClean="0"/>
              <a:t>‹#›</a:t>
            </a:fld>
            <a:endParaRPr lang="en-US"/>
          </a:p>
        </p:txBody>
      </p:sp>
    </p:spTree>
    <p:extLst>
      <p:ext uri="{BB962C8B-B14F-4D97-AF65-F5344CB8AC3E}">
        <p14:creationId xmlns:p14="http://schemas.microsoft.com/office/powerpoint/2010/main" val="1817234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487B22-FBCC-4B3B-8274-904F65BF17AD}" type="datetimeFigureOut">
              <a:rPr lang="en-US" smtClean="0"/>
              <a:t>12/12/2015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4B3E2-499F-4BDD-8CC9-B7A979C325B3}" type="slidenum">
              <a:rPr lang="en-US" smtClean="0"/>
              <a:t>‹#›</a:t>
            </a:fld>
            <a:endParaRPr lang="en-US"/>
          </a:p>
        </p:txBody>
      </p:sp>
    </p:spTree>
    <p:extLst>
      <p:ext uri="{BB962C8B-B14F-4D97-AF65-F5344CB8AC3E}">
        <p14:creationId xmlns:p14="http://schemas.microsoft.com/office/powerpoint/2010/main" val="31107854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487B22-FBCC-4B3B-8274-904F65BF17AD}" type="datetimeFigureOut">
              <a:rPr lang="en-US" smtClean="0"/>
              <a:t>12/12/2015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A4B3E2-499F-4BDD-8CC9-B7A979C325B3}" type="slidenum">
              <a:rPr lang="en-US" smtClean="0"/>
              <a:t>‹#›</a:t>
            </a:fld>
            <a:endParaRPr lang="en-US"/>
          </a:p>
        </p:txBody>
      </p:sp>
    </p:spTree>
    <p:extLst>
      <p:ext uri="{BB962C8B-B14F-4D97-AF65-F5344CB8AC3E}">
        <p14:creationId xmlns:p14="http://schemas.microsoft.com/office/powerpoint/2010/main" val="22263386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487B22-FBCC-4B3B-8274-904F65BF17AD}" type="datetimeFigureOut">
              <a:rPr lang="en-US" smtClean="0"/>
              <a:t>12/12/2015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A4B3E2-499F-4BDD-8CC9-B7A979C325B3}" type="slidenum">
              <a:rPr lang="en-US" smtClean="0"/>
              <a:t>‹#›</a:t>
            </a:fld>
            <a:endParaRPr lang="en-US"/>
          </a:p>
        </p:txBody>
      </p:sp>
    </p:spTree>
    <p:extLst>
      <p:ext uri="{BB962C8B-B14F-4D97-AF65-F5344CB8AC3E}">
        <p14:creationId xmlns:p14="http://schemas.microsoft.com/office/powerpoint/2010/main" val="14281375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487B22-FBCC-4B3B-8274-904F65BF17AD}" type="datetimeFigureOut">
              <a:rPr lang="en-US" smtClean="0"/>
              <a:t>12/12/2015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A4B3E2-499F-4BDD-8CC9-B7A979C325B3}" type="slidenum">
              <a:rPr lang="en-US" smtClean="0"/>
              <a:t>‹#›</a:t>
            </a:fld>
            <a:endParaRPr lang="en-US"/>
          </a:p>
        </p:txBody>
      </p:sp>
    </p:spTree>
    <p:extLst>
      <p:ext uri="{BB962C8B-B14F-4D97-AF65-F5344CB8AC3E}">
        <p14:creationId xmlns:p14="http://schemas.microsoft.com/office/powerpoint/2010/main" val="2627050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487B22-FBCC-4B3B-8274-904F65BF17AD}" type="datetimeFigureOut">
              <a:rPr lang="en-US" smtClean="0"/>
              <a:t>12/12/2015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A4B3E2-499F-4BDD-8CC9-B7A979C325B3}" type="slidenum">
              <a:rPr lang="en-US" smtClean="0"/>
              <a:t>‹#›</a:t>
            </a:fld>
            <a:endParaRPr lang="en-US"/>
          </a:p>
        </p:txBody>
      </p:sp>
    </p:spTree>
    <p:extLst>
      <p:ext uri="{BB962C8B-B14F-4D97-AF65-F5344CB8AC3E}">
        <p14:creationId xmlns:p14="http://schemas.microsoft.com/office/powerpoint/2010/main" val="451922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87B22-FBCC-4B3B-8274-904F65BF17AD}" type="datetimeFigureOut">
              <a:rPr lang="en-US" smtClean="0"/>
              <a:t>12/12/2015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A4B3E2-499F-4BDD-8CC9-B7A979C325B3}" type="slidenum">
              <a:rPr lang="en-US" smtClean="0"/>
              <a:t>‹#›</a:t>
            </a:fld>
            <a:endParaRPr lang="en-US"/>
          </a:p>
        </p:txBody>
      </p:sp>
    </p:spTree>
    <p:extLst>
      <p:ext uri="{BB962C8B-B14F-4D97-AF65-F5344CB8AC3E}">
        <p14:creationId xmlns:p14="http://schemas.microsoft.com/office/powerpoint/2010/main" val="382770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487B22-FBCC-4B3B-8274-904F65BF17AD}" type="datetimeFigureOut">
              <a:rPr lang="en-US" smtClean="0"/>
              <a:t>12/12/2015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A4B3E2-499F-4BDD-8CC9-B7A979C325B3}" type="slidenum">
              <a:rPr lang="en-US" smtClean="0"/>
              <a:t>‹#›</a:t>
            </a:fld>
            <a:endParaRPr lang="en-US"/>
          </a:p>
        </p:txBody>
      </p:sp>
    </p:spTree>
    <p:extLst>
      <p:ext uri="{BB962C8B-B14F-4D97-AF65-F5344CB8AC3E}">
        <p14:creationId xmlns:p14="http://schemas.microsoft.com/office/powerpoint/2010/main" val="3701731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487B22-FBCC-4B3B-8274-904F65BF17AD}" type="datetimeFigureOut">
              <a:rPr lang="en-US" smtClean="0"/>
              <a:t>12/12/2015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A4B3E2-499F-4BDD-8CC9-B7A979C325B3}" type="slidenum">
              <a:rPr lang="en-US" smtClean="0"/>
              <a:t>‹#›</a:t>
            </a:fld>
            <a:endParaRPr lang="en-US"/>
          </a:p>
        </p:txBody>
      </p:sp>
    </p:spTree>
    <p:extLst>
      <p:ext uri="{BB962C8B-B14F-4D97-AF65-F5344CB8AC3E}">
        <p14:creationId xmlns:p14="http://schemas.microsoft.com/office/powerpoint/2010/main" val="1885254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87B22-FBCC-4B3B-8274-904F65BF17AD}" type="datetimeFigureOut">
              <a:rPr lang="en-US" smtClean="0"/>
              <a:t>12/12/2015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A4B3E2-499F-4BDD-8CC9-B7A979C325B3}" type="slidenum">
              <a:rPr lang="en-US" smtClean="0"/>
              <a:t>‹#›</a:t>
            </a:fld>
            <a:endParaRPr lang="en-US"/>
          </a:p>
        </p:txBody>
      </p:sp>
    </p:spTree>
    <p:extLst>
      <p:ext uri="{BB962C8B-B14F-4D97-AF65-F5344CB8AC3E}">
        <p14:creationId xmlns:p14="http://schemas.microsoft.com/office/powerpoint/2010/main" val="957913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www.differencematters.info/"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mep.berkeley.edu/classroom" TargetMode="External"/><Relationship Id="rId4" Type="http://schemas.openxmlformats.org/officeDocument/2006/relationships/hyperlink" Target="https://implicit.harvard.edu/implicit"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832610" y="2408238"/>
            <a:ext cx="9144000" cy="2387600"/>
          </a:xfrm>
        </p:spPr>
        <p:txBody>
          <a:bodyPr/>
          <a:lstStyle/>
          <a:p>
            <a:r>
              <a:rPr lang="en-US" dirty="0" smtClean="0">
                <a:solidFill>
                  <a:srgbClr val="1F1F1F"/>
                </a:solidFill>
                <a:latin typeface="Arial Rounded MT Bold" panose="020F0704030504030204" pitchFamily="34" charset="0"/>
              </a:rPr>
              <a:t>Difference Matters     and Pedagogy</a:t>
            </a:r>
            <a:endParaRPr lang="en-US" dirty="0">
              <a:solidFill>
                <a:srgbClr val="1F1F1F"/>
              </a:solidFill>
            </a:endParaRPr>
          </a:p>
        </p:txBody>
      </p:sp>
      <p:sp>
        <p:nvSpPr>
          <p:cNvPr id="6" name="Subtitle 5"/>
          <p:cNvSpPr>
            <a:spLocks noGrp="1"/>
          </p:cNvSpPr>
          <p:nvPr>
            <p:ph type="subTitle" idx="1"/>
          </p:nvPr>
        </p:nvSpPr>
        <p:spPr>
          <a:xfrm>
            <a:off x="1604010" y="4013261"/>
            <a:ext cx="9144000" cy="1655762"/>
          </a:xfrm>
        </p:spPr>
        <p:txBody>
          <a:bodyPr/>
          <a:lstStyle/>
          <a:p>
            <a:endParaRPr lang="en-US" sz="3600" dirty="0"/>
          </a:p>
        </p:txBody>
      </p:sp>
      <p:sp>
        <p:nvSpPr>
          <p:cNvPr id="7" name="Rectangle 6"/>
          <p:cNvSpPr/>
          <p:nvPr/>
        </p:nvSpPr>
        <p:spPr>
          <a:xfrm>
            <a:off x="1928388" y="4284028"/>
            <a:ext cx="8329187" cy="1477328"/>
          </a:xfrm>
          <a:prstGeom prst="rect">
            <a:avLst/>
          </a:prstGeom>
        </p:spPr>
        <p:txBody>
          <a:bodyPr wrap="square">
            <a:spAutoFit/>
          </a:bodyPr>
          <a:lstStyle/>
          <a:p>
            <a:pPr algn="r"/>
            <a:endParaRPr lang="en-US" sz="1400" dirty="0" smtClean="0"/>
          </a:p>
          <a:p>
            <a:pPr algn="r"/>
            <a:endParaRPr lang="en-US" sz="1400" dirty="0" smtClean="0"/>
          </a:p>
          <a:p>
            <a:pPr algn="r"/>
            <a:endParaRPr lang="en-US" sz="1400" dirty="0"/>
          </a:p>
          <a:p>
            <a:pPr algn="r"/>
            <a:endParaRPr lang="en-US" sz="1400" dirty="0" smtClean="0"/>
          </a:p>
          <a:p>
            <a:pPr algn="r"/>
            <a:r>
              <a:rPr lang="en-US" sz="2000" dirty="0" smtClean="0"/>
              <a:t>Brenda </a:t>
            </a:r>
            <a:r>
              <a:rPr lang="en-US" sz="2000" dirty="0"/>
              <a:t>J. Allen, Ph.D.</a:t>
            </a:r>
          </a:p>
          <a:p>
            <a:pPr algn="r"/>
            <a:r>
              <a:rPr lang="en-US" sz="1400" dirty="0" smtClean="0"/>
              <a:t>October 20, </a:t>
            </a:r>
            <a:r>
              <a:rPr lang="en-US" sz="1400" dirty="0"/>
              <a:t>2015</a:t>
            </a:r>
          </a:p>
        </p:txBody>
      </p:sp>
      <p:pic>
        <p:nvPicPr>
          <p:cNvPr id="8" name="Picture 2" descr="title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9802" y="990527"/>
            <a:ext cx="7906358" cy="1729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3038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t>Pedagogy</a:t>
            </a:r>
            <a:endParaRPr lang="en-US" sz="6600" dirty="0"/>
          </a:p>
        </p:txBody>
      </p:sp>
      <p:sp>
        <p:nvSpPr>
          <p:cNvPr id="3" name="Subtitle 2"/>
          <p:cNvSpPr>
            <a:spLocks noGrp="1"/>
          </p:cNvSpPr>
          <p:nvPr>
            <p:ph type="subTitle" idx="1"/>
          </p:nvPr>
        </p:nvSpPr>
        <p:spPr>
          <a:xfrm>
            <a:off x="1524000" y="3602038"/>
            <a:ext cx="9144000" cy="2468256"/>
          </a:xfrm>
        </p:spPr>
        <p:txBody>
          <a:bodyPr>
            <a:noAutofit/>
          </a:bodyPr>
          <a:lstStyle/>
          <a:p>
            <a:r>
              <a:rPr lang="en-US" sz="4800" dirty="0" smtClean="0"/>
              <a:t>methods </a:t>
            </a:r>
            <a:r>
              <a:rPr lang="en-US" sz="4800" dirty="0"/>
              <a:t>and </a:t>
            </a:r>
            <a:r>
              <a:rPr lang="en-US" sz="4800" dirty="0" smtClean="0"/>
              <a:t>practices </a:t>
            </a:r>
            <a:r>
              <a:rPr lang="en-US" sz="4800" dirty="0"/>
              <a:t>of </a:t>
            </a:r>
            <a:r>
              <a:rPr lang="en-US" sz="4800" dirty="0" smtClean="0"/>
              <a:t>teaching; the </a:t>
            </a:r>
            <a:r>
              <a:rPr lang="en-US" sz="4800" dirty="0"/>
              <a:t>art and science (and </a:t>
            </a:r>
            <a:r>
              <a:rPr lang="en-US" sz="4800" dirty="0" smtClean="0"/>
              <a:t>craft?) </a:t>
            </a:r>
            <a:r>
              <a:rPr lang="en-US" sz="4800" dirty="0"/>
              <a:t>of teaching</a:t>
            </a:r>
          </a:p>
        </p:txBody>
      </p:sp>
    </p:spTree>
    <p:extLst>
      <p:ext uri="{BB962C8B-B14F-4D97-AF65-F5344CB8AC3E}">
        <p14:creationId xmlns:p14="http://schemas.microsoft.com/office/powerpoint/2010/main" val="4231484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Subtitle 1"/>
          <p:cNvSpPr>
            <a:spLocks noGrp="1"/>
          </p:cNvSpPr>
          <p:nvPr>
            <p:ph type="subTitle" idx="1"/>
          </p:nvPr>
        </p:nvSpPr>
        <p:spPr>
          <a:xfrm>
            <a:off x="1676400" y="3276600"/>
            <a:ext cx="8763000" cy="2667000"/>
          </a:xfrm>
        </p:spPr>
        <p:txBody>
          <a:bodyPr>
            <a:noAutofit/>
          </a:bodyPr>
          <a:lstStyle/>
          <a:p>
            <a:pPr eaLnBrk="1" hangingPunct="1"/>
            <a:r>
              <a:rPr lang="en-US" sz="3600" dirty="0" smtClean="0">
                <a:solidFill>
                  <a:schemeClr val="tx1"/>
                </a:solidFill>
              </a:rPr>
              <a:t>Attitudes and behaviors which communicate  to ALL students that you welcome them to the course and regard them as capable members of a learning community, with strong potential to succeed.</a:t>
            </a:r>
          </a:p>
        </p:txBody>
      </p:sp>
      <p:sp>
        <p:nvSpPr>
          <p:cNvPr id="9219" name="Title 2"/>
          <p:cNvSpPr>
            <a:spLocks noGrp="1"/>
          </p:cNvSpPr>
          <p:nvPr>
            <p:ph type="ctrTitle"/>
          </p:nvPr>
        </p:nvSpPr>
        <p:spPr>
          <a:xfrm>
            <a:off x="1371600" y="780535"/>
            <a:ext cx="9372600" cy="2133600"/>
          </a:xfrm>
        </p:spPr>
        <p:txBody>
          <a:bodyPr/>
          <a:lstStyle/>
          <a:p>
            <a:pPr eaLnBrk="1" hangingPunct="1"/>
            <a:r>
              <a:rPr dirty="0" smtClean="0"/>
              <a:t>What is inclusive </a:t>
            </a:r>
            <a:r>
              <a:rPr lang="en-US" dirty="0" smtClean="0"/>
              <a:t>pedagogy</a:t>
            </a:r>
            <a:r>
              <a:rPr dirty="0" smtClean="0"/>
              <a:t>?</a:t>
            </a:r>
          </a:p>
        </p:txBody>
      </p:sp>
    </p:spTree>
    <p:extLst>
      <p:ext uri="{BB962C8B-B14F-4D97-AF65-F5344CB8AC3E}">
        <p14:creationId xmlns:p14="http://schemas.microsoft.com/office/powerpoint/2010/main" val="108976100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p:bldP spid="9219"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038340" y="0"/>
            <a:ext cx="10515600" cy="1325563"/>
          </a:xfrm>
        </p:spPr>
        <p:txBody>
          <a:bodyPr>
            <a:noAutofit/>
          </a:bodyPr>
          <a:lstStyle/>
          <a:p>
            <a:pPr eaLnBrk="1" hangingPunct="1"/>
            <a:r>
              <a:rPr lang="en-US" sz="6000" dirty="0" smtClean="0"/>
              <a:t>Factors of Inclusion </a:t>
            </a:r>
          </a:p>
        </p:txBody>
      </p:sp>
      <p:sp>
        <p:nvSpPr>
          <p:cNvPr id="94211" name="Rectangle 3"/>
          <p:cNvSpPr>
            <a:spLocks noGrp="1" noChangeArrowheads="1"/>
          </p:cNvSpPr>
          <p:nvPr>
            <p:ph type="body" idx="1"/>
          </p:nvPr>
        </p:nvSpPr>
        <p:spPr>
          <a:xfrm>
            <a:off x="583894" y="1325563"/>
            <a:ext cx="11424492" cy="5867400"/>
          </a:xfrm>
        </p:spPr>
        <p:txBody>
          <a:bodyPr>
            <a:normAutofit fontScale="25000" lnSpcReduction="20000"/>
          </a:bodyPr>
          <a:lstStyle/>
          <a:p>
            <a:pPr eaLnBrk="1" hangingPunct="1">
              <a:lnSpc>
                <a:spcPct val="90000"/>
              </a:lnSpc>
            </a:pPr>
            <a:r>
              <a:rPr lang="en-US" sz="17600" dirty="0" smtClean="0"/>
              <a:t>Your self awareness and reflexivity</a:t>
            </a:r>
          </a:p>
          <a:p>
            <a:pPr eaLnBrk="1" hangingPunct="1">
              <a:lnSpc>
                <a:spcPct val="90000"/>
              </a:lnSpc>
            </a:pPr>
            <a:endParaRPr lang="en-US" sz="11000" dirty="0" smtClean="0"/>
          </a:p>
          <a:p>
            <a:r>
              <a:rPr lang="en-US" sz="17600" dirty="0"/>
              <a:t>Course </a:t>
            </a:r>
            <a:r>
              <a:rPr lang="en-US" sz="17600" dirty="0" smtClean="0"/>
              <a:t>content</a:t>
            </a:r>
          </a:p>
          <a:p>
            <a:endParaRPr lang="en-US" sz="11000" dirty="0"/>
          </a:p>
          <a:p>
            <a:r>
              <a:rPr lang="en-US" sz="17600" dirty="0" smtClean="0"/>
              <a:t>Your </a:t>
            </a:r>
            <a:r>
              <a:rPr lang="en-US" sz="17600" dirty="0"/>
              <a:t>knowledge of your students</a:t>
            </a:r>
          </a:p>
          <a:p>
            <a:pPr eaLnBrk="1" hangingPunct="1">
              <a:lnSpc>
                <a:spcPct val="90000"/>
              </a:lnSpc>
            </a:pPr>
            <a:endParaRPr lang="en-US" sz="11000" dirty="0" smtClean="0"/>
          </a:p>
          <a:p>
            <a:pPr eaLnBrk="1" hangingPunct="1">
              <a:lnSpc>
                <a:spcPct val="90000"/>
              </a:lnSpc>
            </a:pPr>
            <a:r>
              <a:rPr lang="en-US" sz="17600" dirty="0" smtClean="0"/>
              <a:t>Classroom climate</a:t>
            </a:r>
          </a:p>
          <a:p>
            <a:pPr eaLnBrk="1" hangingPunct="1">
              <a:lnSpc>
                <a:spcPct val="90000"/>
              </a:lnSpc>
            </a:pPr>
            <a:endParaRPr lang="en-US" sz="11000" dirty="0" smtClean="0"/>
          </a:p>
          <a:p>
            <a:pPr eaLnBrk="1" hangingPunct="1">
              <a:lnSpc>
                <a:spcPct val="90000"/>
              </a:lnSpc>
            </a:pPr>
            <a:r>
              <a:rPr lang="en-US" sz="17600" dirty="0" smtClean="0"/>
              <a:t>Your teaching behaviors and attitudes</a:t>
            </a:r>
          </a:p>
          <a:p>
            <a:pPr marL="0" indent="0" algn="ctr">
              <a:buNone/>
            </a:pPr>
            <a:endParaRPr lang="en-US" sz="8000" dirty="0" smtClean="0"/>
          </a:p>
          <a:p>
            <a:pPr marL="0" indent="0" algn="ctr">
              <a:buNone/>
            </a:pPr>
            <a:r>
              <a:rPr lang="en-US" sz="8000" dirty="0" smtClean="0"/>
              <a:t>University </a:t>
            </a:r>
            <a:r>
              <a:rPr lang="en-US" sz="8000" dirty="0"/>
              <a:t>of Michigan Center for Research on Teaching and Learning http://www.crlt.umich.edu/gsis/p3_1</a:t>
            </a:r>
          </a:p>
          <a:p>
            <a:endParaRPr lang="en-US" sz="3600" dirty="0"/>
          </a:p>
          <a:p>
            <a:pPr eaLnBrk="1" hangingPunct="1">
              <a:lnSpc>
                <a:spcPct val="90000"/>
              </a:lnSpc>
              <a:buFont typeface="Wingdings" pitchFamily="2" charset="2"/>
              <a:buNone/>
            </a:pPr>
            <a:endParaRPr lang="en-US" sz="11000" dirty="0" smtClean="0"/>
          </a:p>
          <a:p>
            <a:pPr eaLnBrk="1" hangingPunct="1">
              <a:lnSpc>
                <a:spcPct val="90000"/>
              </a:lnSpc>
            </a:pPr>
            <a:endParaRPr lang="en-US" sz="2400" dirty="0"/>
          </a:p>
          <a:p>
            <a:pPr eaLnBrk="1" hangingPunct="1">
              <a:lnSpc>
                <a:spcPct val="90000"/>
              </a:lnSpc>
              <a:buFont typeface="Wingdings" pitchFamily="2" charset="2"/>
              <a:buNone/>
            </a:pPr>
            <a:r>
              <a:rPr lang="en-US" sz="2400" dirty="0"/>
              <a:t> </a:t>
            </a:r>
          </a:p>
          <a:p>
            <a:pPr eaLnBrk="1" hangingPunct="1">
              <a:lnSpc>
                <a:spcPct val="90000"/>
              </a:lnSpc>
              <a:buFont typeface="Wingdings" pitchFamily="2" charset="2"/>
              <a:buNone/>
            </a:pPr>
            <a:endParaRPr lang="en-US" sz="2400" dirty="0"/>
          </a:p>
          <a:p>
            <a:pPr eaLnBrk="1" hangingPunct="1">
              <a:lnSpc>
                <a:spcPct val="90000"/>
              </a:lnSpc>
              <a:buFont typeface="Wingdings" pitchFamily="2" charset="2"/>
              <a:buNone/>
            </a:pPr>
            <a:endParaRPr lang="en-US" sz="2400" dirty="0"/>
          </a:p>
          <a:p>
            <a:pPr eaLnBrk="1" hangingPunct="1">
              <a:lnSpc>
                <a:spcPct val="90000"/>
              </a:lnSpc>
              <a:buFont typeface="Wingdings" pitchFamily="2" charset="2"/>
              <a:buNone/>
            </a:pPr>
            <a:endParaRPr lang="en-US" sz="2400" dirty="0"/>
          </a:p>
          <a:p>
            <a:pPr eaLnBrk="1" hangingPunct="1">
              <a:lnSpc>
                <a:spcPct val="90000"/>
              </a:lnSpc>
              <a:buFont typeface="Wingdings" pitchFamily="2" charset="2"/>
              <a:buNone/>
            </a:pPr>
            <a:endParaRPr lang="en-US" sz="2400" dirty="0"/>
          </a:p>
          <a:p>
            <a:pPr eaLnBrk="1" hangingPunct="1">
              <a:lnSpc>
                <a:spcPct val="90000"/>
              </a:lnSpc>
              <a:buFont typeface="Wingdings" pitchFamily="2" charset="2"/>
              <a:buNone/>
            </a:pPr>
            <a:endParaRPr lang="en-US" sz="2400" dirty="0"/>
          </a:p>
          <a:p>
            <a:pPr eaLnBrk="1" hangingPunct="1">
              <a:lnSpc>
                <a:spcPct val="90000"/>
              </a:lnSpc>
              <a:buFont typeface="Wingdings" pitchFamily="2" charset="2"/>
              <a:buNone/>
            </a:pPr>
            <a:endParaRPr lang="en-US" sz="2400" dirty="0"/>
          </a:p>
          <a:p>
            <a:pPr eaLnBrk="1" hangingPunct="1">
              <a:lnSpc>
                <a:spcPct val="90000"/>
              </a:lnSpc>
            </a:pPr>
            <a:endParaRPr lang="en-US" sz="2400" dirty="0"/>
          </a:p>
          <a:p>
            <a:pPr eaLnBrk="1" hangingPunct="1">
              <a:lnSpc>
                <a:spcPct val="90000"/>
              </a:lnSpc>
              <a:buFont typeface="Wingdings" pitchFamily="2" charset="2"/>
              <a:buNone/>
            </a:pPr>
            <a:endParaRPr lang="en-US" sz="2400" dirty="0"/>
          </a:p>
          <a:p>
            <a:pPr eaLnBrk="1" hangingPunct="1">
              <a:lnSpc>
                <a:spcPct val="90000"/>
              </a:lnSpc>
            </a:pPr>
            <a:endParaRPr lang="en-US" sz="2400" dirty="0"/>
          </a:p>
          <a:p>
            <a:pPr eaLnBrk="1" hangingPunct="1">
              <a:lnSpc>
                <a:spcPct val="90000"/>
              </a:lnSpc>
            </a:pPr>
            <a:endParaRPr lang="en-US" sz="2400" dirty="0"/>
          </a:p>
        </p:txBody>
      </p:sp>
    </p:spTree>
    <p:extLst>
      <p:ext uri="{BB962C8B-B14F-4D97-AF65-F5344CB8AC3E}">
        <p14:creationId xmlns:p14="http://schemas.microsoft.com/office/powerpoint/2010/main" val="279599503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4210"/>
                                        </p:tgtEl>
                                        <p:attrNameLst>
                                          <p:attrName>style.visibility</p:attrName>
                                        </p:attrNameLst>
                                      </p:cBhvr>
                                      <p:to>
                                        <p:strVal val="visible"/>
                                      </p:to>
                                    </p:set>
                                    <p:anim calcmode="lin" valueType="num">
                                      <p:cBhvr>
                                        <p:cTn id="7" dur="1000" fill="hold"/>
                                        <p:tgtEl>
                                          <p:spTgt spid="94210"/>
                                        </p:tgtEl>
                                        <p:attrNameLst>
                                          <p:attrName>ppt_x</p:attrName>
                                        </p:attrNameLst>
                                      </p:cBhvr>
                                      <p:tavLst>
                                        <p:tav tm="0">
                                          <p:val>
                                            <p:strVal val="#ppt_x-.2"/>
                                          </p:val>
                                        </p:tav>
                                        <p:tav tm="100000">
                                          <p:val>
                                            <p:strVal val="#ppt_x"/>
                                          </p:val>
                                        </p:tav>
                                      </p:tavLst>
                                    </p:anim>
                                    <p:anim calcmode="lin" valueType="num">
                                      <p:cBhvr>
                                        <p:cTn id="8" dur="1000" fill="hold"/>
                                        <p:tgtEl>
                                          <p:spTgt spid="942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942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94211">
                                            <p:txEl>
                                              <p:pRg st="0" end="0"/>
                                            </p:txEl>
                                          </p:spTgt>
                                        </p:tgtEl>
                                        <p:attrNameLst>
                                          <p:attrName>style.visibility</p:attrName>
                                        </p:attrNameLst>
                                      </p:cBhvr>
                                      <p:to>
                                        <p:strVal val="visible"/>
                                      </p:to>
                                    </p:set>
                                    <p:animEffect transition="in" filter="fade">
                                      <p:cBhvr>
                                        <p:cTn id="14" dur="500"/>
                                        <p:tgtEl>
                                          <p:spTgt spid="94211">
                                            <p:txEl>
                                              <p:pRg st="0" end="0"/>
                                            </p:txEl>
                                          </p:spTgt>
                                        </p:tgtEl>
                                      </p:cBhvr>
                                    </p:animEffect>
                                    <p:anim calcmode="lin" valueType="num">
                                      <p:cBhvr>
                                        <p:cTn id="15" dur="500" fill="hold"/>
                                        <p:tgtEl>
                                          <p:spTgt spid="9421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421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94211">
                                            <p:txEl>
                                              <p:pRg st="2" end="2"/>
                                            </p:txEl>
                                          </p:spTgt>
                                        </p:tgtEl>
                                        <p:attrNameLst>
                                          <p:attrName>style.visibility</p:attrName>
                                        </p:attrNameLst>
                                      </p:cBhvr>
                                      <p:to>
                                        <p:strVal val="visible"/>
                                      </p:to>
                                    </p:set>
                                    <p:animEffect transition="in" filter="fade">
                                      <p:cBhvr>
                                        <p:cTn id="21" dur="500"/>
                                        <p:tgtEl>
                                          <p:spTgt spid="94211">
                                            <p:txEl>
                                              <p:pRg st="2" end="2"/>
                                            </p:txEl>
                                          </p:spTgt>
                                        </p:tgtEl>
                                      </p:cBhvr>
                                    </p:animEffect>
                                    <p:anim calcmode="lin" valueType="num">
                                      <p:cBhvr>
                                        <p:cTn id="22" dur="500" fill="hold"/>
                                        <p:tgtEl>
                                          <p:spTgt spid="94211">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9421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94211">
                                            <p:txEl>
                                              <p:pRg st="4" end="4"/>
                                            </p:txEl>
                                          </p:spTgt>
                                        </p:tgtEl>
                                        <p:attrNameLst>
                                          <p:attrName>style.visibility</p:attrName>
                                        </p:attrNameLst>
                                      </p:cBhvr>
                                      <p:to>
                                        <p:strVal val="visible"/>
                                      </p:to>
                                    </p:set>
                                    <p:animEffect transition="in" filter="fade">
                                      <p:cBhvr>
                                        <p:cTn id="28" dur="500"/>
                                        <p:tgtEl>
                                          <p:spTgt spid="94211">
                                            <p:txEl>
                                              <p:pRg st="4" end="4"/>
                                            </p:txEl>
                                          </p:spTgt>
                                        </p:tgtEl>
                                      </p:cBhvr>
                                    </p:animEffect>
                                    <p:anim calcmode="lin" valueType="num">
                                      <p:cBhvr>
                                        <p:cTn id="29" dur="500" fill="hold"/>
                                        <p:tgtEl>
                                          <p:spTgt spid="94211">
                                            <p:txEl>
                                              <p:pRg st="4" end="4"/>
                                            </p:txEl>
                                          </p:spTgt>
                                        </p:tgtEl>
                                        <p:attrNameLst>
                                          <p:attrName>ppt_x</p:attrName>
                                        </p:attrNameLst>
                                      </p:cBhvr>
                                      <p:tavLst>
                                        <p:tav tm="0">
                                          <p:val>
                                            <p:strVal val="#ppt_x"/>
                                          </p:val>
                                        </p:tav>
                                        <p:tav tm="100000">
                                          <p:val>
                                            <p:strVal val="#ppt_x"/>
                                          </p:val>
                                        </p:tav>
                                      </p:tavLst>
                                    </p:anim>
                                    <p:anim calcmode="lin" valueType="num">
                                      <p:cBhvr>
                                        <p:cTn id="30" dur="500" fill="hold"/>
                                        <p:tgtEl>
                                          <p:spTgt spid="94211">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94211">
                                            <p:txEl>
                                              <p:pRg st="6" end="6"/>
                                            </p:txEl>
                                          </p:spTgt>
                                        </p:tgtEl>
                                        <p:attrNameLst>
                                          <p:attrName>style.visibility</p:attrName>
                                        </p:attrNameLst>
                                      </p:cBhvr>
                                      <p:to>
                                        <p:strVal val="visible"/>
                                      </p:to>
                                    </p:set>
                                    <p:animEffect transition="in" filter="fade">
                                      <p:cBhvr>
                                        <p:cTn id="35" dur="500"/>
                                        <p:tgtEl>
                                          <p:spTgt spid="94211">
                                            <p:txEl>
                                              <p:pRg st="6" end="6"/>
                                            </p:txEl>
                                          </p:spTgt>
                                        </p:tgtEl>
                                      </p:cBhvr>
                                    </p:animEffect>
                                    <p:anim calcmode="lin" valueType="num">
                                      <p:cBhvr>
                                        <p:cTn id="36" dur="500" fill="hold"/>
                                        <p:tgtEl>
                                          <p:spTgt spid="94211">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94211">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94211">
                                            <p:txEl>
                                              <p:pRg st="8" end="8"/>
                                            </p:txEl>
                                          </p:spTgt>
                                        </p:tgtEl>
                                        <p:attrNameLst>
                                          <p:attrName>style.visibility</p:attrName>
                                        </p:attrNameLst>
                                      </p:cBhvr>
                                      <p:to>
                                        <p:strVal val="visible"/>
                                      </p:to>
                                    </p:set>
                                    <p:animEffect transition="in" filter="fade">
                                      <p:cBhvr>
                                        <p:cTn id="42" dur="500"/>
                                        <p:tgtEl>
                                          <p:spTgt spid="94211">
                                            <p:txEl>
                                              <p:pRg st="8" end="8"/>
                                            </p:txEl>
                                          </p:spTgt>
                                        </p:tgtEl>
                                      </p:cBhvr>
                                    </p:animEffect>
                                    <p:anim calcmode="lin" valueType="num">
                                      <p:cBhvr>
                                        <p:cTn id="43" dur="500" fill="hold"/>
                                        <p:tgtEl>
                                          <p:spTgt spid="94211">
                                            <p:txEl>
                                              <p:pRg st="8" end="8"/>
                                            </p:txEl>
                                          </p:spTgt>
                                        </p:tgtEl>
                                        <p:attrNameLst>
                                          <p:attrName>ppt_x</p:attrName>
                                        </p:attrNameLst>
                                      </p:cBhvr>
                                      <p:tavLst>
                                        <p:tav tm="0">
                                          <p:val>
                                            <p:strVal val="#ppt_x"/>
                                          </p:val>
                                        </p:tav>
                                        <p:tav tm="100000">
                                          <p:val>
                                            <p:strVal val="#ppt_x"/>
                                          </p:val>
                                        </p:tav>
                                      </p:tavLst>
                                    </p:anim>
                                    <p:anim calcmode="lin" valueType="num">
                                      <p:cBhvr>
                                        <p:cTn id="44" dur="500" fill="hold"/>
                                        <p:tgtEl>
                                          <p:spTgt spid="94211">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94211">
                                            <p:txEl>
                                              <p:pRg st="10" end="10"/>
                                            </p:txEl>
                                          </p:spTgt>
                                        </p:tgtEl>
                                        <p:attrNameLst>
                                          <p:attrName>style.visibility</p:attrName>
                                        </p:attrNameLst>
                                      </p:cBhvr>
                                      <p:to>
                                        <p:strVal val="visible"/>
                                      </p:to>
                                    </p:set>
                                    <p:animEffect transition="in" filter="fade">
                                      <p:cBhvr>
                                        <p:cTn id="49" dur="500"/>
                                        <p:tgtEl>
                                          <p:spTgt spid="94211">
                                            <p:txEl>
                                              <p:pRg st="10" end="10"/>
                                            </p:txEl>
                                          </p:spTgt>
                                        </p:tgtEl>
                                      </p:cBhvr>
                                    </p:animEffect>
                                    <p:anim calcmode="lin" valueType="num">
                                      <p:cBhvr>
                                        <p:cTn id="50" dur="500" fill="hold"/>
                                        <p:tgtEl>
                                          <p:spTgt spid="94211">
                                            <p:txEl>
                                              <p:pRg st="10" end="10"/>
                                            </p:txEl>
                                          </p:spTgt>
                                        </p:tgtEl>
                                        <p:attrNameLst>
                                          <p:attrName>ppt_x</p:attrName>
                                        </p:attrNameLst>
                                      </p:cBhvr>
                                      <p:tavLst>
                                        <p:tav tm="0">
                                          <p:val>
                                            <p:strVal val="#ppt_x"/>
                                          </p:val>
                                        </p:tav>
                                        <p:tav tm="100000">
                                          <p:val>
                                            <p:strVal val="#ppt_x"/>
                                          </p:val>
                                        </p:tav>
                                      </p:tavLst>
                                    </p:anim>
                                    <p:anim calcmode="lin" valueType="num">
                                      <p:cBhvr>
                                        <p:cTn id="51" dur="500" fill="hold"/>
                                        <p:tgtEl>
                                          <p:spTgt spid="94211">
                                            <p:txEl>
                                              <p:pRg st="10" end="10"/>
                                            </p:txEl>
                                          </p:spTgt>
                                        </p:tgtEl>
                                        <p:attrNameLst>
                                          <p:attrName>ppt_y</p:attrName>
                                        </p:attrNameLst>
                                      </p:cBhvr>
                                      <p:tavLst>
                                        <p:tav tm="0">
                                          <p:val>
                                            <p:strVal val="#ppt_y+.05"/>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94211">
                                            <p:txEl>
                                              <p:pRg st="14" end="14"/>
                                            </p:txEl>
                                          </p:spTgt>
                                        </p:tgtEl>
                                        <p:attrNameLst>
                                          <p:attrName>style.visibility</p:attrName>
                                        </p:attrNameLst>
                                      </p:cBhvr>
                                      <p:to>
                                        <p:strVal val="visible"/>
                                      </p:to>
                                    </p:set>
                                    <p:animEffect transition="in" filter="fade">
                                      <p:cBhvr>
                                        <p:cTn id="56" dur="500"/>
                                        <p:tgtEl>
                                          <p:spTgt spid="94211">
                                            <p:txEl>
                                              <p:pRg st="14" end="14"/>
                                            </p:txEl>
                                          </p:spTgt>
                                        </p:tgtEl>
                                      </p:cBhvr>
                                    </p:animEffect>
                                    <p:anim calcmode="lin" valueType="num">
                                      <p:cBhvr>
                                        <p:cTn id="57" dur="500" fill="hold"/>
                                        <p:tgtEl>
                                          <p:spTgt spid="94211">
                                            <p:txEl>
                                              <p:pRg st="14" end="14"/>
                                            </p:txEl>
                                          </p:spTgt>
                                        </p:tgtEl>
                                        <p:attrNameLst>
                                          <p:attrName>ppt_x</p:attrName>
                                        </p:attrNameLst>
                                      </p:cBhvr>
                                      <p:tavLst>
                                        <p:tav tm="0">
                                          <p:val>
                                            <p:strVal val="#ppt_x"/>
                                          </p:val>
                                        </p:tav>
                                        <p:tav tm="100000">
                                          <p:val>
                                            <p:strVal val="#ppt_x"/>
                                          </p:val>
                                        </p:tav>
                                      </p:tavLst>
                                    </p:anim>
                                    <p:anim calcmode="lin" valueType="num">
                                      <p:cBhvr>
                                        <p:cTn id="58" dur="500" fill="hold"/>
                                        <p:tgtEl>
                                          <p:spTgt spid="94211">
                                            <p:txEl>
                                              <p:pRg st="14" end="1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P spid="942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963" y="0"/>
            <a:ext cx="12192000" cy="8087360"/>
          </a:xfrm>
          <a:prstGeom prst="rect">
            <a:avLst/>
          </a:prstGeom>
        </p:spPr>
      </p:pic>
      <p:sp>
        <p:nvSpPr>
          <p:cNvPr id="4" name="Title 3"/>
          <p:cNvSpPr>
            <a:spLocks noGrp="1"/>
          </p:cNvSpPr>
          <p:nvPr>
            <p:ph type="ctrTitle"/>
          </p:nvPr>
        </p:nvSpPr>
        <p:spPr>
          <a:xfrm>
            <a:off x="968102" y="1210498"/>
            <a:ext cx="9929870" cy="2387600"/>
          </a:xfrm>
          <a:ln>
            <a:solidFill>
              <a:schemeClr val="tx1"/>
            </a:solidFill>
          </a:ln>
        </p:spPr>
        <p:txBody>
          <a:bodyPr>
            <a:noAutofit/>
          </a:bodyPr>
          <a:lstStyle/>
          <a:p>
            <a:r>
              <a:rPr lang="en-US" sz="9600" b="1" dirty="0" smtClean="0">
                <a:solidFill>
                  <a:schemeClr val="bg1"/>
                </a:solidFill>
                <a:effectLst>
                  <a:outerShdw blurRad="38100" dist="38100" dir="2700000" algn="tl">
                    <a:srgbClr val="000000">
                      <a:alpha val="43137"/>
                    </a:srgbClr>
                  </a:outerShdw>
                </a:effectLst>
              </a:rPr>
              <a:t>Self awareness</a:t>
            </a:r>
            <a:endParaRPr lang="en-US" sz="9600" b="1" dirty="0">
              <a:solidFill>
                <a:schemeClr val="bg1"/>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a:xfrm>
            <a:off x="1383196" y="4186967"/>
            <a:ext cx="9144000" cy="1655762"/>
          </a:xfrm>
        </p:spPr>
        <p:txBody>
          <a:bodyPr/>
          <a:lstStyle/>
          <a:p>
            <a:r>
              <a:rPr lang="en-US" sz="6600" b="1" dirty="0" smtClean="0">
                <a:solidFill>
                  <a:schemeClr val="bg1"/>
                </a:solidFill>
                <a:effectLst>
                  <a:outerShdw blurRad="38100" dist="38100" dir="2700000" algn="tl">
                    <a:srgbClr val="000000">
                      <a:alpha val="43137"/>
                    </a:srgbClr>
                  </a:outerShdw>
                </a:effectLst>
              </a:rPr>
              <a:t>Reflection Questions</a:t>
            </a:r>
            <a:endParaRPr lang="en-US" sz="6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0682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7846" y="1948629"/>
            <a:ext cx="10216308" cy="2387600"/>
          </a:xfrm>
        </p:spPr>
        <p:txBody>
          <a:bodyPr>
            <a:normAutofit/>
          </a:bodyPr>
          <a:lstStyle/>
          <a:p>
            <a:r>
              <a:rPr lang="en-US" dirty="0" smtClean="0"/>
              <a:t>I cannot be a teacher without exposing who I am.</a:t>
            </a:r>
            <a:endParaRPr lang="en-US" dirty="0"/>
          </a:p>
        </p:txBody>
      </p:sp>
      <p:sp>
        <p:nvSpPr>
          <p:cNvPr id="3" name="Subtitle 2"/>
          <p:cNvSpPr>
            <a:spLocks noGrp="1"/>
          </p:cNvSpPr>
          <p:nvPr>
            <p:ph type="subTitle" idx="1"/>
          </p:nvPr>
        </p:nvSpPr>
        <p:spPr/>
        <p:txBody>
          <a:bodyPr>
            <a:normAutofit lnSpcReduction="10000"/>
          </a:bodyPr>
          <a:lstStyle/>
          <a:p>
            <a:endParaRPr lang="en-US" dirty="0" smtClean="0"/>
          </a:p>
          <a:p>
            <a:endParaRPr lang="en-US" dirty="0"/>
          </a:p>
          <a:p>
            <a:endParaRPr lang="en-US" dirty="0" smtClean="0"/>
          </a:p>
          <a:p>
            <a:r>
              <a:rPr lang="en-US" dirty="0" smtClean="0"/>
              <a:t>Paulo Freire</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8945" y="232455"/>
            <a:ext cx="1577615" cy="2258858"/>
          </a:xfrm>
          <a:prstGeom prst="rect">
            <a:avLst/>
          </a:prstGeom>
        </p:spPr>
      </p:pic>
    </p:spTree>
    <p:extLst>
      <p:ext uri="{BB962C8B-B14F-4D97-AF65-F5344CB8AC3E}">
        <p14:creationId xmlns:p14="http://schemas.microsoft.com/office/powerpoint/2010/main" val="3423678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creativecan.com/wp-content/uploads/2012/06/asian-fabric-pac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431" y="-2474477"/>
            <a:ext cx="12575262" cy="1005555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106280" y="2255845"/>
            <a:ext cx="7993022" cy="1323439"/>
          </a:xfrm>
          <a:prstGeom prst="rect">
            <a:avLst/>
          </a:prstGeom>
        </p:spPr>
        <p:txBody>
          <a:bodyPr wrap="none">
            <a:spAutoFit/>
          </a:bodyPr>
          <a:lstStyle/>
          <a:p>
            <a:r>
              <a:rPr lang="en-US" sz="8000" b="1" dirty="0">
                <a:solidFill>
                  <a:schemeClr val="bg1"/>
                </a:solidFill>
                <a:effectLst>
                  <a:outerShdw blurRad="38100" dist="38100" dir="2700000" algn="tl">
                    <a:srgbClr val="000000">
                      <a:alpha val="43137"/>
                    </a:srgbClr>
                  </a:outerShdw>
                </a:effectLst>
              </a:rPr>
              <a:t>Course Content</a:t>
            </a:r>
            <a:endParaRPr lang="en-US" sz="8000" dirty="0"/>
          </a:p>
        </p:txBody>
      </p:sp>
      <p:sp>
        <p:nvSpPr>
          <p:cNvPr id="4" name="Rectangle 3"/>
          <p:cNvSpPr/>
          <p:nvPr/>
        </p:nvSpPr>
        <p:spPr>
          <a:xfrm>
            <a:off x="2811051" y="4136700"/>
            <a:ext cx="6390083" cy="830997"/>
          </a:xfrm>
          <a:prstGeom prst="rect">
            <a:avLst/>
          </a:prstGeom>
        </p:spPr>
        <p:txBody>
          <a:bodyPr wrap="none">
            <a:spAutoFit/>
          </a:bodyPr>
          <a:lstStyle/>
          <a:p>
            <a:r>
              <a:rPr lang="en-US" sz="4800" b="1" dirty="0">
                <a:solidFill>
                  <a:schemeClr val="bg1"/>
                </a:solidFill>
                <a:effectLst>
                  <a:outerShdw blurRad="38100" dist="38100" dir="2700000" algn="tl">
                    <a:srgbClr val="000000">
                      <a:alpha val="43137"/>
                    </a:srgbClr>
                  </a:outerShdw>
                </a:effectLst>
              </a:rPr>
              <a:t>Reflection Questions</a:t>
            </a:r>
          </a:p>
        </p:txBody>
      </p:sp>
    </p:spTree>
    <p:extLst>
      <p:ext uri="{BB962C8B-B14F-4D97-AF65-F5344CB8AC3E}">
        <p14:creationId xmlns:p14="http://schemas.microsoft.com/office/powerpoint/2010/main" val="285126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img1.etsystatic.com/034/0/6079988/il_570xN.621874299_fpl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8231"/>
            <a:ext cx="12192000" cy="7297094"/>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ctrTitle"/>
          </p:nvPr>
        </p:nvSpPr>
        <p:spPr>
          <a:xfrm>
            <a:off x="0" y="1122363"/>
            <a:ext cx="12192000" cy="2387600"/>
          </a:xfrm>
        </p:spPr>
        <p:txBody>
          <a:bodyPr>
            <a:noAutofit/>
          </a:bodyPr>
          <a:lstStyle/>
          <a:p>
            <a:r>
              <a:rPr lang="en-US" sz="6600" b="1" dirty="0">
                <a:solidFill>
                  <a:schemeClr val="bg1"/>
                </a:solidFill>
                <a:effectLst>
                  <a:outerShdw blurRad="38100" dist="38100" dir="2700000" algn="tl">
                    <a:srgbClr val="000000">
                      <a:alpha val="43137"/>
                    </a:srgbClr>
                  </a:outerShdw>
                </a:effectLst>
              </a:rPr>
              <a:t>Knowledge </a:t>
            </a:r>
            <a:r>
              <a:rPr lang="en-US" sz="6600" b="1" dirty="0" smtClean="0">
                <a:solidFill>
                  <a:schemeClr val="bg1"/>
                </a:solidFill>
                <a:effectLst>
                  <a:outerShdw blurRad="38100" dist="38100" dir="2700000" algn="tl">
                    <a:srgbClr val="000000">
                      <a:alpha val="43137"/>
                    </a:srgbClr>
                  </a:outerShdw>
                </a:effectLst>
              </a:rPr>
              <a:t>of Your Students</a:t>
            </a:r>
            <a:endParaRPr lang="en-US" sz="6600" b="1" dirty="0">
              <a:solidFill>
                <a:schemeClr val="bg1"/>
              </a:solidFill>
              <a:effectLst>
                <a:outerShdw blurRad="38100" dist="38100" dir="2700000" algn="tl">
                  <a:srgbClr val="000000">
                    <a:alpha val="43137"/>
                  </a:srgbClr>
                </a:outerShdw>
              </a:effectLst>
            </a:endParaRPr>
          </a:p>
        </p:txBody>
      </p:sp>
      <p:sp>
        <p:nvSpPr>
          <p:cNvPr id="4" name="Subtitle 3"/>
          <p:cNvSpPr>
            <a:spLocks noGrp="1"/>
          </p:cNvSpPr>
          <p:nvPr>
            <p:ph type="subTitle" idx="1"/>
          </p:nvPr>
        </p:nvSpPr>
        <p:spPr>
          <a:xfrm>
            <a:off x="1524000" y="3855426"/>
            <a:ext cx="9144000" cy="1655762"/>
          </a:xfrm>
        </p:spPr>
        <p:txBody>
          <a:bodyPr>
            <a:normAutofit/>
          </a:bodyPr>
          <a:lstStyle/>
          <a:p>
            <a:r>
              <a:rPr lang="en-US" sz="6000" b="1" dirty="0">
                <a:solidFill>
                  <a:schemeClr val="bg1"/>
                </a:solidFill>
                <a:effectLst>
                  <a:outerShdw blurRad="38100" dist="38100" dir="2700000" algn="tl">
                    <a:srgbClr val="000000">
                      <a:alpha val="43137"/>
                    </a:srgbClr>
                  </a:outerShdw>
                </a:effectLst>
              </a:rPr>
              <a:t>Reflection Questions</a:t>
            </a:r>
          </a:p>
        </p:txBody>
      </p:sp>
    </p:spTree>
    <p:extLst>
      <p:ext uri="{BB962C8B-B14F-4D97-AF65-F5344CB8AC3E}">
        <p14:creationId xmlns:p14="http://schemas.microsoft.com/office/powerpoint/2010/main" val="264719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afrimood.com/media/catalog/product/cache/1/image/640x/9df78eab33525d08d6e5fb8d27136e95/0/0/0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35670"/>
            <a:ext cx="12192000" cy="10221364"/>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ctrTitle"/>
          </p:nvPr>
        </p:nvSpPr>
        <p:spPr>
          <a:xfrm>
            <a:off x="385590" y="1309650"/>
            <a:ext cx="11093986" cy="2387600"/>
          </a:xfrm>
        </p:spPr>
        <p:txBody>
          <a:bodyPr>
            <a:noAutofit/>
          </a:bodyPr>
          <a:lstStyle/>
          <a:p>
            <a:r>
              <a:rPr lang="en-US" sz="8800" b="1" dirty="0">
                <a:solidFill>
                  <a:schemeClr val="bg1"/>
                </a:solidFill>
                <a:effectLst>
                  <a:outerShdw blurRad="38100" dist="38100" dir="2700000" algn="tl">
                    <a:srgbClr val="000000">
                      <a:alpha val="43137"/>
                    </a:srgbClr>
                  </a:outerShdw>
                </a:effectLst>
              </a:rPr>
              <a:t>Classroom Climate</a:t>
            </a:r>
          </a:p>
        </p:txBody>
      </p:sp>
      <p:sp>
        <p:nvSpPr>
          <p:cNvPr id="4" name="Subtitle 3"/>
          <p:cNvSpPr>
            <a:spLocks noGrp="1"/>
          </p:cNvSpPr>
          <p:nvPr>
            <p:ph type="subTitle" idx="1"/>
          </p:nvPr>
        </p:nvSpPr>
        <p:spPr>
          <a:xfrm>
            <a:off x="1524000" y="4075764"/>
            <a:ext cx="9144000" cy="1655762"/>
          </a:xfrm>
        </p:spPr>
        <p:txBody>
          <a:bodyPr/>
          <a:lstStyle/>
          <a:p>
            <a:r>
              <a:rPr lang="en-US" sz="6000" b="1" dirty="0">
                <a:solidFill>
                  <a:schemeClr val="bg1"/>
                </a:solidFill>
                <a:effectLst>
                  <a:outerShdw blurRad="38100" dist="38100" dir="2700000" algn="tl">
                    <a:srgbClr val="000000">
                      <a:alpha val="43137"/>
                    </a:srgbClr>
                  </a:outerShdw>
                </a:effectLst>
              </a:rPr>
              <a:t>Reflection Questions</a:t>
            </a:r>
          </a:p>
        </p:txBody>
      </p:sp>
    </p:spTree>
    <p:extLst>
      <p:ext uri="{BB962C8B-B14F-4D97-AF65-F5344CB8AC3E}">
        <p14:creationId xmlns:p14="http://schemas.microsoft.com/office/powerpoint/2010/main" val="3359677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58392" cy="10240267"/>
          </a:xfrm>
          <a:prstGeom prst="rect">
            <a:avLst/>
          </a:prstGeom>
        </p:spPr>
      </p:pic>
      <p:sp>
        <p:nvSpPr>
          <p:cNvPr id="4" name="Title 3"/>
          <p:cNvSpPr>
            <a:spLocks noGrp="1"/>
          </p:cNvSpPr>
          <p:nvPr>
            <p:ph type="ctrTitle"/>
          </p:nvPr>
        </p:nvSpPr>
        <p:spPr>
          <a:xfrm>
            <a:off x="460872" y="1539154"/>
            <a:ext cx="11270256" cy="2387600"/>
          </a:xfrm>
        </p:spPr>
        <p:txBody>
          <a:bodyPr>
            <a:noAutofit/>
          </a:bodyPr>
          <a:lstStyle/>
          <a:p>
            <a:r>
              <a:rPr lang="en-US" sz="7200" b="1" dirty="0">
                <a:solidFill>
                  <a:schemeClr val="bg1"/>
                </a:solidFill>
                <a:effectLst>
                  <a:outerShdw blurRad="38100" dist="38100" dir="2700000" algn="tl">
                    <a:srgbClr val="000000">
                      <a:alpha val="43137"/>
                    </a:srgbClr>
                  </a:outerShdw>
                </a:effectLst>
              </a:rPr>
              <a:t>Your Behaviors </a:t>
            </a:r>
            <a:br>
              <a:rPr lang="en-US" sz="7200" b="1" dirty="0">
                <a:solidFill>
                  <a:schemeClr val="bg1"/>
                </a:solidFill>
                <a:effectLst>
                  <a:outerShdw blurRad="38100" dist="38100" dir="2700000" algn="tl">
                    <a:srgbClr val="000000">
                      <a:alpha val="43137"/>
                    </a:srgbClr>
                  </a:outerShdw>
                </a:effectLst>
              </a:rPr>
            </a:br>
            <a:r>
              <a:rPr lang="en-US" sz="7200" b="1" dirty="0">
                <a:solidFill>
                  <a:schemeClr val="bg1"/>
                </a:solidFill>
                <a:effectLst>
                  <a:outerShdw blurRad="38100" dist="38100" dir="2700000" algn="tl">
                    <a:srgbClr val="000000">
                      <a:alpha val="43137"/>
                    </a:srgbClr>
                  </a:outerShdw>
                </a:effectLst>
              </a:rPr>
              <a:t>&amp; Attitudes</a:t>
            </a:r>
          </a:p>
        </p:txBody>
      </p:sp>
      <p:sp>
        <p:nvSpPr>
          <p:cNvPr id="5" name="Subtitle 4"/>
          <p:cNvSpPr>
            <a:spLocks noGrp="1"/>
          </p:cNvSpPr>
          <p:nvPr>
            <p:ph type="subTitle" idx="1"/>
          </p:nvPr>
        </p:nvSpPr>
        <p:spPr/>
        <p:txBody>
          <a:bodyPr>
            <a:normAutofit fontScale="92500" lnSpcReduction="20000"/>
          </a:bodyPr>
          <a:lstStyle/>
          <a:p>
            <a:endParaRPr lang="en-US" sz="6600" b="1" dirty="0" smtClean="0">
              <a:solidFill>
                <a:schemeClr val="bg1"/>
              </a:solidFill>
              <a:effectLst>
                <a:outerShdw blurRad="38100" dist="38100" dir="2700000" algn="tl">
                  <a:srgbClr val="000000">
                    <a:alpha val="43137"/>
                  </a:srgbClr>
                </a:outerShdw>
              </a:effectLst>
            </a:endParaRPr>
          </a:p>
          <a:p>
            <a:r>
              <a:rPr lang="en-US" sz="6600" b="1" dirty="0" smtClean="0">
                <a:solidFill>
                  <a:schemeClr val="bg1"/>
                </a:solidFill>
                <a:effectLst>
                  <a:outerShdw blurRad="38100" dist="38100" dir="2700000" algn="tl">
                    <a:srgbClr val="000000">
                      <a:alpha val="43137"/>
                    </a:srgbClr>
                  </a:outerShdw>
                </a:effectLst>
              </a:rPr>
              <a:t>Reflection </a:t>
            </a:r>
            <a:r>
              <a:rPr lang="en-US" sz="6600" b="1" dirty="0">
                <a:solidFill>
                  <a:schemeClr val="bg1"/>
                </a:solidFill>
                <a:effectLst>
                  <a:outerShdw blurRad="38100" dist="38100" dir="2700000" algn="tl">
                    <a:srgbClr val="000000">
                      <a:alpha val="43137"/>
                    </a:srgbClr>
                  </a:outerShdw>
                </a:effectLst>
              </a:rPr>
              <a:t>Questions</a:t>
            </a:r>
          </a:p>
        </p:txBody>
      </p:sp>
    </p:spTree>
    <p:extLst>
      <p:ext uri="{BB962C8B-B14F-4D97-AF65-F5344CB8AC3E}">
        <p14:creationId xmlns:p14="http://schemas.microsoft.com/office/powerpoint/2010/main" val="138302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Recommendations</a:t>
            </a:r>
            <a:endParaRPr lang="en-US" sz="5400" dirty="0"/>
          </a:p>
        </p:txBody>
      </p:sp>
      <p:sp>
        <p:nvSpPr>
          <p:cNvPr id="3" name="Content Placeholder 2"/>
          <p:cNvSpPr>
            <a:spLocks noGrp="1"/>
          </p:cNvSpPr>
          <p:nvPr>
            <p:ph idx="1"/>
          </p:nvPr>
        </p:nvSpPr>
        <p:spPr/>
        <p:txBody>
          <a:bodyPr>
            <a:normAutofit lnSpcReduction="10000"/>
          </a:bodyPr>
          <a:lstStyle/>
          <a:p>
            <a:pPr lvl="0"/>
            <a:r>
              <a:rPr lang="en-US" sz="4000" dirty="0"/>
              <a:t>Deepen your </a:t>
            </a:r>
            <a:r>
              <a:rPr lang="en-US" sz="4000" dirty="0" smtClean="0"/>
              <a:t>commitment</a:t>
            </a:r>
          </a:p>
          <a:p>
            <a:pPr lvl="0"/>
            <a:endParaRPr lang="en-US" sz="4000" dirty="0"/>
          </a:p>
          <a:p>
            <a:pPr lvl="0"/>
            <a:r>
              <a:rPr lang="en-US" sz="4000" dirty="0"/>
              <a:t>Focus on factors of </a:t>
            </a:r>
            <a:r>
              <a:rPr lang="en-US" sz="4000" dirty="0" smtClean="0"/>
              <a:t>inclusion</a:t>
            </a:r>
          </a:p>
          <a:p>
            <a:pPr lvl="0"/>
            <a:endParaRPr lang="en-US" sz="4000" dirty="0"/>
          </a:p>
          <a:p>
            <a:pPr lvl="0"/>
            <a:r>
              <a:rPr lang="en-US" sz="4000" dirty="0"/>
              <a:t>Identify &amp; implement promising </a:t>
            </a:r>
            <a:r>
              <a:rPr lang="en-US" sz="4000" dirty="0" smtClean="0"/>
              <a:t>practices</a:t>
            </a:r>
          </a:p>
          <a:p>
            <a:pPr lvl="0"/>
            <a:endParaRPr lang="en-US" sz="4000" dirty="0"/>
          </a:p>
          <a:p>
            <a:pPr lvl="0"/>
            <a:r>
              <a:rPr lang="en-US" sz="4000" dirty="0"/>
              <a:t>Develop and reward inclusion standards</a:t>
            </a:r>
          </a:p>
          <a:p>
            <a:endParaRPr lang="en-US" dirty="0"/>
          </a:p>
          <a:p>
            <a:endParaRPr lang="en-US" dirty="0" smtClean="0"/>
          </a:p>
          <a:p>
            <a:endParaRPr lang="en-US" dirty="0"/>
          </a:p>
        </p:txBody>
      </p:sp>
    </p:spTree>
    <p:extLst>
      <p:ext uri="{BB962C8B-B14F-4D97-AF65-F5344CB8AC3E}">
        <p14:creationId xmlns:p14="http://schemas.microsoft.com/office/powerpoint/2010/main" val="2607405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4395" y="2025040"/>
            <a:ext cx="9144000" cy="2387600"/>
          </a:xfrm>
        </p:spPr>
        <p:txBody>
          <a:bodyPr/>
          <a:lstStyle/>
          <a:p>
            <a:r>
              <a:rPr lang="en-US" dirty="0" smtClean="0"/>
              <a:t/>
            </a:r>
            <a:br>
              <a:rPr lang="en-US" dirty="0" smtClean="0"/>
            </a:br>
            <a:r>
              <a:rPr lang="en-US" dirty="0" smtClean="0"/>
              <a:t>Difference</a:t>
            </a:r>
            <a:endParaRPr lang="en-US" dirty="0"/>
          </a:p>
        </p:txBody>
      </p:sp>
      <p:sp>
        <p:nvSpPr>
          <p:cNvPr id="3" name="Subtitle 2"/>
          <p:cNvSpPr>
            <a:spLocks noGrp="1"/>
          </p:cNvSpPr>
          <p:nvPr>
            <p:ph type="subTitle" idx="1"/>
          </p:nvPr>
        </p:nvSpPr>
        <p:spPr>
          <a:xfrm>
            <a:off x="892366" y="3778307"/>
            <a:ext cx="10488058" cy="3255963"/>
          </a:xfrm>
        </p:spPr>
        <p:txBody>
          <a:bodyPr>
            <a:normAutofit/>
          </a:bodyPr>
          <a:lstStyle/>
          <a:p>
            <a:endParaRPr lang="en-US" dirty="0"/>
          </a:p>
          <a:p>
            <a:pPr algn="r"/>
            <a:endParaRPr lang="en-US" dirty="0" smtClean="0"/>
          </a:p>
        </p:txBody>
      </p:sp>
      <p:pic>
        <p:nvPicPr>
          <p:cNvPr id="4" name="Picture 2" descr="http://njcie.org/wp-content/uploads/inclusion-640x17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9906" y="479706"/>
            <a:ext cx="609600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1004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Recommendations</a:t>
            </a:r>
            <a:endParaRPr lang="en-US" sz="5400" dirty="0"/>
          </a:p>
        </p:txBody>
      </p:sp>
      <p:sp>
        <p:nvSpPr>
          <p:cNvPr id="3" name="Content Placeholder 2"/>
          <p:cNvSpPr>
            <a:spLocks noGrp="1"/>
          </p:cNvSpPr>
          <p:nvPr>
            <p:ph idx="1"/>
          </p:nvPr>
        </p:nvSpPr>
        <p:spPr>
          <a:xfrm>
            <a:off x="838200" y="1690688"/>
            <a:ext cx="10515600" cy="4831298"/>
          </a:xfrm>
        </p:spPr>
        <p:txBody>
          <a:bodyPr>
            <a:normAutofit/>
          </a:bodyPr>
          <a:lstStyle/>
          <a:p>
            <a:pPr marL="0" indent="0">
              <a:lnSpc>
                <a:spcPct val="80000"/>
              </a:lnSpc>
              <a:buNone/>
            </a:pPr>
            <a:endParaRPr lang="en-US" dirty="0" smtClean="0"/>
          </a:p>
          <a:p>
            <a:pPr lvl="0"/>
            <a:r>
              <a:rPr lang="en-US" sz="3600" dirty="0"/>
              <a:t>Identify, create, &amp; share </a:t>
            </a:r>
            <a:r>
              <a:rPr lang="en-US" sz="3600" dirty="0" smtClean="0"/>
              <a:t>RESOURCES</a:t>
            </a:r>
          </a:p>
          <a:p>
            <a:pPr lvl="0"/>
            <a:endParaRPr lang="en-US" sz="3600" dirty="0"/>
          </a:p>
          <a:p>
            <a:pPr lvl="0"/>
            <a:r>
              <a:rPr lang="en-US" sz="3600" dirty="0"/>
              <a:t>Collaborate with faculty, students, and </a:t>
            </a:r>
            <a:r>
              <a:rPr lang="en-US" sz="3600" dirty="0" smtClean="0"/>
              <a:t>staff</a:t>
            </a:r>
          </a:p>
          <a:p>
            <a:pPr lvl="0"/>
            <a:endParaRPr lang="en-US" sz="3600" dirty="0"/>
          </a:p>
          <a:p>
            <a:pPr lvl="0"/>
            <a:r>
              <a:rPr lang="en-US" sz="3600" dirty="0"/>
              <a:t>Engage in professional </a:t>
            </a:r>
            <a:r>
              <a:rPr lang="en-US" sz="3600" dirty="0" smtClean="0"/>
              <a:t>development</a:t>
            </a:r>
          </a:p>
          <a:p>
            <a:pPr lvl="0"/>
            <a:endParaRPr lang="en-US" sz="3600" dirty="0"/>
          </a:p>
          <a:p>
            <a:pPr lvl="0"/>
            <a:r>
              <a:rPr lang="en-US" sz="3600" dirty="0"/>
              <a:t>Others?</a:t>
            </a:r>
          </a:p>
          <a:p>
            <a:endParaRPr lang="en-US" dirty="0"/>
          </a:p>
        </p:txBody>
      </p:sp>
    </p:spTree>
    <p:extLst>
      <p:ext uri="{BB962C8B-B14F-4D97-AF65-F5344CB8AC3E}">
        <p14:creationId xmlns:p14="http://schemas.microsoft.com/office/powerpoint/2010/main" val="409617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06647"/>
            <a:ext cx="9144000" cy="2387600"/>
          </a:xfrm>
        </p:spPr>
        <p:txBody>
          <a:bodyPr>
            <a:normAutofit fontScale="90000"/>
          </a:bodyPr>
          <a:lstStyle/>
          <a:p>
            <a:r>
              <a:rPr lang="en-US" dirty="0"/>
              <a:t>Who dares to teach must never cease to </a:t>
            </a:r>
            <a:r>
              <a:rPr lang="en-US" dirty="0" smtClean="0"/>
              <a:t>learn.</a:t>
            </a:r>
            <a:r>
              <a:rPr lang="en-US" dirty="0"/>
              <a:t/>
            </a:r>
            <a:br>
              <a:rPr lang="en-US" dirty="0"/>
            </a:br>
            <a:r>
              <a:rPr lang="en-US" dirty="0" smtClean="0"/>
              <a:t/>
            </a:r>
            <a:br>
              <a:rPr lang="en-US" dirty="0" smtClean="0"/>
            </a:br>
            <a:r>
              <a:rPr lang="en-US" sz="3600" dirty="0" smtClean="0"/>
              <a:t>John </a:t>
            </a:r>
            <a:r>
              <a:rPr lang="en-US" sz="3600" dirty="0"/>
              <a:t>Cotton Dana</a:t>
            </a:r>
          </a:p>
        </p:txBody>
      </p:sp>
      <p:sp>
        <p:nvSpPr>
          <p:cNvPr id="3" name="Subtitle 2"/>
          <p:cNvSpPr>
            <a:spLocks noGrp="1"/>
          </p:cNvSpPr>
          <p:nvPr>
            <p:ph type="subTitle" idx="1"/>
          </p:nvPr>
        </p:nvSpPr>
        <p:spPr>
          <a:xfrm>
            <a:off x="1368425" y="4973638"/>
            <a:ext cx="9144000" cy="1655762"/>
          </a:xfrm>
        </p:spPr>
        <p:txBody>
          <a:bodyPr/>
          <a:lstStyle/>
          <a:p>
            <a:endParaRPr lang="en-US" dirty="0"/>
          </a:p>
        </p:txBody>
      </p:sp>
      <p:pic>
        <p:nvPicPr>
          <p:cNvPr id="2050" name="Picture 2" descr="Description John Cotton Dana 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4203" y="44450"/>
            <a:ext cx="222885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8070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xfrm>
            <a:off x="838200" y="1803591"/>
            <a:ext cx="10515600" cy="4351338"/>
          </a:xfrm>
        </p:spPr>
        <p:txBody>
          <a:bodyPr>
            <a:normAutofit fontScale="25000" lnSpcReduction="20000"/>
          </a:bodyPr>
          <a:lstStyle/>
          <a:p>
            <a:r>
              <a:rPr lang="en-US" sz="14400" dirty="0" smtClean="0"/>
              <a:t>Difference </a:t>
            </a:r>
            <a:r>
              <a:rPr lang="en-US" sz="14400" dirty="0"/>
              <a:t>Matters Website</a:t>
            </a:r>
          </a:p>
          <a:p>
            <a:pPr marL="0" indent="0">
              <a:buNone/>
            </a:pPr>
            <a:r>
              <a:rPr lang="en-US" sz="14400" dirty="0"/>
              <a:t>  </a:t>
            </a:r>
            <a:r>
              <a:rPr lang="en-US" sz="14400" dirty="0" smtClean="0">
                <a:hlinkClick r:id="rId3"/>
              </a:rPr>
              <a:t>www.differencematters.info</a:t>
            </a:r>
            <a:endParaRPr lang="en-US" sz="14400" dirty="0" smtClean="0"/>
          </a:p>
          <a:p>
            <a:pPr marL="0" indent="0">
              <a:buNone/>
            </a:pPr>
            <a:endParaRPr lang="en-US" sz="14400" dirty="0"/>
          </a:p>
          <a:p>
            <a:r>
              <a:rPr lang="en-US" sz="14400" dirty="0"/>
              <a:t>Harvard Implicit </a:t>
            </a:r>
            <a:r>
              <a:rPr lang="en-US" sz="14400" dirty="0" smtClean="0"/>
              <a:t>Association </a:t>
            </a:r>
            <a:r>
              <a:rPr lang="en-US" sz="14400" dirty="0"/>
              <a:t>Test</a:t>
            </a:r>
          </a:p>
          <a:p>
            <a:pPr marL="0" indent="0">
              <a:buNone/>
            </a:pPr>
            <a:r>
              <a:rPr lang="en-US" sz="14400" dirty="0"/>
              <a:t>  </a:t>
            </a:r>
            <a:r>
              <a:rPr lang="en-US" sz="14400" dirty="0" smtClean="0">
                <a:hlinkClick r:id="rId4"/>
              </a:rPr>
              <a:t>https</a:t>
            </a:r>
            <a:r>
              <a:rPr lang="en-US" sz="14400" dirty="0">
                <a:hlinkClick r:id="rId4"/>
              </a:rPr>
              <a:t>://</a:t>
            </a:r>
            <a:r>
              <a:rPr lang="en-US" sz="14400" dirty="0" smtClean="0">
                <a:hlinkClick r:id="rId4"/>
              </a:rPr>
              <a:t>implicit.harvard.edu/implicit</a:t>
            </a:r>
            <a:endParaRPr lang="en-US" sz="14400" dirty="0" smtClean="0"/>
          </a:p>
          <a:p>
            <a:pPr marL="0" indent="0">
              <a:buNone/>
            </a:pPr>
            <a:endParaRPr lang="en-US" sz="14400" dirty="0" smtClean="0"/>
          </a:p>
          <a:p>
            <a:r>
              <a:rPr lang="en-US" sz="14400" dirty="0"/>
              <a:t>UC Berkeley </a:t>
            </a:r>
            <a:r>
              <a:rPr lang="en-US" sz="14400" dirty="0" smtClean="0"/>
              <a:t>– Creating Inclusive Classrooms    </a:t>
            </a:r>
            <a:r>
              <a:rPr lang="en-US" sz="14400" u="sng" dirty="0" smtClean="0">
                <a:hlinkClick r:id="rId5"/>
              </a:rPr>
              <a:t>http</a:t>
            </a:r>
            <a:r>
              <a:rPr lang="en-US" sz="14400" u="sng" dirty="0">
                <a:hlinkClick r:id="rId5"/>
              </a:rPr>
              <a:t>://mep.berkeley.edu/classroom</a:t>
            </a:r>
            <a:endParaRPr lang="en-US" sz="14400" dirty="0"/>
          </a:p>
          <a:p>
            <a:endParaRPr lang="en-US" sz="14400" dirty="0" smtClean="0"/>
          </a:p>
          <a:p>
            <a:endParaRPr lang="en-US" sz="14400" dirty="0"/>
          </a:p>
          <a:p>
            <a:endParaRPr lang="en-US" sz="9000" dirty="0" smtClean="0"/>
          </a:p>
          <a:p>
            <a:r>
              <a:rPr lang="en-US" sz="9000" dirty="0"/>
              <a:t> </a:t>
            </a:r>
            <a:endParaRPr lang="en-US" sz="14400" dirty="0"/>
          </a:p>
          <a:p>
            <a:pPr marL="0" indent="0">
              <a:buNone/>
            </a:pPr>
            <a:endParaRPr lang="en-US" sz="14400" dirty="0">
              <a:latin typeface="Arial Rounded MT Bold" pitchFamily="34" charset="0"/>
            </a:endParaRPr>
          </a:p>
          <a:p>
            <a:pPr marL="0" indent="0">
              <a:buNone/>
              <a:defRPr/>
            </a:pPr>
            <a:endParaRPr lang="en-US" dirty="0"/>
          </a:p>
        </p:txBody>
      </p:sp>
    </p:spTree>
    <p:extLst>
      <p:ext uri="{BB962C8B-B14F-4D97-AF65-F5344CB8AC3E}">
        <p14:creationId xmlns:p14="http://schemas.microsoft.com/office/powerpoint/2010/main" val="2367864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5355" y="2455844"/>
            <a:ext cx="9144000" cy="2387600"/>
          </a:xfrm>
        </p:spPr>
        <p:txBody>
          <a:bodyPr/>
          <a:lstStyle/>
          <a:p>
            <a:r>
              <a:rPr lang="en-US" dirty="0" smtClean="0"/>
              <a:t>I change myself,</a:t>
            </a:r>
            <a:br>
              <a:rPr lang="en-US" dirty="0" smtClean="0"/>
            </a:br>
            <a:r>
              <a:rPr lang="en-US" dirty="0" smtClean="0"/>
              <a:t>I change the world.</a:t>
            </a:r>
            <a:endParaRPr lang="en-US" dirty="0"/>
          </a:p>
        </p:txBody>
      </p:sp>
      <p:sp>
        <p:nvSpPr>
          <p:cNvPr id="3" name="Subtitle 2"/>
          <p:cNvSpPr>
            <a:spLocks noGrp="1"/>
          </p:cNvSpPr>
          <p:nvPr>
            <p:ph type="subTitle" idx="1"/>
          </p:nvPr>
        </p:nvSpPr>
        <p:spPr>
          <a:xfrm>
            <a:off x="1524000" y="3602037"/>
            <a:ext cx="9144000" cy="1972497"/>
          </a:xfrm>
        </p:spPr>
        <p:txBody>
          <a:bodyPr>
            <a:normAutofit fontScale="92500" lnSpcReduction="10000"/>
          </a:bodyPr>
          <a:lstStyle/>
          <a:p>
            <a:endParaRPr lang="en-US" dirty="0" smtClean="0"/>
          </a:p>
          <a:p>
            <a:endParaRPr lang="en-US" dirty="0"/>
          </a:p>
          <a:p>
            <a:endParaRPr lang="en-US" dirty="0" smtClean="0"/>
          </a:p>
          <a:p>
            <a:endParaRPr lang="en-US" dirty="0" smtClean="0"/>
          </a:p>
          <a:p>
            <a:r>
              <a:rPr lang="en-US" sz="2600" dirty="0" smtClean="0"/>
              <a:t>Gloria </a:t>
            </a:r>
            <a:r>
              <a:rPr lang="en-US" sz="2600" dirty="0" err="1" smtClean="0"/>
              <a:t>Anzaldua</a:t>
            </a:r>
            <a:endParaRPr lang="en-US" sz="2600" dirty="0"/>
          </a:p>
        </p:txBody>
      </p:sp>
      <p:pic>
        <p:nvPicPr>
          <p:cNvPr id="4100" name="Picture 4" descr="http://tse2.mm.bing.net/th?id=OIP.M572f5fbaf53605de4d11d03639fc7d5eo1&amp;pid=15.1&amp;P=0&amp;w=300&amp;h=3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7250" y="165253"/>
            <a:ext cx="2857500" cy="2290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6514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6062" y="4011279"/>
            <a:ext cx="9144000" cy="238760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5300" dirty="0" smtClean="0"/>
              <a:t>It </a:t>
            </a:r>
            <a:r>
              <a:rPr lang="en-US" sz="5300" dirty="0"/>
              <a:t>is not our differences that divide us. It is our inability to recognize, accept, and celebrate those differences</a:t>
            </a:r>
            <a:r>
              <a:rPr lang="en-US" sz="5300" dirty="0" smtClean="0"/>
              <a:t>.</a:t>
            </a:r>
            <a:br>
              <a:rPr lang="en-US" sz="5300" dirty="0" smtClean="0"/>
            </a:br>
            <a:r>
              <a:rPr lang="en-US" sz="2700" dirty="0" smtClean="0"/>
              <a:t>Audre </a:t>
            </a:r>
            <a:r>
              <a:rPr lang="en-US" sz="2700" dirty="0"/>
              <a:t>Lorde</a:t>
            </a:r>
            <a:br>
              <a:rPr lang="en-US" sz="2700" dirty="0"/>
            </a:br>
            <a:endParaRPr lang="en-US" sz="2700" dirty="0"/>
          </a:p>
        </p:txBody>
      </p:sp>
      <p:sp>
        <p:nvSpPr>
          <p:cNvPr id="3" name="Subtitle 2"/>
          <p:cNvSpPr>
            <a:spLocks noGrp="1"/>
          </p:cNvSpPr>
          <p:nvPr>
            <p:ph type="subTitle" idx="1"/>
          </p:nvPr>
        </p:nvSpPr>
        <p:spPr>
          <a:xfrm>
            <a:off x="1446882" y="2621536"/>
            <a:ext cx="9144000" cy="1655762"/>
          </a:xfrm>
        </p:spPr>
        <p:txBody>
          <a:bodyPr/>
          <a:lstStyle/>
          <a:p>
            <a:endParaRPr lang="en-US" dirty="0"/>
          </a:p>
        </p:txBody>
      </p:sp>
      <p:pic>
        <p:nvPicPr>
          <p:cNvPr id="3074" name="Picture 2" descr="Litany For Survival: The Life and Work of Audre Lor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9312" y="121185"/>
            <a:ext cx="28575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2483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rmAutofit/>
          </a:bodyPr>
          <a:lstStyle/>
          <a:p>
            <a:r>
              <a:rPr lang="en-US" dirty="0"/>
              <a:t>Difference = Social Identity*</a:t>
            </a:r>
          </a:p>
        </p:txBody>
      </p:sp>
      <p:sp>
        <p:nvSpPr>
          <p:cNvPr id="100355" name="Rectangle 3"/>
          <p:cNvSpPr>
            <a:spLocks noGrp="1" noChangeArrowheads="1"/>
          </p:cNvSpPr>
          <p:nvPr>
            <p:ph type="body" idx="1"/>
          </p:nvPr>
        </p:nvSpPr>
        <p:spPr>
          <a:xfrm>
            <a:off x="1406769" y="1447800"/>
            <a:ext cx="9636369" cy="5257800"/>
          </a:xfrm>
        </p:spPr>
        <p:txBody>
          <a:bodyPr>
            <a:normAutofit fontScale="92500"/>
          </a:bodyPr>
          <a:lstStyle/>
          <a:p>
            <a:r>
              <a:rPr lang="en-US" sz="3500" dirty="0"/>
              <a:t>Group oriented</a:t>
            </a:r>
          </a:p>
          <a:p>
            <a:r>
              <a:rPr lang="en-US" sz="3500" dirty="0"/>
              <a:t>Membership (perceived by others and/or self)</a:t>
            </a:r>
          </a:p>
          <a:p>
            <a:r>
              <a:rPr lang="en-US" sz="3500" dirty="0"/>
              <a:t>Meaningful to self and/or others</a:t>
            </a:r>
          </a:p>
          <a:p>
            <a:r>
              <a:rPr lang="en-US" sz="3500" dirty="0"/>
              <a:t>Identifiable (labeled)</a:t>
            </a:r>
          </a:p>
          <a:p>
            <a:r>
              <a:rPr lang="en-US" sz="3500" dirty="0"/>
              <a:t>Learned</a:t>
            </a:r>
          </a:p>
          <a:p>
            <a:r>
              <a:rPr lang="en-US" sz="3500" dirty="0" smtClean="0"/>
              <a:t>Assigned</a:t>
            </a:r>
          </a:p>
          <a:p>
            <a:r>
              <a:rPr lang="en-US" sz="3500" dirty="0" smtClean="0"/>
              <a:t>Power-laden</a:t>
            </a:r>
            <a:endParaRPr lang="en-US" sz="3500" dirty="0"/>
          </a:p>
          <a:p>
            <a:pPr marL="114300" indent="0">
              <a:buNone/>
            </a:pPr>
            <a:endParaRPr lang="en-US" sz="1400" dirty="0"/>
          </a:p>
          <a:p>
            <a:pPr marL="114300" indent="0">
              <a:buNone/>
            </a:pPr>
            <a:endParaRPr lang="en-US" sz="1400" dirty="0"/>
          </a:p>
          <a:p>
            <a:pPr marL="114300" indent="0">
              <a:buNone/>
            </a:pPr>
            <a:r>
              <a:rPr lang="en-US" sz="1400" dirty="0"/>
              <a:t>*</a:t>
            </a:r>
            <a:r>
              <a:rPr lang="en-US" sz="1400" dirty="0" err="1"/>
              <a:t>Tajfel</a:t>
            </a:r>
            <a:r>
              <a:rPr lang="en-US" sz="1400" dirty="0"/>
              <a:t>, H., &amp; Turner, J. C. (1979). An integrative theory of intergroup conflict. In W. G. Austin &amp; S. </a:t>
            </a:r>
            <a:r>
              <a:rPr lang="en-US" sz="1400" dirty="0" err="1"/>
              <a:t>Worchel</a:t>
            </a:r>
            <a:r>
              <a:rPr lang="en-US" sz="1400" dirty="0"/>
              <a:t> (Eds.), </a:t>
            </a:r>
            <a:r>
              <a:rPr lang="en-US" sz="1400" i="1" dirty="0"/>
              <a:t>The social psychology of intergroup relations </a:t>
            </a:r>
            <a:r>
              <a:rPr lang="en-US" sz="1400" dirty="0"/>
              <a:t>(pp. 33–47). Monterey, CA: Brooks/Cole.</a:t>
            </a:r>
          </a:p>
          <a:p>
            <a:endParaRPr lang="en-US" dirty="0"/>
          </a:p>
        </p:txBody>
      </p:sp>
    </p:spTree>
    <p:extLst>
      <p:ext uri="{BB962C8B-B14F-4D97-AF65-F5344CB8AC3E}">
        <p14:creationId xmlns:p14="http://schemas.microsoft.com/office/powerpoint/2010/main" val="1880861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035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0355">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0355">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0355">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0355">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00355">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00355">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0035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P spid="10035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Matters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34679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normAutofit/>
          </a:bodyPr>
          <a:lstStyle/>
          <a:p>
            <a:r>
              <a:rPr lang="en-US" sz="5400" dirty="0"/>
              <a:t>Why Difference Matters</a:t>
            </a:r>
          </a:p>
        </p:txBody>
      </p:sp>
      <p:sp>
        <p:nvSpPr>
          <p:cNvPr id="87043" name="Rectangle 3"/>
          <p:cNvSpPr>
            <a:spLocks noGrp="1" noChangeArrowheads="1"/>
          </p:cNvSpPr>
          <p:nvPr>
            <p:ph idx="1"/>
          </p:nvPr>
        </p:nvSpPr>
        <p:spPr>
          <a:xfrm>
            <a:off x="2514600" y="1752600"/>
            <a:ext cx="7772400" cy="4572000"/>
          </a:xfrm>
        </p:spPr>
        <p:txBody>
          <a:bodyPr>
            <a:normAutofit/>
          </a:bodyPr>
          <a:lstStyle/>
          <a:p>
            <a:r>
              <a:rPr lang="en-US" sz="4000" dirty="0" smtClean="0"/>
              <a:t>Population</a:t>
            </a:r>
          </a:p>
          <a:p>
            <a:r>
              <a:rPr lang="en-US" sz="4000" dirty="0" smtClean="0"/>
              <a:t>Societal changes</a:t>
            </a:r>
            <a:endParaRPr lang="en-US" sz="4000" dirty="0"/>
          </a:p>
          <a:p>
            <a:r>
              <a:rPr lang="en-US" sz="4000" dirty="0" smtClean="0"/>
              <a:t>Persistent </a:t>
            </a:r>
            <a:r>
              <a:rPr lang="en-US" sz="4000" dirty="0"/>
              <a:t>inequities</a:t>
            </a:r>
          </a:p>
          <a:p>
            <a:r>
              <a:rPr lang="en-US" sz="4000" dirty="0"/>
              <a:t>Potential for + change</a:t>
            </a:r>
          </a:p>
          <a:p>
            <a:r>
              <a:rPr lang="en-US" sz="4000" dirty="0"/>
              <a:t>Challenges to address</a:t>
            </a:r>
          </a:p>
          <a:p>
            <a:endParaRPr lang="en-US" sz="4000" dirty="0"/>
          </a:p>
          <a:p>
            <a:endParaRPr lang="en-US" dirty="0"/>
          </a:p>
          <a:p>
            <a:endParaRPr lang="en-US" dirty="0"/>
          </a:p>
        </p:txBody>
      </p:sp>
    </p:spTree>
    <p:extLst>
      <p:ext uri="{BB962C8B-B14F-4D97-AF65-F5344CB8AC3E}">
        <p14:creationId xmlns:p14="http://schemas.microsoft.com/office/powerpoint/2010/main" val="36931497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0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704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704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704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704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70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p:bldP spid="8704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a:bodyPr>
          <a:lstStyle/>
          <a:p>
            <a:r>
              <a:rPr lang="en-US" sz="6600" dirty="0"/>
              <a:t>Challenges</a:t>
            </a:r>
          </a:p>
        </p:txBody>
      </p:sp>
      <p:sp>
        <p:nvSpPr>
          <p:cNvPr id="46083" name="Rectangle 3"/>
          <p:cNvSpPr>
            <a:spLocks noGrp="1" noChangeArrowheads="1"/>
          </p:cNvSpPr>
          <p:nvPr>
            <p:ph type="body" idx="1"/>
          </p:nvPr>
        </p:nvSpPr>
        <p:spPr>
          <a:xfrm>
            <a:off x="1981200" y="1219200"/>
            <a:ext cx="7620000" cy="4953000"/>
          </a:xfrm>
        </p:spPr>
        <p:txBody>
          <a:bodyPr>
            <a:normAutofit/>
          </a:bodyPr>
          <a:lstStyle/>
          <a:p>
            <a:pPr>
              <a:lnSpc>
                <a:spcPct val="90000"/>
              </a:lnSpc>
            </a:pPr>
            <a:endParaRPr lang="en-US" dirty="0" smtClean="0"/>
          </a:p>
          <a:p>
            <a:pPr>
              <a:lnSpc>
                <a:spcPct val="90000"/>
              </a:lnSpc>
            </a:pPr>
            <a:r>
              <a:rPr lang="en-US" sz="4000" dirty="0"/>
              <a:t>Denial</a:t>
            </a:r>
          </a:p>
          <a:p>
            <a:pPr>
              <a:lnSpc>
                <a:spcPct val="90000"/>
              </a:lnSpc>
            </a:pPr>
            <a:r>
              <a:rPr lang="en-US" sz="4000" dirty="0" smtClean="0"/>
              <a:t>Simplified </a:t>
            </a:r>
            <a:r>
              <a:rPr lang="en-US" sz="4000" dirty="0"/>
              <a:t>categories</a:t>
            </a:r>
          </a:p>
          <a:p>
            <a:pPr>
              <a:lnSpc>
                <a:spcPct val="90000"/>
              </a:lnSpc>
            </a:pPr>
            <a:r>
              <a:rPr lang="en-US" sz="4000" dirty="0"/>
              <a:t>Focus on “other”</a:t>
            </a:r>
          </a:p>
          <a:p>
            <a:pPr>
              <a:lnSpc>
                <a:spcPct val="90000"/>
              </a:lnSpc>
            </a:pPr>
            <a:r>
              <a:rPr lang="en-US" sz="4000" dirty="0"/>
              <a:t>Difference = problem</a:t>
            </a:r>
          </a:p>
          <a:p>
            <a:pPr>
              <a:lnSpc>
                <a:spcPct val="90000"/>
              </a:lnSpc>
            </a:pPr>
            <a:r>
              <a:rPr lang="en-US" sz="4000" dirty="0"/>
              <a:t>Diversity as separate issue </a:t>
            </a:r>
          </a:p>
          <a:p>
            <a:pPr>
              <a:lnSpc>
                <a:spcPct val="90000"/>
              </a:lnSpc>
            </a:pPr>
            <a:endParaRPr lang="en-US" sz="4400" dirty="0"/>
          </a:p>
        </p:txBody>
      </p:sp>
    </p:spTree>
    <p:extLst>
      <p:ext uri="{BB962C8B-B14F-4D97-AF65-F5344CB8AC3E}">
        <p14:creationId xmlns:p14="http://schemas.microsoft.com/office/powerpoint/2010/main" val="39856510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0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0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normAutofit/>
          </a:bodyPr>
          <a:lstStyle/>
          <a:p>
            <a:r>
              <a:rPr lang="en-US" sz="4800" dirty="0"/>
              <a:t>Why Higher Ed Matters</a:t>
            </a:r>
          </a:p>
        </p:txBody>
      </p:sp>
      <p:sp>
        <p:nvSpPr>
          <p:cNvPr id="102403" name="Rectangle 3"/>
          <p:cNvSpPr>
            <a:spLocks noGrp="1" noChangeArrowheads="1"/>
          </p:cNvSpPr>
          <p:nvPr>
            <p:ph type="body" idx="1"/>
          </p:nvPr>
        </p:nvSpPr>
        <p:spPr>
          <a:xfrm>
            <a:off x="914400" y="1447800"/>
            <a:ext cx="9753600" cy="5029200"/>
          </a:xfrm>
        </p:spPr>
        <p:txBody>
          <a:bodyPr>
            <a:normAutofit/>
          </a:bodyPr>
          <a:lstStyle/>
          <a:p>
            <a:endParaRPr lang="en-US" dirty="0" smtClean="0"/>
          </a:p>
          <a:p>
            <a:r>
              <a:rPr lang="en-US" sz="4000" dirty="0"/>
              <a:t>Source of constructing identities</a:t>
            </a:r>
          </a:p>
          <a:p>
            <a:endParaRPr lang="en-US" sz="4000" dirty="0"/>
          </a:p>
          <a:p>
            <a:r>
              <a:rPr lang="en-US" sz="4000" dirty="0"/>
              <a:t>Site where we encounter differences</a:t>
            </a:r>
          </a:p>
          <a:p>
            <a:endParaRPr lang="en-US" sz="4000" dirty="0"/>
          </a:p>
          <a:p>
            <a:r>
              <a:rPr lang="en-US" sz="4000" dirty="0"/>
              <a:t>Context for change*</a:t>
            </a:r>
          </a:p>
          <a:p>
            <a:endParaRPr lang="en-US" sz="2800" dirty="0"/>
          </a:p>
          <a:p>
            <a:pPr>
              <a:buNone/>
            </a:pPr>
            <a:r>
              <a:rPr lang="en-US" sz="1400" dirty="0"/>
              <a:t>*Bowen, W. G. &amp; Bok, D. (1998).  </a:t>
            </a:r>
            <a:r>
              <a:rPr lang="en-US" sz="1400" i="1" dirty="0"/>
              <a:t>The shape of the river: Long-term consequences of considering race in college and university admissions.</a:t>
            </a:r>
            <a:r>
              <a:rPr lang="en-US" sz="1400" dirty="0"/>
              <a:t>  Princeton: Princeton University Press.</a:t>
            </a:r>
          </a:p>
          <a:p>
            <a:pPr>
              <a:buFont typeface="Wingdings" pitchFamily="2" charset="2"/>
              <a:buNone/>
            </a:pPr>
            <a:endParaRPr lang="en-US" dirty="0"/>
          </a:p>
        </p:txBody>
      </p:sp>
    </p:spTree>
    <p:extLst>
      <p:ext uri="{BB962C8B-B14F-4D97-AF65-F5344CB8AC3E}">
        <p14:creationId xmlns:p14="http://schemas.microsoft.com/office/powerpoint/2010/main" val="5087321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0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0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P spid="10240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Challenges in Higher Ed</a:t>
            </a:r>
          </a:p>
        </p:txBody>
      </p:sp>
      <p:sp>
        <p:nvSpPr>
          <p:cNvPr id="3" name="Content Placeholder 2"/>
          <p:cNvSpPr>
            <a:spLocks noGrp="1"/>
          </p:cNvSpPr>
          <p:nvPr>
            <p:ph idx="1"/>
          </p:nvPr>
        </p:nvSpPr>
        <p:spPr>
          <a:xfrm>
            <a:off x="1600200" y="1600201"/>
            <a:ext cx="9220200" cy="4525963"/>
          </a:xfrm>
        </p:spPr>
        <p:txBody>
          <a:bodyPr>
            <a:normAutofit/>
          </a:bodyPr>
          <a:lstStyle/>
          <a:p>
            <a:r>
              <a:rPr lang="en-US" sz="3600" dirty="0" smtClean="0"/>
              <a:t>Track </a:t>
            </a:r>
            <a:r>
              <a:rPr lang="en-US" sz="3600" dirty="0"/>
              <a:t>“diversity by the numbers”</a:t>
            </a:r>
          </a:p>
          <a:p>
            <a:r>
              <a:rPr lang="en-US" sz="3600" dirty="0"/>
              <a:t>Define diversity narrowly</a:t>
            </a:r>
          </a:p>
          <a:p>
            <a:r>
              <a:rPr lang="en-US" sz="3600" dirty="0"/>
              <a:t>Focus on “other”</a:t>
            </a:r>
          </a:p>
          <a:p>
            <a:r>
              <a:rPr lang="en-US" sz="3600" dirty="0"/>
              <a:t>Relegate responsibility </a:t>
            </a:r>
          </a:p>
          <a:p>
            <a:r>
              <a:rPr lang="en-US" sz="3600" dirty="0"/>
              <a:t>React rather than being proactive</a:t>
            </a:r>
          </a:p>
          <a:p>
            <a:r>
              <a:rPr lang="en-US" sz="3600" dirty="0" smtClean="0"/>
              <a:t>Limit </a:t>
            </a:r>
            <a:r>
              <a:rPr lang="en-US" sz="3600" dirty="0"/>
              <a:t>diversity education to students</a:t>
            </a:r>
          </a:p>
          <a:p>
            <a:pPr marL="457200" lvl="1" indent="0">
              <a:buNone/>
            </a:pPr>
            <a:endParaRPr lang="en-US" sz="3600" dirty="0"/>
          </a:p>
        </p:txBody>
      </p:sp>
    </p:spTree>
    <p:extLst>
      <p:ext uri="{BB962C8B-B14F-4D97-AF65-F5344CB8AC3E}">
        <p14:creationId xmlns:p14="http://schemas.microsoft.com/office/powerpoint/2010/main" val="2327843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Arial Rounded MT Bold"/>
        <a:ea typeface=""/>
        <a:cs typeface=""/>
      </a:majorFont>
      <a:minorFont>
        <a:latin typeface="Arial Rounded MT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4894</TotalTime>
  <Words>736</Words>
  <Application>Microsoft Office PowerPoint</Application>
  <PresentationFormat>Widescreen</PresentationFormat>
  <Paragraphs>196</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Arial Rounded MT Bold</vt:lpstr>
      <vt:lpstr>Calibri</vt:lpstr>
      <vt:lpstr>Wingdings</vt:lpstr>
      <vt:lpstr>Office Theme</vt:lpstr>
      <vt:lpstr>Difference Matters     and Pedagogy</vt:lpstr>
      <vt:lpstr> Difference</vt:lpstr>
      <vt:lpstr>    It is not our differences that divide us. It is our inability to recognize, accept, and celebrate those differences. Audre Lorde </vt:lpstr>
      <vt:lpstr>Difference = Social Identity*</vt:lpstr>
      <vt:lpstr>Matters</vt:lpstr>
      <vt:lpstr>Why Difference Matters</vt:lpstr>
      <vt:lpstr>Challenges</vt:lpstr>
      <vt:lpstr>Why Higher Ed Matters</vt:lpstr>
      <vt:lpstr>Challenges in Higher Ed</vt:lpstr>
      <vt:lpstr>Pedagogy</vt:lpstr>
      <vt:lpstr>What is inclusive pedagogy?</vt:lpstr>
      <vt:lpstr>Factors of Inclusion </vt:lpstr>
      <vt:lpstr>Self awareness</vt:lpstr>
      <vt:lpstr>I cannot be a teacher without exposing who I am.</vt:lpstr>
      <vt:lpstr>PowerPoint Presentation</vt:lpstr>
      <vt:lpstr>Knowledge of Your Students</vt:lpstr>
      <vt:lpstr>Classroom Climate</vt:lpstr>
      <vt:lpstr>Your Behaviors  &amp; Attitudes</vt:lpstr>
      <vt:lpstr>Recommendations</vt:lpstr>
      <vt:lpstr>Recommendations</vt:lpstr>
      <vt:lpstr>Who dares to teach must never cease to learn.  John Cotton Dana</vt:lpstr>
      <vt:lpstr>Resources</vt:lpstr>
      <vt:lpstr>I change myself, I change the world.</vt:lpstr>
    </vt:vector>
  </TitlesOfParts>
  <Company>University of Colorado Denver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Allen, Brenda</dc:creator>
  <cp:lastModifiedBy>Allen, Brenda</cp:lastModifiedBy>
  <cp:revision>65</cp:revision>
  <cp:lastPrinted>2015-08-07T00:17:48Z</cp:lastPrinted>
  <dcterms:created xsi:type="dcterms:W3CDTF">2015-06-16T20:22:28Z</dcterms:created>
  <dcterms:modified xsi:type="dcterms:W3CDTF">2015-12-13T03:37:18Z</dcterms:modified>
</cp:coreProperties>
</file>