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58" r:id="rId4"/>
    <p:sldId id="343" r:id="rId5"/>
    <p:sldId id="295" r:id="rId6"/>
    <p:sldId id="297" r:id="rId7"/>
    <p:sldId id="293" r:id="rId8"/>
    <p:sldId id="284" r:id="rId9"/>
    <p:sldId id="339" r:id="rId10"/>
    <p:sldId id="340" r:id="rId11"/>
    <p:sldId id="341" r:id="rId12"/>
    <p:sldId id="342" r:id="rId13"/>
    <p:sldId id="329" r:id="rId14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06B3E-4456-A54C-9937-3F0569EA6DC1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9C996-6F6B-A346-AEE0-19807C149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F9D7A-9B05-4EC4-A56C-3F108E659C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F9D7A-9B05-4EC4-A56C-3F108E659C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3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– 7-13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F9D7A-9B05-4EC4-A56C-3F108E659CA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5" dirty="0"/>
              <a:t>rpkGROUP. </a:t>
            </a:r>
            <a:r>
              <a:rPr spc="-60" dirty="0"/>
              <a:t>All </a:t>
            </a:r>
            <a:r>
              <a:rPr spc="-45" dirty="0"/>
              <a:t>rights</a:t>
            </a:r>
            <a:r>
              <a:rPr spc="-180" dirty="0"/>
              <a:t> </a:t>
            </a:r>
            <a:r>
              <a:rPr spc="-6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5" dirty="0"/>
              <a:t>rpkGROUP. </a:t>
            </a:r>
            <a:r>
              <a:rPr spc="-60" dirty="0"/>
              <a:t>All </a:t>
            </a:r>
            <a:r>
              <a:rPr spc="-45" dirty="0"/>
              <a:t>rights</a:t>
            </a:r>
            <a:r>
              <a:rPr spc="-180" dirty="0"/>
              <a:t> </a:t>
            </a:r>
            <a:r>
              <a:rPr spc="-6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31800" cy="6629400"/>
          </a:xfrm>
          <a:custGeom>
            <a:avLst/>
            <a:gdLst/>
            <a:ahLst/>
            <a:cxnLst/>
            <a:rect l="l" t="t" r="r" b="b"/>
            <a:pathLst>
              <a:path w="431800" h="6629400">
                <a:moveTo>
                  <a:pt x="0" y="6629400"/>
                </a:moveTo>
                <a:lnTo>
                  <a:pt x="431800" y="6629400"/>
                </a:lnTo>
                <a:lnTo>
                  <a:pt x="431800" y="0"/>
                </a:lnTo>
                <a:lnTo>
                  <a:pt x="0" y="0"/>
                </a:lnTo>
                <a:lnTo>
                  <a:pt x="0" y="662940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6629400"/>
            <a:ext cx="10160000" cy="228600"/>
          </a:xfrm>
          <a:custGeom>
            <a:avLst/>
            <a:gdLst/>
            <a:ahLst/>
            <a:cxnLst/>
            <a:rect l="l" t="t" r="r" b="b"/>
            <a:pathLst>
              <a:path w="10160000" h="228600">
                <a:moveTo>
                  <a:pt x="0" y="228599"/>
                </a:moveTo>
                <a:lnTo>
                  <a:pt x="10160000" y="228599"/>
                </a:lnTo>
                <a:lnTo>
                  <a:pt x="10160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232567" y="6629400"/>
            <a:ext cx="1689100" cy="228600"/>
          </a:xfrm>
          <a:custGeom>
            <a:avLst/>
            <a:gdLst/>
            <a:ahLst/>
            <a:cxnLst/>
            <a:rect l="l" t="t" r="r" b="b"/>
            <a:pathLst>
              <a:path w="1689100" h="228600">
                <a:moveTo>
                  <a:pt x="0" y="228600"/>
                </a:moveTo>
                <a:lnTo>
                  <a:pt x="1689100" y="228600"/>
                </a:lnTo>
                <a:lnTo>
                  <a:pt x="168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988800" y="6629400"/>
            <a:ext cx="203200" cy="228600"/>
          </a:xfrm>
          <a:custGeom>
            <a:avLst/>
            <a:gdLst/>
            <a:ahLst/>
            <a:cxnLst/>
            <a:rect l="l" t="t" r="r" b="b"/>
            <a:pathLst>
              <a:path w="203200" h="228600">
                <a:moveTo>
                  <a:pt x="0" y="228600"/>
                </a:moveTo>
                <a:lnTo>
                  <a:pt x="203200" y="228600"/>
                </a:lnTo>
                <a:lnTo>
                  <a:pt x="20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230488" y="5895485"/>
            <a:ext cx="1564474" cy="417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145540"/>
            <a:ext cx="5163820" cy="378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5" dirty="0"/>
              <a:t>rpkGROUP. </a:t>
            </a:r>
            <a:r>
              <a:rPr spc="-60" dirty="0"/>
              <a:t>All </a:t>
            </a:r>
            <a:r>
              <a:rPr spc="-45" dirty="0"/>
              <a:t>rights</a:t>
            </a:r>
            <a:r>
              <a:rPr spc="-180" dirty="0"/>
              <a:t> </a:t>
            </a:r>
            <a:r>
              <a:rPr spc="-60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31800" cy="6629400"/>
          </a:xfrm>
          <a:custGeom>
            <a:avLst/>
            <a:gdLst/>
            <a:ahLst/>
            <a:cxnLst/>
            <a:rect l="l" t="t" r="r" b="b"/>
            <a:pathLst>
              <a:path w="431800" h="6629400">
                <a:moveTo>
                  <a:pt x="0" y="6629400"/>
                </a:moveTo>
                <a:lnTo>
                  <a:pt x="431800" y="6629400"/>
                </a:lnTo>
                <a:lnTo>
                  <a:pt x="431800" y="0"/>
                </a:lnTo>
                <a:lnTo>
                  <a:pt x="0" y="0"/>
                </a:lnTo>
                <a:lnTo>
                  <a:pt x="0" y="662940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5" dirty="0"/>
              <a:t>rpkGROUP. </a:t>
            </a:r>
            <a:r>
              <a:rPr spc="-60" dirty="0"/>
              <a:t>All </a:t>
            </a:r>
            <a:r>
              <a:rPr spc="-45" dirty="0"/>
              <a:t>rights</a:t>
            </a:r>
            <a:r>
              <a:rPr spc="-180" dirty="0"/>
              <a:t> </a:t>
            </a:r>
            <a:r>
              <a:rPr spc="-60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31800" cy="6629400"/>
          </a:xfrm>
          <a:custGeom>
            <a:avLst/>
            <a:gdLst/>
            <a:ahLst/>
            <a:cxnLst/>
            <a:rect l="l" t="t" r="r" b="b"/>
            <a:pathLst>
              <a:path w="431800" h="6629400">
                <a:moveTo>
                  <a:pt x="0" y="6629400"/>
                </a:moveTo>
                <a:lnTo>
                  <a:pt x="431800" y="6629400"/>
                </a:lnTo>
                <a:lnTo>
                  <a:pt x="431800" y="0"/>
                </a:lnTo>
                <a:lnTo>
                  <a:pt x="0" y="0"/>
                </a:lnTo>
                <a:lnTo>
                  <a:pt x="0" y="662940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5" dirty="0"/>
              <a:t>rpkGROUP. </a:t>
            </a:r>
            <a:r>
              <a:rPr spc="-60" dirty="0"/>
              <a:t>All </a:t>
            </a:r>
            <a:r>
              <a:rPr spc="-45" dirty="0"/>
              <a:t>rights</a:t>
            </a:r>
            <a:r>
              <a:rPr spc="-180" dirty="0"/>
              <a:t> </a:t>
            </a:r>
            <a:r>
              <a:rPr spc="-60"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31800" cy="6629400"/>
          </a:xfrm>
          <a:custGeom>
            <a:avLst/>
            <a:gdLst/>
            <a:ahLst/>
            <a:cxnLst/>
            <a:rect l="l" t="t" r="r" b="b"/>
            <a:pathLst>
              <a:path w="431800" h="6629400">
                <a:moveTo>
                  <a:pt x="0" y="6629400"/>
                </a:moveTo>
                <a:lnTo>
                  <a:pt x="431800" y="6629400"/>
                </a:lnTo>
                <a:lnTo>
                  <a:pt x="431800" y="0"/>
                </a:lnTo>
                <a:lnTo>
                  <a:pt x="0" y="0"/>
                </a:lnTo>
                <a:lnTo>
                  <a:pt x="0" y="6629400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740" y="215900"/>
            <a:ext cx="727837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47240" y="1189566"/>
            <a:ext cx="8097519" cy="4746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24820" y="6646852"/>
            <a:ext cx="191579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5" dirty="0"/>
              <a:t>rpkGROUP. </a:t>
            </a:r>
            <a:r>
              <a:rPr spc="-60" dirty="0"/>
              <a:t>All </a:t>
            </a:r>
            <a:r>
              <a:rPr spc="-45" dirty="0"/>
              <a:t>rights</a:t>
            </a:r>
            <a:r>
              <a:rPr spc="-180" dirty="0"/>
              <a:t> </a:t>
            </a:r>
            <a:r>
              <a:rPr spc="-6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12182" y="6265058"/>
            <a:ext cx="22034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www.rpkgroup.com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kgrou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kgrou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kgrou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kgrou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kgrou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pkgroup.com/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kgrou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12192000" cy="228600"/>
          </a:xfrm>
          <a:custGeom>
            <a:avLst/>
            <a:gdLst/>
            <a:ahLst/>
            <a:cxnLst/>
            <a:rect l="l" t="t" r="r" b="b"/>
            <a:pathLst>
              <a:path w="12192000" h="228600">
                <a:moveTo>
                  <a:pt x="0" y="228599"/>
                </a:moveTo>
                <a:lnTo>
                  <a:pt x="12192000" y="228599"/>
                </a:lnTo>
                <a:lnTo>
                  <a:pt x="12192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56985" y="6593840"/>
            <a:ext cx="83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8966" y="2135215"/>
            <a:ext cx="11823065" cy="1035050"/>
          </a:xfrm>
          <a:custGeom>
            <a:avLst/>
            <a:gdLst/>
            <a:ahLst/>
            <a:cxnLst/>
            <a:rect l="l" t="t" r="r" b="b"/>
            <a:pathLst>
              <a:path w="11823065" h="1035050">
                <a:moveTo>
                  <a:pt x="0" y="1035009"/>
                </a:moveTo>
                <a:lnTo>
                  <a:pt x="11823026" y="1035009"/>
                </a:lnTo>
                <a:lnTo>
                  <a:pt x="11823026" y="0"/>
                </a:lnTo>
                <a:lnTo>
                  <a:pt x="0" y="0"/>
                </a:lnTo>
                <a:lnTo>
                  <a:pt x="0" y="1035009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712" y="2135215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103500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467" y="2135215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103500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588" y="2057402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103500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836" y="2197470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103500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" y="2135215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103500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5145" y="4627613"/>
            <a:ext cx="167005" cy="278130"/>
          </a:xfrm>
          <a:custGeom>
            <a:avLst/>
            <a:gdLst/>
            <a:ahLst/>
            <a:cxnLst/>
            <a:rect l="l" t="t" r="r" b="b"/>
            <a:pathLst>
              <a:path w="167004" h="278129">
                <a:moveTo>
                  <a:pt x="42189" y="3517"/>
                </a:moveTo>
                <a:lnTo>
                  <a:pt x="0" y="3517"/>
                </a:lnTo>
                <a:lnTo>
                  <a:pt x="0" y="277698"/>
                </a:lnTo>
                <a:lnTo>
                  <a:pt x="44526" y="277698"/>
                </a:lnTo>
                <a:lnTo>
                  <a:pt x="44526" y="133578"/>
                </a:lnTo>
                <a:lnTo>
                  <a:pt x="46875" y="110731"/>
                </a:lnTo>
                <a:lnTo>
                  <a:pt x="51561" y="91401"/>
                </a:lnTo>
                <a:lnTo>
                  <a:pt x="58585" y="73825"/>
                </a:lnTo>
                <a:lnTo>
                  <a:pt x="68845" y="61518"/>
                </a:lnTo>
                <a:lnTo>
                  <a:pt x="42189" y="61518"/>
                </a:lnTo>
                <a:lnTo>
                  <a:pt x="42189" y="3517"/>
                </a:lnTo>
                <a:close/>
              </a:path>
              <a:path w="167004" h="278129">
                <a:moveTo>
                  <a:pt x="157010" y="0"/>
                </a:moveTo>
                <a:lnTo>
                  <a:pt x="142951" y="0"/>
                </a:lnTo>
                <a:lnTo>
                  <a:pt x="121856" y="1765"/>
                </a:lnTo>
                <a:lnTo>
                  <a:pt x="82029" y="15824"/>
                </a:lnTo>
                <a:lnTo>
                  <a:pt x="49212" y="47459"/>
                </a:lnTo>
                <a:lnTo>
                  <a:pt x="42189" y="61518"/>
                </a:lnTo>
                <a:lnTo>
                  <a:pt x="68845" y="61518"/>
                </a:lnTo>
                <a:lnTo>
                  <a:pt x="70307" y="59766"/>
                </a:lnTo>
                <a:lnTo>
                  <a:pt x="84366" y="47459"/>
                </a:lnTo>
                <a:lnTo>
                  <a:pt x="100774" y="40424"/>
                </a:lnTo>
                <a:lnTo>
                  <a:pt x="119519" y="35153"/>
                </a:lnTo>
                <a:lnTo>
                  <a:pt x="142951" y="33400"/>
                </a:lnTo>
                <a:lnTo>
                  <a:pt x="166382" y="33400"/>
                </a:lnTo>
                <a:lnTo>
                  <a:pt x="166382" y="1765"/>
                </a:lnTo>
                <a:lnTo>
                  <a:pt x="161696" y="1765"/>
                </a:lnTo>
                <a:lnTo>
                  <a:pt x="157010" y="0"/>
                </a:lnTo>
                <a:close/>
              </a:path>
              <a:path w="167004" h="278129">
                <a:moveTo>
                  <a:pt x="166382" y="33400"/>
                </a:moveTo>
                <a:lnTo>
                  <a:pt x="147637" y="33400"/>
                </a:lnTo>
                <a:lnTo>
                  <a:pt x="152323" y="35153"/>
                </a:lnTo>
                <a:lnTo>
                  <a:pt x="159359" y="35153"/>
                </a:lnTo>
                <a:lnTo>
                  <a:pt x="166382" y="36918"/>
                </a:lnTo>
                <a:lnTo>
                  <a:pt x="166382" y="334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5144" y="4627613"/>
            <a:ext cx="167005" cy="278130"/>
          </a:xfrm>
          <a:custGeom>
            <a:avLst/>
            <a:gdLst/>
            <a:ahLst/>
            <a:cxnLst/>
            <a:rect l="l" t="t" r="r" b="b"/>
            <a:pathLst>
              <a:path w="167004" h="278129">
                <a:moveTo>
                  <a:pt x="142949" y="0"/>
                </a:moveTo>
                <a:lnTo>
                  <a:pt x="147637" y="0"/>
                </a:lnTo>
                <a:lnTo>
                  <a:pt x="152323" y="0"/>
                </a:lnTo>
                <a:lnTo>
                  <a:pt x="157010" y="0"/>
                </a:lnTo>
                <a:lnTo>
                  <a:pt x="161697" y="1757"/>
                </a:lnTo>
                <a:lnTo>
                  <a:pt x="166383" y="1757"/>
                </a:lnTo>
                <a:lnTo>
                  <a:pt x="166383" y="36909"/>
                </a:lnTo>
                <a:lnTo>
                  <a:pt x="159354" y="35151"/>
                </a:lnTo>
                <a:lnTo>
                  <a:pt x="152323" y="35151"/>
                </a:lnTo>
                <a:lnTo>
                  <a:pt x="147637" y="33394"/>
                </a:lnTo>
                <a:lnTo>
                  <a:pt x="142949" y="33394"/>
                </a:lnTo>
                <a:lnTo>
                  <a:pt x="100767" y="40424"/>
                </a:lnTo>
                <a:lnTo>
                  <a:pt x="58585" y="73818"/>
                </a:lnTo>
                <a:lnTo>
                  <a:pt x="46868" y="110727"/>
                </a:lnTo>
                <a:lnTo>
                  <a:pt x="44525" y="133576"/>
                </a:lnTo>
                <a:lnTo>
                  <a:pt x="44525" y="277698"/>
                </a:lnTo>
                <a:lnTo>
                  <a:pt x="0" y="277698"/>
                </a:lnTo>
                <a:lnTo>
                  <a:pt x="0" y="3515"/>
                </a:lnTo>
                <a:lnTo>
                  <a:pt x="42181" y="3515"/>
                </a:lnTo>
                <a:lnTo>
                  <a:pt x="42181" y="61515"/>
                </a:lnTo>
                <a:lnTo>
                  <a:pt x="49212" y="47454"/>
                </a:lnTo>
                <a:lnTo>
                  <a:pt x="82020" y="15818"/>
                </a:lnTo>
                <a:lnTo>
                  <a:pt x="121858" y="1757"/>
                </a:lnTo>
                <a:lnTo>
                  <a:pt x="142949" y="0"/>
                </a:lnTo>
                <a:close/>
              </a:path>
            </a:pathLst>
          </a:custGeom>
          <a:ln w="4156">
            <a:solidFill>
              <a:srgbClr val="D1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09953" y="4625860"/>
            <a:ext cx="311785" cy="393700"/>
          </a:xfrm>
          <a:custGeom>
            <a:avLst/>
            <a:gdLst/>
            <a:ahLst/>
            <a:cxnLst/>
            <a:rect l="l" t="t" r="r" b="b"/>
            <a:pathLst>
              <a:path w="311784" h="393700">
                <a:moveTo>
                  <a:pt x="42189" y="5270"/>
                </a:moveTo>
                <a:lnTo>
                  <a:pt x="0" y="5270"/>
                </a:lnTo>
                <a:lnTo>
                  <a:pt x="0" y="393700"/>
                </a:lnTo>
                <a:lnTo>
                  <a:pt x="46875" y="393700"/>
                </a:lnTo>
                <a:lnTo>
                  <a:pt x="46875" y="232003"/>
                </a:lnTo>
                <a:lnTo>
                  <a:pt x="84360" y="232003"/>
                </a:lnTo>
                <a:lnTo>
                  <a:pt x="74993" y="224980"/>
                </a:lnTo>
                <a:lnTo>
                  <a:pt x="56248" y="196850"/>
                </a:lnTo>
                <a:lnTo>
                  <a:pt x="46875" y="161696"/>
                </a:lnTo>
                <a:lnTo>
                  <a:pt x="46875" y="116001"/>
                </a:lnTo>
                <a:lnTo>
                  <a:pt x="53898" y="94907"/>
                </a:lnTo>
                <a:lnTo>
                  <a:pt x="63271" y="75577"/>
                </a:lnTo>
                <a:lnTo>
                  <a:pt x="77343" y="59766"/>
                </a:lnTo>
                <a:lnTo>
                  <a:pt x="42189" y="59766"/>
                </a:lnTo>
                <a:lnTo>
                  <a:pt x="42189" y="5270"/>
                </a:lnTo>
                <a:close/>
              </a:path>
              <a:path w="311784" h="393700">
                <a:moveTo>
                  <a:pt x="84360" y="232003"/>
                </a:moveTo>
                <a:lnTo>
                  <a:pt x="46875" y="232003"/>
                </a:lnTo>
                <a:lnTo>
                  <a:pt x="58585" y="247827"/>
                </a:lnTo>
                <a:lnTo>
                  <a:pt x="93738" y="268909"/>
                </a:lnTo>
                <a:lnTo>
                  <a:pt x="138264" y="281216"/>
                </a:lnTo>
                <a:lnTo>
                  <a:pt x="161696" y="282968"/>
                </a:lnTo>
                <a:lnTo>
                  <a:pt x="187477" y="281216"/>
                </a:lnTo>
                <a:lnTo>
                  <a:pt x="213258" y="275945"/>
                </a:lnTo>
                <a:lnTo>
                  <a:pt x="234353" y="268909"/>
                </a:lnTo>
                <a:lnTo>
                  <a:pt x="253098" y="256616"/>
                </a:lnTo>
                <a:lnTo>
                  <a:pt x="255450" y="254850"/>
                </a:lnTo>
                <a:lnTo>
                  <a:pt x="157010" y="254850"/>
                </a:lnTo>
                <a:lnTo>
                  <a:pt x="138264" y="253098"/>
                </a:lnTo>
                <a:lnTo>
                  <a:pt x="119519" y="249580"/>
                </a:lnTo>
                <a:lnTo>
                  <a:pt x="103111" y="244309"/>
                </a:lnTo>
                <a:lnTo>
                  <a:pt x="89052" y="235521"/>
                </a:lnTo>
                <a:lnTo>
                  <a:pt x="84360" y="232003"/>
                </a:lnTo>
                <a:close/>
              </a:path>
              <a:path w="311784" h="393700">
                <a:moveTo>
                  <a:pt x="260130" y="28130"/>
                </a:moveTo>
                <a:lnTo>
                  <a:pt x="159359" y="28130"/>
                </a:lnTo>
                <a:lnTo>
                  <a:pt x="175768" y="29883"/>
                </a:lnTo>
                <a:lnTo>
                  <a:pt x="194513" y="33401"/>
                </a:lnTo>
                <a:lnTo>
                  <a:pt x="234353" y="58000"/>
                </a:lnTo>
                <a:lnTo>
                  <a:pt x="255435" y="94907"/>
                </a:lnTo>
                <a:lnTo>
                  <a:pt x="262470" y="140614"/>
                </a:lnTo>
                <a:lnTo>
                  <a:pt x="260121" y="165214"/>
                </a:lnTo>
                <a:lnTo>
                  <a:pt x="246062" y="207391"/>
                </a:lnTo>
                <a:lnTo>
                  <a:pt x="217944" y="237274"/>
                </a:lnTo>
                <a:lnTo>
                  <a:pt x="180454" y="253098"/>
                </a:lnTo>
                <a:lnTo>
                  <a:pt x="157010" y="254850"/>
                </a:lnTo>
                <a:lnTo>
                  <a:pt x="255450" y="254850"/>
                </a:lnTo>
                <a:lnTo>
                  <a:pt x="285902" y="226733"/>
                </a:lnTo>
                <a:lnTo>
                  <a:pt x="304647" y="188061"/>
                </a:lnTo>
                <a:lnTo>
                  <a:pt x="311683" y="138849"/>
                </a:lnTo>
                <a:lnTo>
                  <a:pt x="309333" y="114249"/>
                </a:lnTo>
                <a:lnTo>
                  <a:pt x="304647" y="91401"/>
                </a:lnTo>
                <a:lnTo>
                  <a:pt x="297624" y="70307"/>
                </a:lnTo>
                <a:lnTo>
                  <a:pt x="285902" y="52730"/>
                </a:lnTo>
                <a:lnTo>
                  <a:pt x="271843" y="36906"/>
                </a:lnTo>
                <a:lnTo>
                  <a:pt x="260130" y="28130"/>
                </a:lnTo>
                <a:close/>
              </a:path>
              <a:path w="311784" h="393700">
                <a:moveTo>
                  <a:pt x="166395" y="0"/>
                </a:moveTo>
                <a:lnTo>
                  <a:pt x="117170" y="7035"/>
                </a:lnTo>
                <a:lnTo>
                  <a:pt x="74993" y="26365"/>
                </a:lnTo>
                <a:lnTo>
                  <a:pt x="42189" y="59766"/>
                </a:lnTo>
                <a:lnTo>
                  <a:pt x="77343" y="59766"/>
                </a:lnTo>
                <a:lnTo>
                  <a:pt x="89052" y="49212"/>
                </a:lnTo>
                <a:lnTo>
                  <a:pt x="105460" y="40424"/>
                </a:lnTo>
                <a:lnTo>
                  <a:pt x="121869" y="33401"/>
                </a:lnTo>
                <a:lnTo>
                  <a:pt x="138264" y="29883"/>
                </a:lnTo>
                <a:lnTo>
                  <a:pt x="159359" y="28130"/>
                </a:lnTo>
                <a:lnTo>
                  <a:pt x="260130" y="28130"/>
                </a:lnTo>
                <a:lnTo>
                  <a:pt x="255435" y="24612"/>
                </a:lnTo>
                <a:lnTo>
                  <a:pt x="236689" y="12306"/>
                </a:lnTo>
                <a:lnTo>
                  <a:pt x="215595" y="5270"/>
                </a:lnTo>
                <a:lnTo>
                  <a:pt x="192163" y="1765"/>
                </a:lnTo>
                <a:lnTo>
                  <a:pt x="166395" y="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54743" y="4651904"/>
            <a:ext cx="219752" cy="230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9952" y="4625860"/>
            <a:ext cx="311785" cy="393700"/>
          </a:xfrm>
          <a:custGeom>
            <a:avLst/>
            <a:gdLst/>
            <a:ahLst/>
            <a:cxnLst/>
            <a:rect l="l" t="t" r="r" b="b"/>
            <a:pathLst>
              <a:path w="311784" h="393700">
                <a:moveTo>
                  <a:pt x="166384" y="0"/>
                </a:moveTo>
                <a:lnTo>
                  <a:pt x="215597" y="5272"/>
                </a:lnTo>
                <a:lnTo>
                  <a:pt x="255435" y="24606"/>
                </a:lnTo>
                <a:lnTo>
                  <a:pt x="285900" y="52727"/>
                </a:lnTo>
                <a:lnTo>
                  <a:pt x="304647" y="91394"/>
                </a:lnTo>
                <a:lnTo>
                  <a:pt x="311678" y="138849"/>
                </a:lnTo>
                <a:lnTo>
                  <a:pt x="309334" y="163455"/>
                </a:lnTo>
                <a:lnTo>
                  <a:pt x="297617" y="207395"/>
                </a:lnTo>
                <a:lnTo>
                  <a:pt x="269496" y="244304"/>
                </a:lnTo>
                <a:lnTo>
                  <a:pt x="234344" y="268910"/>
                </a:lnTo>
                <a:lnTo>
                  <a:pt x="187475" y="281213"/>
                </a:lnTo>
                <a:lnTo>
                  <a:pt x="161698" y="282971"/>
                </a:lnTo>
                <a:lnTo>
                  <a:pt x="138263" y="281213"/>
                </a:lnTo>
                <a:lnTo>
                  <a:pt x="93737" y="268910"/>
                </a:lnTo>
                <a:lnTo>
                  <a:pt x="58586" y="247819"/>
                </a:lnTo>
                <a:lnTo>
                  <a:pt x="46869" y="232001"/>
                </a:lnTo>
                <a:lnTo>
                  <a:pt x="46869" y="393699"/>
                </a:lnTo>
                <a:lnTo>
                  <a:pt x="0" y="393699"/>
                </a:lnTo>
                <a:lnTo>
                  <a:pt x="0" y="5272"/>
                </a:lnTo>
                <a:lnTo>
                  <a:pt x="42181" y="5272"/>
                </a:lnTo>
                <a:lnTo>
                  <a:pt x="42181" y="59757"/>
                </a:lnTo>
                <a:lnTo>
                  <a:pt x="58586" y="40424"/>
                </a:lnTo>
                <a:lnTo>
                  <a:pt x="74989" y="26363"/>
                </a:lnTo>
                <a:lnTo>
                  <a:pt x="93737" y="15818"/>
                </a:lnTo>
                <a:lnTo>
                  <a:pt x="117172" y="7030"/>
                </a:lnTo>
                <a:lnTo>
                  <a:pt x="140607" y="1757"/>
                </a:lnTo>
                <a:lnTo>
                  <a:pt x="166384" y="0"/>
                </a:lnTo>
                <a:close/>
              </a:path>
            </a:pathLst>
          </a:custGeom>
          <a:ln w="4156">
            <a:solidFill>
              <a:srgbClr val="D1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5842" y="4495800"/>
            <a:ext cx="286385" cy="409575"/>
          </a:xfrm>
          <a:custGeom>
            <a:avLst/>
            <a:gdLst/>
            <a:ahLst/>
            <a:cxnLst/>
            <a:rect l="l" t="t" r="r" b="b"/>
            <a:pathLst>
              <a:path w="286384" h="409575">
                <a:moveTo>
                  <a:pt x="46863" y="0"/>
                </a:moveTo>
                <a:lnTo>
                  <a:pt x="0" y="0"/>
                </a:lnTo>
                <a:lnTo>
                  <a:pt x="0" y="409524"/>
                </a:lnTo>
                <a:lnTo>
                  <a:pt x="46863" y="409524"/>
                </a:lnTo>
                <a:lnTo>
                  <a:pt x="46863" y="265404"/>
                </a:lnTo>
                <a:lnTo>
                  <a:pt x="104422" y="265404"/>
                </a:lnTo>
                <a:lnTo>
                  <a:pt x="86702" y="251332"/>
                </a:lnTo>
                <a:lnTo>
                  <a:pt x="100019" y="242544"/>
                </a:lnTo>
                <a:lnTo>
                  <a:pt x="46863" y="242544"/>
                </a:lnTo>
                <a:lnTo>
                  <a:pt x="46863" y="0"/>
                </a:lnTo>
                <a:close/>
              </a:path>
              <a:path w="286384" h="409575">
                <a:moveTo>
                  <a:pt x="104422" y="265404"/>
                </a:moveTo>
                <a:lnTo>
                  <a:pt x="46863" y="265404"/>
                </a:lnTo>
                <a:lnTo>
                  <a:pt x="224967" y="409524"/>
                </a:lnTo>
                <a:lnTo>
                  <a:pt x="285902" y="409524"/>
                </a:lnTo>
                <a:lnTo>
                  <a:pt x="104422" y="265404"/>
                </a:lnTo>
                <a:close/>
              </a:path>
              <a:path w="286384" h="409575">
                <a:moveTo>
                  <a:pt x="262470" y="135331"/>
                </a:moveTo>
                <a:lnTo>
                  <a:pt x="206222" y="135331"/>
                </a:lnTo>
                <a:lnTo>
                  <a:pt x="46863" y="242544"/>
                </a:lnTo>
                <a:lnTo>
                  <a:pt x="100019" y="242544"/>
                </a:lnTo>
                <a:lnTo>
                  <a:pt x="262470" y="135331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45842" y="4495800"/>
            <a:ext cx="286385" cy="409575"/>
          </a:xfrm>
          <a:custGeom>
            <a:avLst/>
            <a:gdLst/>
            <a:ahLst/>
            <a:cxnLst/>
            <a:rect l="l" t="t" r="r" b="b"/>
            <a:pathLst>
              <a:path w="286384" h="409575">
                <a:moveTo>
                  <a:pt x="0" y="0"/>
                </a:moveTo>
                <a:lnTo>
                  <a:pt x="46869" y="0"/>
                </a:lnTo>
                <a:lnTo>
                  <a:pt x="46869" y="242547"/>
                </a:lnTo>
                <a:lnTo>
                  <a:pt x="206224" y="135334"/>
                </a:lnTo>
                <a:lnTo>
                  <a:pt x="262467" y="135334"/>
                </a:lnTo>
                <a:lnTo>
                  <a:pt x="86707" y="251335"/>
                </a:lnTo>
                <a:lnTo>
                  <a:pt x="285902" y="409519"/>
                </a:lnTo>
                <a:lnTo>
                  <a:pt x="224972" y="409519"/>
                </a:lnTo>
                <a:lnTo>
                  <a:pt x="46869" y="265396"/>
                </a:lnTo>
                <a:lnTo>
                  <a:pt x="46869" y="409519"/>
                </a:lnTo>
                <a:lnTo>
                  <a:pt x="0" y="40951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D1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4321" y="5080753"/>
            <a:ext cx="639233" cy="188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71882" y="5103601"/>
            <a:ext cx="1002466" cy="165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85023" y="5144037"/>
            <a:ext cx="252568" cy="125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52943" y="5080753"/>
            <a:ext cx="925134" cy="188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96552" y="4627613"/>
            <a:ext cx="290830" cy="278130"/>
          </a:xfrm>
          <a:custGeom>
            <a:avLst/>
            <a:gdLst/>
            <a:ahLst/>
            <a:cxnLst/>
            <a:rect l="l" t="t" r="r" b="b"/>
            <a:pathLst>
              <a:path w="290829" h="278129">
                <a:moveTo>
                  <a:pt x="182791" y="0"/>
                </a:moveTo>
                <a:lnTo>
                  <a:pt x="121856" y="5283"/>
                </a:lnTo>
                <a:lnTo>
                  <a:pt x="70294" y="24612"/>
                </a:lnTo>
                <a:lnTo>
                  <a:pt x="32804" y="52730"/>
                </a:lnTo>
                <a:lnTo>
                  <a:pt x="7023" y="93154"/>
                </a:lnTo>
                <a:lnTo>
                  <a:pt x="0" y="116001"/>
                </a:lnTo>
                <a:lnTo>
                  <a:pt x="0" y="161696"/>
                </a:lnTo>
                <a:lnTo>
                  <a:pt x="16395" y="203885"/>
                </a:lnTo>
                <a:lnTo>
                  <a:pt x="51549" y="240791"/>
                </a:lnTo>
                <a:lnTo>
                  <a:pt x="121856" y="270675"/>
                </a:lnTo>
                <a:lnTo>
                  <a:pt x="187477" y="277698"/>
                </a:lnTo>
                <a:lnTo>
                  <a:pt x="239026" y="274192"/>
                </a:lnTo>
                <a:lnTo>
                  <a:pt x="290588" y="263639"/>
                </a:lnTo>
                <a:lnTo>
                  <a:pt x="290588" y="254850"/>
                </a:lnTo>
                <a:lnTo>
                  <a:pt x="161696" y="254850"/>
                </a:lnTo>
                <a:lnTo>
                  <a:pt x="138264" y="251332"/>
                </a:lnTo>
                <a:lnTo>
                  <a:pt x="93738" y="235521"/>
                </a:lnTo>
                <a:lnTo>
                  <a:pt x="60921" y="209156"/>
                </a:lnTo>
                <a:lnTo>
                  <a:pt x="37490" y="158191"/>
                </a:lnTo>
                <a:lnTo>
                  <a:pt x="35153" y="137096"/>
                </a:lnTo>
                <a:lnTo>
                  <a:pt x="37490" y="117767"/>
                </a:lnTo>
                <a:lnTo>
                  <a:pt x="60921" y="66789"/>
                </a:lnTo>
                <a:lnTo>
                  <a:pt x="93738" y="42189"/>
                </a:lnTo>
                <a:lnTo>
                  <a:pt x="133578" y="26365"/>
                </a:lnTo>
                <a:lnTo>
                  <a:pt x="157010" y="22847"/>
                </a:lnTo>
                <a:lnTo>
                  <a:pt x="276164" y="22847"/>
                </a:lnTo>
                <a:lnTo>
                  <a:pt x="278866" y="14071"/>
                </a:lnTo>
                <a:lnTo>
                  <a:pt x="255435" y="7035"/>
                </a:lnTo>
                <a:lnTo>
                  <a:pt x="232003" y="3517"/>
                </a:lnTo>
                <a:lnTo>
                  <a:pt x="182791" y="0"/>
                </a:lnTo>
                <a:close/>
              </a:path>
              <a:path w="290829" h="278129">
                <a:moveTo>
                  <a:pt x="290588" y="128308"/>
                </a:moveTo>
                <a:lnTo>
                  <a:pt x="173418" y="128308"/>
                </a:lnTo>
                <a:lnTo>
                  <a:pt x="173418" y="151155"/>
                </a:lnTo>
                <a:lnTo>
                  <a:pt x="255435" y="151155"/>
                </a:lnTo>
                <a:lnTo>
                  <a:pt x="255435" y="246062"/>
                </a:lnTo>
                <a:lnTo>
                  <a:pt x="241376" y="249580"/>
                </a:lnTo>
                <a:lnTo>
                  <a:pt x="224967" y="253098"/>
                </a:lnTo>
                <a:lnTo>
                  <a:pt x="208559" y="254850"/>
                </a:lnTo>
                <a:lnTo>
                  <a:pt x="290588" y="254850"/>
                </a:lnTo>
                <a:lnTo>
                  <a:pt x="290588" y="128308"/>
                </a:lnTo>
                <a:close/>
              </a:path>
              <a:path w="290829" h="278129">
                <a:moveTo>
                  <a:pt x="276164" y="22847"/>
                </a:moveTo>
                <a:lnTo>
                  <a:pt x="206222" y="22847"/>
                </a:lnTo>
                <a:lnTo>
                  <a:pt x="229654" y="26365"/>
                </a:lnTo>
                <a:lnTo>
                  <a:pt x="271830" y="36918"/>
                </a:lnTo>
                <a:lnTo>
                  <a:pt x="276164" y="22847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96552" y="4627613"/>
            <a:ext cx="290830" cy="278130"/>
          </a:xfrm>
          <a:custGeom>
            <a:avLst/>
            <a:gdLst/>
            <a:ahLst/>
            <a:cxnLst/>
            <a:rect l="l" t="t" r="r" b="b"/>
            <a:pathLst>
              <a:path w="290829" h="278129">
                <a:moveTo>
                  <a:pt x="182788" y="0"/>
                </a:moveTo>
                <a:lnTo>
                  <a:pt x="208566" y="1757"/>
                </a:lnTo>
                <a:lnTo>
                  <a:pt x="232000" y="3515"/>
                </a:lnTo>
                <a:lnTo>
                  <a:pt x="255435" y="7030"/>
                </a:lnTo>
                <a:lnTo>
                  <a:pt x="278870" y="14060"/>
                </a:lnTo>
                <a:lnTo>
                  <a:pt x="271839" y="36909"/>
                </a:lnTo>
                <a:lnTo>
                  <a:pt x="250748" y="31636"/>
                </a:lnTo>
                <a:lnTo>
                  <a:pt x="229657" y="26363"/>
                </a:lnTo>
                <a:lnTo>
                  <a:pt x="206223" y="22848"/>
                </a:lnTo>
                <a:lnTo>
                  <a:pt x="182788" y="22848"/>
                </a:lnTo>
                <a:lnTo>
                  <a:pt x="157010" y="22848"/>
                </a:lnTo>
                <a:lnTo>
                  <a:pt x="112484" y="33394"/>
                </a:lnTo>
                <a:lnTo>
                  <a:pt x="74990" y="52727"/>
                </a:lnTo>
                <a:lnTo>
                  <a:pt x="49212" y="82606"/>
                </a:lnTo>
                <a:lnTo>
                  <a:pt x="35152" y="137091"/>
                </a:lnTo>
                <a:lnTo>
                  <a:pt x="37495" y="158182"/>
                </a:lnTo>
                <a:lnTo>
                  <a:pt x="49212" y="195091"/>
                </a:lnTo>
                <a:lnTo>
                  <a:pt x="77334" y="223213"/>
                </a:lnTo>
                <a:lnTo>
                  <a:pt x="114829" y="244304"/>
                </a:lnTo>
                <a:lnTo>
                  <a:pt x="161697" y="254849"/>
                </a:lnTo>
                <a:lnTo>
                  <a:pt x="189819" y="254849"/>
                </a:lnTo>
                <a:lnTo>
                  <a:pt x="208566" y="254849"/>
                </a:lnTo>
                <a:lnTo>
                  <a:pt x="224971" y="253092"/>
                </a:lnTo>
                <a:lnTo>
                  <a:pt x="241374" y="249577"/>
                </a:lnTo>
                <a:lnTo>
                  <a:pt x="255435" y="246061"/>
                </a:lnTo>
                <a:lnTo>
                  <a:pt x="255435" y="151152"/>
                </a:lnTo>
                <a:lnTo>
                  <a:pt x="173415" y="151152"/>
                </a:lnTo>
                <a:lnTo>
                  <a:pt x="173415" y="128303"/>
                </a:lnTo>
                <a:lnTo>
                  <a:pt x="290587" y="128303"/>
                </a:lnTo>
                <a:lnTo>
                  <a:pt x="290587" y="263637"/>
                </a:lnTo>
                <a:lnTo>
                  <a:pt x="264809" y="268910"/>
                </a:lnTo>
                <a:lnTo>
                  <a:pt x="239031" y="274183"/>
                </a:lnTo>
                <a:lnTo>
                  <a:pt x="213253" y="275940"/>
                </a:lnTo>
                <a:lnTo>
                  <a:pt x="187475" y="277698"/>
                </a:lnTo>
                <a:lnTo>
                  <a:pt x="164041" y="275940"/>
                </a:lnTo>
                <a:lnTo>
                  <a:pt x="140606" y="274183"/>
                </a:lnTo>
                <a:lnTo>
                  <a:pt x="121858" y="270668"/>
                </a:lnTo>
                <a:lnTo>
                  <a:pt x="103111" y="265395"/>
                </a:lnTo>
                <a:lnTo>
                  <a:pt x="84364" y="260122"/>
                </a:lnTo>
                <a:lnTo>
                  <a:pt x="37495" y="230243"/>
                </a:lnTo>
                <a:lnTo>
                  <a:pt x="7030" y="182788"/>
                </a:lnTo>
                <a:lnTo>
                  <a:pt x="0" y="161697"/>
                </a:lnTo>
                <a:lnTo>
                  <a:pt x="0" y="138849"/>
                </a:lnTo>
                <a:lnTo>
                  <a:pt x="0" y="116000"/>
                </a:lnTo>
                <a:lnTo>
                  <a:pt x="18747" y="73818"/>
                </a:lnTo>
                <a:lnTo>
                  <a:pt x="49212" y="36909"/>
                </a:lnTo>
                <a:lnTo>
                  <a:pt x="96081" y="14060"/>
                </a:lnTo>
                <a:lnTo>
                  <a:pt x="152323" y="1757"/>
                </a:lnTo>
                <a:lnTo>
                  <a:pt x="182788" y="0"/>
                </a:lnTo>
                <a:close/>
              </a:path>
            </a:pathLst>
          </a:custGeom>
          <a:ln w="4156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69932" y="4629378"/>
            <a:ext cx="222885" cy="274320"/>
          </a:xfrm>
          <a:custGeom>
            <a:avLst/>
            <a:gdLst/>
            <a:ahLst/>
            <a:cxnLst/>
            <a:rect l="l" t="t" r="r" b="b"/>
            <a:pathLst>
              <a:path w="222884" h="274320">
                <a:moveTo>
                  <a:pt x="105448" y="0"/>
                </a:moveTo>
                <a:lnTo>
                  <a:pt x="0" y="0"/>
                </a:lnTo>
                <a:lnTo>
                  <a:pt x="0" y="274180"/>
                </a:lnTo>
                <a:lnTo>
                  <a:pt x="32804" y="274180"/>
                </a:lnTo>
                <a:lnTo>
                  <a:pt x="32804" y="147637"/>
                </a:lnTo>
                <a:lnTo>
                  <a:pt x="142938" y="147637"/>
                </a:lnTo>
                <a:lnTo>
                  <a:pt x="131229" y="140601"/>
                </a:lnTo>
                <a:lnTo>
                  <a:pt x="114820" y="137083"/>
                </a:lnTo>
                <a:lnTo>
                  <a:pt x="140601" y="131813"/>
                </a:lnTo>
                <a:lnTo>
                  <a:pt x="155581" y="124790"/>
                </a:lnTo>
                <a:lnTo>
                  <a:pt x="32804" y="124790"/>
                </a:lnTo>
                <a:lnTo>
                  <a:pt x="32804" y="22847"/>
                </a:lnTo>
                <a:lnTo>
                  <a:pt x="174813" y="22847"/>
                </a:lnTo>
                <a:lnTo>
                  <a:pt x="166382" y="17576"/>
                </a:lnTo>
                <a:lnTo>
                  <a:pt x="149974" y="8788"/>
                </a:lnTo>
                <a:lnTo>
                  <a:pt x="131229" y="3517"/>
                </a:lnTo>
                <a:lnTo>
                  <a:pt x="105448" y="0"/>
                </a:lnTo>
                <a:close/>
              </a:path>
              <a:path w="222884" h="274320">
                <a:moveTo>
                  <a:pt x="142938" y="147637"/>
                </a:moveTo>
                <a:lnTo>
                  <a:pt x="84353" y="147637"/>
                </a:lnTo>
                <a:lnTo>
                  <a:pt x="98412" y="151155"/>
                </a:lnTo>
                <a:lnTo>
                  <a:pt x="107797" y="154660"/>
                </a:lnTo>
                <a:lnTo>
                  <a:pt x="117170" y="159943"/>
                </a:lnTo>
                <a:lnTo>
                  <a:pt x="124193" y="168732"/>
                </a:lnTo>
                <a:lnTo>
                  <a:pt x="131229" y="179273"/>
                </a:lnTo>
                <a:lnTo>
                  <a:pt x="185127" y="274180"/>
                </a:lnTo>
                <a:lnTo>
                  <a:pt x="222618" y="274180"/>
                </a:lnTo>
                <a:lnTo>
                  <a:pt x="164033" y="174002"/>
                </a:lnTo>
                <a:lnTo>
                  <a:pt x="157010" y="161696"/>
                </a:lnTo>
                <a:lnTo>
                  <a:pt x="149974" y="152907"/>
                </a:lnTo>
                <a:lnTo>
                  <a:pt x="142938" y="147637"/>
                </a:lnTo>
                <a:close/>
              </a:path>
              <a:path w="222884" h="274320">
                <a:moveTo>
                  <a:pt x="174813" y="22847"/>
                </a:moveTo>
                <a:lnTo>
                  <a:pt x="96075" y="22847"/>
                </a:lnTo>
                <a:lnTo>
                  <a:pt x="112483" y="24599"/>
                </a:lnTo>
                <a:lnTo>
                  <a:pt x="126542" y="29883"/>
                </a:lnTo>
                <a:lnTo>
                  <a:pt x="140601" y="33388"/>
                </a:lnTo>
                <a:lnTo>
                  <a:pt x="149974" y="40424"/>
                </a:lnTo>
                <a:lnTo>
                  <a:pt x="157010" y="49212"/>
                </a:lnTo>
                <a:lnTo>
                  <a:pt x="161696" y="70307"/>
                </a:lnTo>
                <a:lnTo>
                  <a:pt x="159346" y="82600"/>
                </a:lnTo>
                <a:lnTo>
                  <a:pt x="124193" y="117754"/>
                </a:lnTo>
                <a:lnTo>
                  <a:pt x="93726" y="124790"/>
                </a:lnTo>
                <a:lnTo>
                  <a:pt x="155581" y="124790"/>
                </a:lnTo>
                <a:lnTo>
                  <a:pt x="187464" y="100177"/>
                </a:lnTo>
                <a:lnTo>
                  <a:pt x="196850" y="70307"/>
                </a:lnTo>
                <a:lnTo>
                  <a:pt x="196850" y="52730"/>
                </a:lnTo>
                <a:lnTo>
                  <a:pt x="189814" y="38658"/>
                </a:lnTo>
                <a:lnTo>
                  <a:pt x="180441" y="26365"/>
                </a:lnTo>
                <a:lnTo>
                  <a:pt x="174813" y="22847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00661" y="4650149"/>
            <a:ext cx="133045" cy="106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69931" y="4629378"/>
            <a:ext cx="222885" cy="274320"/>
          </a:xfrm>
          <a:custGeom>
            <a:avLst/>
            <a:gdLst/>
            <a:ahLst/>
            <a:cxnLst/>
            <a:rect l="l" t="t" r="r" b="b"/>
            <a:pathLst>
              <a:path w="222884" h="274320">
                <a:moveTo>
                  <a:pt x="0" y="0"/>
                </a:moveTo>
                <a:lnTo>
                  <a:pt x="79677" y="0"/>
                </a:lnTo>
                <a:lnTo>
                  <a:pt x="105455" y="0"/>
                </a:lnTo>
                <a:lnTo>
                  <a:pt x="131233" y="3515"/>
                </a:lnTo>
                <a:lnTo>
                  <a:pt x="180445" y="26363"/>
                </a:lnTo>
                <a:lnTo>
                  <a:pt x="196849" y="52727"/>
                </a:lnTo>
                <a:lnTo>
                  <a:pt x="196849" y="70303"/>
                </a:lnTo>
                <a:lnTo>
                  <a:pt x="175758" y="112485"/>
                </a:lnTo>
                <a:lnTo>
                  <a:pt x="140606" y="131818"/>
                </a:lnTo>
                <a:lnTo>
                  <a:pt x="114828" y="137091"/>
                </a:lnTo>
                <a:lnTo>
                  <a:pt x="131233" y="140606"/>
                </a:lnTo>
                <a:lnTo>
                  <a:pt x="142950" y="147637"/>
                </a:lnTo>
                <a:lnTo>
                  <a:pt x="149980" y="152909"/>
                </a:lnTo>
                <a:lnTo>
                  <a:pt x="157010" y="161697"/>
                </a:lnTo>
                <a:lnTo>
                  <a:pt x="164041" y="174001"/>
                </a:lnTo>
                <a:lnTo>
                  <a:pt x="222626" y="274183"/>
                </a:lnTo>
                <a:lnTo>
                  <a:pt x="185132" y="274183"/>
                </a:lnTo>
                <a:lnTo>
                  <a:pt x="131233" y="179273"/>
                </a:lnTo>
                <a:lnTo>
                  <a:pt x="124202" y="168728"/>
                </a:lnTo>
                <a:lnTo>
                  <a:pt x="117172" y="159940"/>
                </a:lnTo>
                <a:lnTo>
                  <a:pt x="107798" y="154667"/>
                </a:lnTo>
                <a:lnTo>
                  <a:pt x="98424" y="151152"/>
                </a:lnTo>
                <a:lnTo>
                  <a:pt x="84363" y="147637"/>
                </a:lnTo>
                <a:lnTo>
                  <a:pt x="67960" y="147637"/>
                </a:lnTo>
                <a:lnTo>
                  <a:pt x="32808" y="147637"/>
                </a:lnTo>
                <a:lnTo>
                  <a:pt x="32808" y="274183"/>
                </a:lnTo>
                <a:lnTo>
                  <a:pt x="0" y="274183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90975" y="4624108"/>
            <a:ext cx="314325" cy="285115"/>
          </a:xfrm>
          <a:custGeom>
            <a:avLst/>
            <a:gdLst/>
            <a:ahLst/>
            <a:cxnLst/>
            <a:rect l="l" t="t" r="r" b="b"/>
            <a:pathLst>
              <a:path w="314325" h="285114">
                <a:moveTo>
                  <a:pt x="157022" y="0"/>
                </a:moveTo>
                <a:lnTo>
                  <a:pt x="103123" y="5270"/>
                </a:lnTo>
                <a:lnTo>
                  <a:pt x="60934" y="24599"/>
                </a:lnTo>
                <a:lnTo>
                  <a:pt x="25780" y="56235"/>
                </a:lnTo>
                <a:lnTo>
                  <a:pt x="4686" y="94907"/>
                </a:lnTo>
                <a:lnTo>
                  <a:pt x="0" y="117754"/>
                </a:lnTo>
                <a:lnTo>
                  <a:pt x="0" y="166966"/>
                </a:lnTo>
                <a:lnTo>
                  <a:pt x="14071" y="210908"/>
                </a:lnTo>
                <a:lnTo>
                  <a:pt x="42189" y="246062"/>
                </a:lnTo>
                <a:lnTo>
                  <a:pt x="82029" y="270662"/>
                </a:lnTo>
                <a:lnTo>
                  <a:pt x="128892" y="282968"/>
                </a:lnTo>
                <a:lnTo>
                  <a:pt x="157022" y="284721"/>
                </a:lnTo>
                <a:lnTo>
                  <a:pt x="185140" y="282968"/>
                </a:lnTo>
                <a:lnTo>
                  <a:pt x="210908" y="277698"/>
                </a:lnTo>
                <a:lnTo>
                  <a:pt x="234353" y="270662"/>
                </a:lnTo>
                <a:lnTo>
                  <a:pt x="251940" y="261874"/>
                </a:lnTo>
                <a:lnTo>
                  <a:pt x="157022" y="261874"/>
                </a:lnTo>
                <a:lnTo>
                  <a:pt x="135928" y="260121"/>
                </a:lnTo>
                <a:lnTo>
                  <a:pt x="98425" y="249580"/>
                </a:lnTo>
                <a:lnTo>
                  <a:pt x="56248" y="214426"/>
                </a:lnTo>
                <a:lnTo>
                  <a:pt x="42189" y="182791"/>
                </a:lnTo>
                <a:lnTo>
                  <a:pt x="35153" y="163449"/>
                </a:lnTo>
                <a:lnTo>
                  <a:pt x="35153" y="121272"/>
                </a:lnTo>
                <a:lnTo>
                  <a:pt x="42189" y="101942"/>
                </a:lnTo>
                <a:lnTo>
                  <a:pt x="46875" y="84366"/>
                </a:lnTo>
                <a:lnTo>
                  <a:pt x="82029" y="43929"/>
                </a:lnTo>
                <a:lnTo>
                  <a:pt x="117182" y="28117"/>
                </a:lnTo>
                <a:lnTo>
                  <a:pt x="157022" y="22847"/>
                </a:lnTo>
                <a:lnTo>
                  <a:pt x="251940" y="22847"/>
                </a:lnTo>
                <a:lnTo>
                  <a:pt x="234353" y="14058"/>
                </a:lnTo>
                <a:lnTo>
                  <a:pt x="210908" y="5270"/>
                </a:lnTo>
                <a:lnTo>
                  <a:pt x="185140" y="1752"/>
                </a:lnTo>
                <a:lnTo>
                  <a:pt x="157022" y="0"/>
                </a:lnTo>
                <a:close/>
              </a:path>
              <a:path w="314325" h="285114">
                <a:moveTo>
                  <a:pt x="251940" y="22847"/>
                </a:moveTo>
                <a:lnTo>
                  <a:pt x="157022" y="22847"/>
                </a:lnTo>
                <a:lnTo>
                  <a:pt x="178104" y="24599"/>
                </a:lnTo>
                <a:lnTo>
                  <a:pt x="199199" y="28117"/>
                </a:lnTo>
                <a:lnTo>
                  <a:pt x="246062" y="56235"/>
                </a:lnTo>
                <a:lnTo>
                  <a:pt x="274192" y="101942"/>
                </a:lnTo>
                <a:lnTo>
                  <a:pt x="278879" y="121272"/>
                </a:lnTo>
                <a:lnTo>
                  <a:pt x="278879" y="163449"/>
                </a:lnTo>
                <a:lnTo>
                  <a:pt x="267157" y="200355"/>
                </a:lnTo>
                <a:lnTo>
                  <a:pt x="232003" y="240791"/>
                </a:lnTo>
                <a:lnTo>
                  <a:pt x="178104" y="260121"/>
                </a:lnTo>
                <a:lnTo>
                  <a:pt x="157022" y="261874"/>
                </a:lnTo>
                <a:lnTo>
                  <a:pt x="251940" y="261874"/>
                </a:lnTo>
                <a:lnTo>
                  <a:pt x="288251" y="230238"/>
                </a:lnTo>
                <a:lnTo>
                  <a:pt x="309333" y="189814"/>
                </a:lnTo>
                <a:lnTo>
                  <a:pt x="314032" y="166966"/>
                </a:lnTo>
                <a:lnTo>
                  <a:pt x="314032" y="117754"/>
                </a:lnTo>
                <a:lnTo>
                  <a:pt x="299961" y="73812"/>
                </a:lnTo>
                <a:lnTo>
                  <a:pt x="274192" y="38658"/>
                </a:lnTo>
                <a:lnTo>
                  <a:pt x="255447" y="24599"/>
                </a:lnTo>
                <a:lnTo>
                  <a:pt x="251940" y="22847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24048" y="4644878"/>
            <a:ext cx="247873" cy="243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90975" y="4624108"/>
            <a:ext cx="314325" cy="285115"/>
          </a:xfrm>
          <a:custGeom>
            <a:avLst/>
            <a:gdLst/>
            <a:ahLst/>
            <a:cxnLst/>
            <a:rect l="l" t="t" r="r" b="b"/>
            <a:pathLst>
              <a:path w="314325" h="285114">
                <a:moveTo>
                  <a:pt x="157010" y="0"/>
                </a:moveTo>
                <a:lnTo>
                  <a:pt x="210909" y="5272"/>
                </a:lnTo>
                <a:lnTo>
                  <a:pt x="255434" y="24606"/>
                </a:lnTo>
                <a:lnTo>
                  <a:pt x="288242" y="54485"/>
                </a:lnTo>
                <a:lnTo>
                  <a:pt x="309333" y="93152"/>
                </a:lnTo>
                <a:lnTo>
                  <a:pt x="314020" y="117758"/>
                </a:lnTo>
                <a:lnTo>
                  <a:pt x="314020" y="142364"/>
                </a:lnTo>
                <a:lnTo>
                  <a:pt x="314020" y="166970"/>
                </a:lnTo>
                <a:lnTo>
                  <a:pt x="299959" y="210910"/>
                </a:lnTo>
                <a:lnTo>
                  <a:pt x="274182" y="246062"/>
                </a:lnTo>
                <a:lnTo>
                  <a:pt x="234343" y="270668"/>
                </a:lnTo>
                <a:lnTo>
                  <a:pt x="185131" y="282971"/>
                </a:lnTo>
                <a:lnTo>
                  <a:pt x="157010" y="284729"/>
                </a:lnTo>
                <a:lnTo>
                  <a:pt x="128888" y="282971"/>
                </a:lnTo>
                <a:lnTo>
                  <a:pt x="82020" y="270668"/>
                </a:lnTo>
                <a:lnTo>
                  <a:pt x="42181" y="246062"/>
                </a:lnTo>
                <a:lnTo>
                  <a:pt x="14060" y="210910"/>
                </a:lnTo>
                <a:lnTo>
                  <a:pt x="0" y="166970"/>
                </a:lnTo>
                <a:lnTo>
                  <a:pt x="0" y="142364"/>
                </a:lnTo>
                <a:lnTo>
                  <a:pt x="0" y="117758"/>
                </a:lnTo>
                <a:lnTo>
                  <a:pt x="14060" y="73818"/>
                </a:lnTo>
                <a:lnTo>
                  <a:pt x="42181" y="38667"/>
                </a:lnTo>
                <a:lnTo>
                  <a:pt x="82020" y="14060"/>
                </a:lnTo>
                <a:lnTo>
                  <a:pt x="128888" y="1757"/>
                </a:lnTo>
                <a:lnTo>
                  <a:pt x="157010" y="0"/>
                </a:lnTo>
                <a:close/>
              </a:path>
            </a:pathLst>
          </a:custGeom>
          <a:ln w="4156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50296" y="4625860"/>
            <a:ext cx="257810" cy="281305"/>
          </a:xfrm>
          <a:custGeom>
            <a:avLst/>
            <a:gdLst/>
            <a:ahLst/>
            <a:cxnLst/>
            <a:rect l="l" t="t" r="r" b="b"/>
            <a:pathLst>
              <a:path w="257809" h="281304">
                <a:moveTo>
                  <a:pt x="35153" y="0"/>
                </a:moveTo>
                <a:lnTo>
                  <a:pt x="0" y="0"/>
                </a:lnTo>
                <a:lnTo>
                  <a:pt x="0" y="165214"/>
                </a:lnTo>
                <a:lnTo>
                  <a:pt x="4686" y="207403"/>
                </a:lnTo>
                <a:lnTo>
                  <a:pt x="32804" y="251333"/>
                </a:lnTo>
                <a:lnTo>
                  <a:pt x="82016" y="275945"/>
                </a:lnTo>
                <a:lnTo>
                  <a:pt x="128892" y="281216"/>
                </a:lnTo>
                <a:lnTo>
                  <a:pt x="152323" y="279463"/>
                </a:lnTo>
                <a:lnTo>
                  <a:pt x="175755" y="275945"/>
                </a:lnTo>
                <a:lnTo>
                  <a:pt x="194500" y="268909"/>
                </a:lnTo>
                <a:lnTo>
                  <a:pt x="210908" y="261886"/>
                </a:lnTo>
                <a:lnTo>
                  <a:pt x="216929" y="256616"/>
                </a:lnTo>
                <a:lnTo>
                  <a:pt x="107797" y="256616"/>
                </a:lnTo>
                <a:lnTo>
                  <a:pt x="89052" y="251333"/>
                </a:lnTo>
                <a:lnTo>
                  <a:pt x="46863" y="221462"/>
                </a:lnTo>
                <a:lnTo>
                  <a:pt x="35153" y="163461"/>
                </a:lnTo>
                <a:lnTo>
                  <a:pt x="35153" y="0"/>
                </a:lnTo>
                <a:close/>
              </a:path>
              <a:path w="257809" h="281304">
                <a:moveTo>
                  <a:pt x="257784" y="0"/>
                </a:moveTo>
                <a:lnTo>
                  <a:pt x="227317" y="0"/>
                </a:lnTo>
                <a:lnTo>
                  <a:pt x="227317" y="158191"/>
                </a:lnTo>
                <a:lnTo>
                  <a:pt x="224967" y="181038"/>
                </a:lnTo>
                <a:lnTo>
                  <a:pt x="213258" y="219697"/>
                </a:lnTo>
                <a:lnTo>
                  <a:pt x="171069" y="251333"/>
                </a:lnTo>
                <a:lnTo>
                  <a:pt x="152323" y="256616"/>
                </a:lnTo>
                <a:lnTo>
                  <a:pt x="216929" y="256616"/>
                </a:lnTo>
                <a:lnTo>
                  <a:pt x="246062" y="221462"/>
                </a:lnTo>
                <a:lnTo>
                  <a:pt x="257784" y="182791"/>
                </a:lnTo>
                <a:lnTo>
                  <a:pt x="257784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50296" y="4625860"/>
            <a:ext cx="257810" cy="281305"/>
          </a:xfrm>
          <a:custGeom>
            <a:avLst/>
            <a:gdLst/>
            <a:ahLst/>
            <a:cxnLst/>
            <a:rect l="l" t="t" r="r" b="b"/>
            <a:pathLst>
              <a:path w="257809" h="281304">
                <a:moveTo>
                  <a:pt x="0" y="0"/>
                </a:moveTo>
                <a:lnTo>
                  <a:pt x="35152" y="0"/>
                </a:lnTo>
                <a:lnTo>
                  <a:pt x="35152" y="163455"/>
                </a:lnTo>
                <a:lnTo>
                  <a:pt x="37495" y="186304"/>
                </a:lnTo>
                <a:lnTo>
                  <a:pt x="58586" y="233759"/>
                </a:lnTo>
                <a:lnTo>
                  <a:pt x="107799" y="256608"/>
                </a:lnTo>
                <a:lnTo>
                  <a:pt x="128890" y="256608"/>
                </a:lnTo>
                <a:lnTo>
                  <a:pt x="152324" y="256608"/>
                </a:lnTo>
                <a:lnTo>
                  <a:pt x="189819" y="244305"/>
                </a:lnTo>
                <a:lnTo>
                  <a:pt x="222628" y="202122"/>
                </a:lnTo>
                <a:lnTo>
                  <a:pt x="227315" y="158183"/>
                </a:lnTo>
                <a:lnTo>
                  <a:pt x="227315" y="0"/>
                </a:lnTo>
                <a:lnTo>
                  <a:pt x="257780" y="0"/>
                </a:lnTo>
                <a:lnTo>
                  <a:pt x="257780" y="159940"/>
                </a:lnTo>
                <a:lnTo>
                  <a:pt x="257780" y="182789"/>
                </a:lnTo>
                <a:lnTo>
                  <a:pt x="253093" y="203880"/>
                </a:lnTo>
                <a:lnTo>
                  <a:pt x="224971" y="249577"/>
                </a:lnTo>
                <a:lnTo>
                  <a:pt x="175759" y="275941"/>
                </a:lnTo>
                <a:lnTo>
                  <a:pt x="128890" y="281214"/>
                </a:lnTo>
                <a:lnTo>
                  <a:pt x="103111" y="279457"/>
                </a:lnTo>
                <a:lnTo>
                  <a:pt x="63273" y="268911"/>
                </a:lnTo>
                <a:lnTo>
                  <a:pt x="21090" y="239032"/>
                </a:lnTo>
                <a:lnTo>
                  <a:pt x="2343" y="186304"/>
                </a:lnTo>
                <a:lnTo>
                  <a:pt x="0" y="165213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74463" y="4629378"/>
            <a:ext cx="196850" cy="274320"/>
          </a:xfrm>
          <a:custGeom>
            <a:avLst/>
            <a:gdLst/>
            <a:ahLst/>
            <a:cxnLst/>
            <a:rect l="l" t="t" r="r" b="b"/>
            <a:pathLst>
              <a:path w="196850" h="274320">
                <a:moveTo>
                  <a:pt x="103111" y="0"/>
                </a:moveTo>
                <a:lnTo>
                  <a:pt x="0" y="0"/>
                </a:lnTo>
                <a:lnTo>
                  <a:pt x="0" y="274180"/>
                </a:lnTo>
                <a:lnTo>
                  <a:pt x="32804" y="274180"/>
                </a:lnTo>
                <a:lnTo>
                  <a:pt x="32804" y="156425"/>
                </a:lnTo>
                <a:lnTo>
                  <a:pt x="67957" y="156425"/>
                </a:lnTo>
                <a:lnTo>
                  <a:pt x="124205" y="151155"/>
                </a:lnTo>
                <a:lnTo>
                  <a:pt x="164045" y="135331"/>
                </a:lnTo>
                <a:lnTo>
                  <a:pt x="166048" y="133578"/>
                </a:lnTo>
                <a:lnTo>
                  <a:pt x="32804" y="133578"/>
                </a:lnTo>
                <a:lnTo>
                  <a:pt x="32804" y="21094"/>
                </a:lnTo>
                <a:lnTo>
                  <a:pt x="168734" y="21094"/>
                </a:lnTo>
                <a:lnTo>
                  <a:pt x="166382" y="19329"/>
                </a:lnTo>
                <a:lnTo>
                  <a:pt x="149974" y="10540"/>
                </a:lnTo>
                <a:lnTo>
                  <a:pt x="128892" y="3517"/>
                </a:lnTo>
                <a:lnTo>
                  <a:pt x="103111" y="0"/>
                </a:lnTo>
                <a:close/>
              </a:path>
              <a:path w="196850" h="274320">
                <a:moveTo>
                  <a:pt x="168734" y="21094"/>
                </a:moveTo>
                <a:lnTo>
                  <a:pt x="77330" y="21094"/>
                </a:lnTo>
                <a:lnTo>
                  <a:pt x="96075" y="22847"/>
                </a:lnTo>
                <a:lnTo>
                  <a:pt x="112483" y="24599"/>
                </a:lnTo>
                <a:lnTo>
                  <a:pt x="126542" y="29883"/>
                </a:lnTo>
                <a:lnTo>
                  <a:pt x="149974" y="43941"/>
                </a:lnTo>
                <a:lnTo>
                  <a:pt x="159359" y="65023"/>
                </a:lnTo>
                <a:lnTo>
                  <a:pt x="159359" y="89636"/>
                </a:lnTo>
                <a:lnTo>
                  <a:pt x="124205" y="124790"/>
                </a:lnTo>
                <a:lnTo>
                  <a:pt x="89052" y="133578"/>
                </a:lnTo>
                <a:lnTo>
                  <a:pt x="166048" y="133578"/>
                </a:lnTo>
                <a:lnTo>
                  <a:pt x="178104" y="123024"/>
                </a:lnTo>
                <a:lnTo>
                  <a:pt x="189814" y="110731"/>
                </a:lnTo>
                <a:lnTo>
                  <a:pt x="194500" y="94907"/>
                </a:lnTo>
                <a:lnTo>
                  <a:pt x="196850" y="77330"/>
                </a:lnTo>
                <a:lnTo>
                  <a:pt x="194500" y="59753"/>
                </a:lnTo>
                <a:lnTo>
                  <a:pt x="189814" y="43941"/>
                </a:lnTo>
                <a:lnTo>
                  <a:pt x="180441" y="29883"/>
                </a:lnTo>
                <a:lnTo>
                  <a:pt x="168734" y="21094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05194" y="4648391"/>
            <a:ext cx="130702" cy="1166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74463" y="4629378"/>
            <a:ext cx="196850" cy="274320"/>
          </a:xfrm>
          <a:custGeom>
            <a:avLst/>
            <a:gdLst/>
            <a:ahLst/>
            <a:cxnLst/>
            <a:rect l="l" t="t" r="r" b="b"/>
            <a:pathLst>
              <a:path w="196850" h="274320">
                <a:moveTo>
                  <a:pt x="0" y="0"/>
                </a:moveTo>
                <a:lnTo>
                  <a:pt x="74990" y="0"/>
                </a:lnTo>
                <a:lnTo>
                  <a:pt x="103112" y="0"/>
                </a:lnTo>
                <a:lnTo>
                  <a:pt x="128890" y="3515"/>
                </a:lnTo>
                <a:lnTo>
                  <a:pt x="166386" y="19333"/>
                </a:lnTo>
                <a:lnTo>
                  <a:pt x="194507" y="59757"/>
                </a:lnTo>
                <a:lnTo>
                  <a:pt x="196850" y="77333"/>
                </a:lnTo>
                <a:lnTo>
                  <a:pt x="194507" y="94909"/>
                </a:lnTo>
                <a:lnTo>
                  <a:pt x="164042" y="135334"/>
                </a:lnTo>
                <a:lnTo>
                  <a:pt x="124203" y="151152"/>
                </a:lnTo>
                <a:lnTo>
                  <a:pt x="67960" y="156425"/>
                </a:lnTo>
                <a:lnTo>
                  <a:pt x="32808" y="156425"/>
                </a:lnTo>
                <a:lnTo>
                  <a:pt x="32808" y="274183"/>
                </a:lnTo>
                <a:lnTo>
                  <a:pt x="0" y="274183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13140" y="5443220"/>
            <a:ext cx="1753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7C6A55"/>
                </a:solidFill>
                <a:latin typeface="Arial"/>
                <a:cs typeface="Arial"/>
                <a:hlinkClick r:id="rId10"/>
              </a:rPr>
              <a:t>www.rpkgroup.com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85800" y="2362200"/>
            <a:ext cx="101219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+mj-lt"/>
              </a:rPr>
              <a:t>Academic Affairs Strategic Visioning Task Force</a:t>
            </a:r>
            <a:endParaRPr dirty="0">
              <a:latin typeface="+mj-l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5800" y="4114800"/>
            <a:ext cx="9522460" cy="1968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4625">
              <a:lnSpc>
                <a:spcPct val="152800"/>
              </a:lnSpc>
              <a:spcBef>
                <a:spcPts val="100"/>
              </a:spcBef>
            </a:pPr>
            <a:r>
              <a:rPr sz="2800" spc="-90" dirty="0">
                <a:latin typeface="+mj-lt"/>
                <a:cs typeface="Trebuchet MS"/>
              </a:rPr>
              <a:t>Bryan </a:t>
            </a:r>
            <a:r>
              <a:rPr sz="2800" spc="-135" dirty="0" smtClean="0">
                <a:latin typeface="+mj-lt"/>
                <a:cs typeface="Trebuchet MS"/>
              </a:rPr>
              <a:t>Setser</a:t>
            </a:r>
            <a:r>
              <a:rPr lang="en-US" sz="2800" spc="-135" dirty="0" smtClean="0">
                <a:latin typeface="+mj-lt"/>
                <a:cs typeface="Trebuchet MS"/>
              </a:rPr>
              <a:t>, Principal rpk GROUP</a:t>
            </a:r>
          </a:p>
          <a:p>
            <a:pPr marL="12700" marR="3984625">
              <a:lnSpc>
                <a:spcPct val="152800"/>
              </a:lnSpc>
              <a:spcBef>
                <a:spcPts val="100"/>
              </a:spcBef>
            </a:pPr>
            <a:r>
              <a:rPr lang="en-US" sz="2800" spc="-50" dirty="0" smtClean="0">
                <a:latin typeface="+mj-lt"/>
                <a:cs typeface="Trebuchet MS"/>
              </a:rPr>
              <a:t>Pittsburg State University Sessions</a:t>
            </a: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lang="en-US" sz="2800" spc="-50" dirty="0" smtClean="0">
                <a:latin typeface="+mj-lt"/>
                <a:cs typeface="Trebuchet MS"/>
              </a:rPr>
              <a:t>January 28-29, 2019</a:t>
            </a:r>
            <a:endParaRPr sz="2800" dirty="0">
              <a:latin typeface="+mj-lt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8721" y="5941521"/>
            <a:ext cx="1690712" cy="41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29400"/>
            <a:ext cx="10160000" cy="228600"/>
          </a:xfrm>
          <a:custGeom>
            <a:avLst/>
            <a:gdLst/>
            <a:ahLst/>
            <a:cxnLst/>
            <a:rect l="l" t="t" r="r" b="b"/>
            <a:pathLst>
              <a:path w="10160000" h="228600">
                <a:moveTo>
                  <a:pt x="0" y="228599"/>
                </a:moveTo>
                <a:lnTo>
                  <a:pt x="10160000" y="228599"/>
                </a:lnTo>
                <a:lnTo>
                  <a:pt x="10160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2567" y="6629400"/>
            <a:ext cx="1689100" cy="228600"/>
          </a:xfrm>
          <a:custGeom>
            <a:avLst/>
            <a:gdLst/>
            <a:ahLst/>
            <a:cxnLst/>
            <a:rect l="l" t="t" r="r" b="b"/>
            <a:pathLst>
              <a:path w="1689100" h="228600">
                <a:moveTo>
                  <a:pt x="0" y="228600"/>
                </a:moveTo>
                <a:lnTo>
                  <a:pt x="1689100" y="228600"/>
                </a:lnTo>
                <a:lnTo>
                  <a:pt x="168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88800" y="6629400"/>
            <a:ext cx="203200" cy="228600"/>
          </a:xfrm>
          <a:custGeom>
            <a:avLst/>
            <a:gdLst/>
            <a:ahLst/>
            <a:cxnLst/>
            <a:rect l="l" t="t" r="r" b="b"/>
            <a:pathLst>
              <a:path w="203200" h="228600">
                <a:moveTo>
                  <a:pt x="0" y="228600"/>
                </a:moveTo>
                <a:lnTo>
                  <a:pt x="203200" y="228600"/>
                </a:lnTo>
                <a:lnTo>
                  <a:pt x="20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6740" y="215900"/>
            <a:ext cx="8100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Project Goals</a:t>
            </a:r>
            <a:endParaRPr spc="-100" dirty="0"/>
          </a:p>
        </p:txBody>
      </p:sp>
      <p:sp>
        <p:nvSpPr>
          <p:cNvPr id="14" name="object 14"/>
          <p:cNvSpPr txBox="1"/>
          <p:nvPr/>
        </p:nvSpPr>
        <p:spPr>
          <a:xfrm>
            <a:off x="5954561" y="6265058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740" y="6447053"/>
            <a:ext cx="121348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ww</a:t>
            </a:r>
            <a:r>
              <a:rPr sz="1100" spc="-65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.rpkgroup.com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7586" y="6646852"/>
            <a:ext cx="195008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rpk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GROUP.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1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reserved.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685800"/>
            <a:ext cx="9903460" cy="4885953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Categorize programs for enhancement, maintenance, or </a:t>
            </a:r>
            <a:r>
              <a:rPr lang="en-US" sz="2800" dirty="0" smtClean="0"/>
              <a:t>monitoring</a:t>
            </a:r>
            <a:r>
              <a:rPr lang="en-US" sz="2800" dirty="0"/>
              <a:t> </a:t>
            </a:r>
            <a:r>
              <a:rPr lang="en-US" sz="2800" dirty="0" smtClean="0"/>
              <a:t>using </a:t>
            </a:r>
            <a:r>
              <a:rPr lang="en-US" sz="2800" dirty="0"/>
              <a:t>objective criteria as one component of the evaluation </a:t>
            </a:r>
            <a:r>
              <a:rPr lang="en-US" sz="2800" dirty="0" smtClean="0"/>
              <a:t>process 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Identify </a:t>
            </a:r>
            <a:r>
              <a:rPr lang="en-US" sz="2800" dirty="0"/>
              <a:t>opportunities for re-organization within the Division of Academic Affairs in order to optimize efficiency and enhance delivery of educational </a:t>
            </a:r>
            <a:r>
              <a:rPr lang="en-US" sz="2800" dirty="0" smtClean="0"/>
              <a:t>programs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Identify possible new programs, with an emphasis on those with potential for enrollment growth and revenue generation </a:t>
            </a:r>
          </a:p>
          <a:p>
            <a:pPr marL="457200" lvl="0" indent="-457200">
              <a:buFont typeface="Arial"/>
              <a:buChar char="•"/>
            </a:pPr>
            <a:endParaRPr lang="en-US" sz="2800" dirty="0"/>
          </a:p>
          <a:p>
            <a:pPr marL="247650" indent="-23495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4977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8721" y="5941521"/>
            <a:ext cx="1690712" cy="41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29400"/>
            <a:ext cx="10160000" cy="228600"/>
          </a:xfrm>
          <a:custGeom>
            <a:avLst/>
            <a:gdLst/>
            <a:ahLst/>
            <a:cxnLst/>
            <a:rect l="l" t="t" r="r" b="b"/>
            <a:pathLst>
              <a:path w="10160000" h="228600">
                <a:moveTo>
                  <a:pt x="0" y="228599"/>
                </a:moveTo>
                <a:lnTo>
                  <a:pt x="10160000" y="228599"/>
                </a:lnTo>
                <a:lnTo>
                  <a:pt x="10160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2567" y="6629400"/>
            <a:ext cx="1689100" cy="228600"/>
          </a:xfrm>
          <a:custGeom>
            <a:avLst/>
            <a:gdLst/>
            <a:ahLst/>
            <a:cxnLst/>
            <a:rect l="l" t="t" r="r" b="b"/>
            <a:pathLst>
              <a:path w="1689100" h="228600">
                <a:moveTo>
                  <a:pt x="0" y="228600"/>
                </a:moveTo>
                <a:lnTo>
                  <a:pt x="1689100" y="228600"/>
                </a:lnTo>
                <a:lnTo>
                  <a:pt x="168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88800" y="6629400"/>
            <a:ext cx="203200" cy="228600"/>
          </a:xfrm>
          <a:custGeom>
            <a:avLst/>
            <a:gdLst/>
            <a:ahLst/>
            <a:cxnLst/>
            <a:rect l="l" t="t" r="r" b="b"/>
            <a:pathLst>
              <a:path w="203200" h="228600">
                <a:moveTo>
                  <a:pt x="0" y="228600"/>
                </a:moveTo>
                <a:lnTo>
                  <a:pt x="203200" y="228600"/>
                </a:lnTo>
                <a:lnTo>
                  <a:pt x="20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100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0" dirty="0" smtClean="0">
                <a:latin typeface="+mj-lt"/>
              </a:rPr>
              <a:t>Milestones</a:t>
            </a:r>
            <a:endParaRPr spc="-100" dirty="0">
              <a:latin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4561" y="6265058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Arial"/>
                <a:cs typeface="Arial"/>
              </a:rPr>
              <a:t>11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740" y="6447053"/>
            <a:ext cx="121348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ww</a:t>
            </a:r>
            <a:r>
              <a:rPr sz="1100" spc="-65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.rpkgroup.com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7586" y="6646852"/>
            <a:ext cx="195008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rpk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GROUP.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1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reserved.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-1524000" y="914400"/>
            <a:ext cx="13182600" cy="4416594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571750" lvl="5" indent="-285750">
              <a:buFont typeface="Arial"/>
              <a:buChar char="•"/>
            </a:pPr>
            <a:r>
              <a:rPr lang="en-US" sz="2400" dirty="0"/>
              <a:t>Project Team Structure, Planning, and Communications – January 2019</a:t>
            </a:r>
          </a:p>
          <a:p>
            <a:pPr marL="2571750" lvl="5" indent="-285750">
              <a:buFont typeface="Arial"/>
              <a:buChar char="•"/>
            </a:pPr>
            <a:r>
              <a:rPr lang="en-US" sz="2400" dirty="0" smtClean="0"/>
              <a:t>Site Visit and Kick-off Meetings </a:t>
            </a:r>
            <a:r>
              <a:rPr lang="en-US" sz="2400" dirty="0"/>
              <a:t>– January 27-29, 2019</a:t>
            </a:r>
          </a:p>
          <a:p>
            <a:pPr marL="2571750" lvl="5" indent="-285750">
              <a:buFont typeface="Arial"/>
              <a:buChar char="•"/>
            </a:pPr>
            <a:r>
              <a:rPr lang="en-US" sz="2400" dirty="0"/>
              <a:t>Data </a:t>
            </a:r>
            <a:r>
              <a:rPr lang="en-US" sz="2400" dirty="0" smtClean="0"/>
              <a:t>Collection + Interviews </a:t>
            </a:r>
            <a:r>
              <a:rPr lang="mr-IN" sz="2400" dirty="0" smtClean="0"/>
              <a:t>–</a:t>
            </a:r>
            <a:r>
              <a:rPr lang="en-US" sz="2400" dirty="0" smtClean="0"/>
              <a:t> 8 weeks</a:t>
            </a:r>
          </a:p>
          <a:p>
            <a:pPr marL="2571750" lvl="5" indent="-285750">
              <a:buFont typeface="Arial"/>
              <a:buChar char="•"/>
            </a:pPr>
            <a:r>
              <a:rPr lang="en-US" sz="2400" dirty="0" smtClean="0"/>
              <a:t>Data </a:t>
            </a:r>
            <a:r>
              <a:rPr lang="en-US" sz="2400" dirty="0"/>
              <a:t>Analysis </a:t>
            </a:r>
            <a:r>
              <a:rPr lang="en-US" sz="2400" dirty="0" smtClean="0"/>
              <a:t>+ Focus Groups - 8 </a:t>
            </a:r>
            <a:r>
              <a:rPr lang="en-US" sz="2400" dirty="0"/>
              <a:t>weeks</a:t>
            </a:r>
          </a:p>
          <a:p>
            <a:pPr marL="2571750" lvl="5" indent="-285750">
              <a:buFont typeface="Arial"/>
              <a:buChar char="•"/>
            </a:pPr>
            <a:r>
              <a:rPr lang="en-US" sz="2400" dirty="0"/>
              <a:t>Steering Team Meetings every two weeks during data collection and analysis</a:t>
            </a:r>
          </a:p>
          <a:p>
            <a:pPr marL="2571750" lvl="5" indent="-285750">
              <a:buFont typeface="Arial"/>
              <a:buChar char="•"/>
            </a:pPr>
            <a:r>
              <a:rPr lang="en-US" sz="2400" dirty="0"/>
              <a:t>Draft Findings and Midpoint Meeting - Approximately 4.5 months after project start (late March/Early April</a:t>
            </a:r>
            <a:r>
              <a:rPr lang="en-US" sz="2400" dirty="0" smtClean="0"/>
              <a:t>) </a:t>
            </a:r>
            <a:r>
              <a:rPr lang="mr-IN" sz="2400" dirty="0" smtClean="0"/>
              <a:t>–</a:t>
            </a:r>
            <a:r>
              <a:rPr lang="en-US" sz="2400" dirty="0" smtClean="0"/>
              <a:t>Design Sessions</a:t>
            </a:r>
            <a:endParaRPr lang="en-US" sz="2400" dirty="0"/>
          </a:p>
          <a:p>
            <a:pPr marL="2571750" lvl="5" indent="-285750">
              <a:buFont typeface="Arial"/>
              <a:buChar char="•"/>
            </a:pPr>
            <a:r>
              <a:rPr lang="en-US" sz="2400" dirty="0"/>
              <a:t>Revisions and Additional Data Analysis and Findings - 2 weeks</a:t>
            </a:r>
          </a:p>
          <a:p>
            <a:pPr marL="2571750" lvl="5" indent="-285750">
              <a:buFont typeface="Arial"/>
              <a:buChar char="•"/>
            </a:pPr>
            <a:r>
              <a:rPr lang="en-US" sz="2400" dirty="0"/>
              <a:t>Draft Recommendations - 2 weeks</a:t>
            </a:r>
          </a:p>
          <a:p>
            <a:pPr marL="2571750" lvl="5" indent="-285750">
              <a:buFont typeface="Arial"/>
              <a:buChar char="•"/>
            </a:pPr>
            <a:r>
              <a:rPr lang="en-US" sz="2400" dirty="0"/>
              <a:t>Final Report and Presentation - 2 weeks </a:t>
            </a:r>
            <a:r>
              <a:rPr lang="en-US" sz="2400" dirty="0" smtClean="0"/>
              <a:t>(May/June)</a:t>
            </a:r>
            <a:endParaRPr lang="en-US" sz="2400" dirty="0"/>
          </a:p>
          <a:p>
            <a:pPr marL="247650" indent="-23495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013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8721" y="5941521"/>
            <a:ext cx="1690712" cy="41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29400"/>
            <a:ext cx="10160000" cy="228600"/>
          </a:xfrm>
          <a:custGeom>
            <a:avLst/>
            <a:gdLst/>
            <a:ahLst/>
            <a:cxnLst/>
            <a:rect l="l" t="t" r="r" b="b"/>
            <a:pathLst>
              <a:path w="10160000" h="228600">
                <a:moveTo>
                  <a:pt x="0" y="228599"/>
                </a:moveTo>
                <a:lnTo>
                  <a:pt x="10160000" y="228599"/>
                </a:lnTo>
                <a:lnTo>
                  <a:pt x="10160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2567" y="6629400"/>
            <a:ext cx="1689100" cy="228600"/>
          </a:xfrm>
          <a:custGeom>
            <a:avLst/>
            <a:gdLst/>
            <a:ahLst/>
            <a:cxnLst/>
            <a:rect l="l" t="t" r="r" b="b"/>
            <a:pathLst>
              <a:path w="1689100" h="228600">
                <a:moveTo>
                  <a:pt x="0" y="228600"/>
                </a:moveTo>
                <a:lnTo>
                  <a:pt x="1689100" y="228600"/>
                </a:lnTo>
                <a:lnTo>
                  <a:pt x="168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88800" y="6629400"/>
            <a:ext cx="203200" cy="228600"/>
          </a:xfrm>
          <a:custGeom>
            <a:avLst/>
            <a:gdLst/>
            <a:ahLst/>
            <a:cxnLst/>
            <a:rect l="l" t="t" r="r" b="b"/>
            <a:pathLst>
              <a:path w="203200" h="228600">
                <a:moveTo>
                  <a:pt x="0" y="228600"/>
                </a:moveTo>
                <a:lnTo>
                  <a:pt x="203200" y="228600"/>
                </a:lnTo>
                <a:lnTo>
                  <a:pt x="20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6740" y="215900"/>
            <a:ext cx="8100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/>
              <a:t>Change moves at the speed of trust - Covey</a:t>
            </a:r>
            <a:endParaRPr spc="-100" dirty="0"/>
          </a:p>
        </p:txBody>
      </p:sp>
      <p:sp>
        <p:nvSpPr>
          <p:cNvPr id="14" name="object 14"/>
          <p:cNvSpPr txBox="1"/>
          <p:nvPr/>
        </p:nvSpPr>
        <p:spPr>
          <a:xfrm>
            <a:off x="5954561" y="6265058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740" y="6447053"/>
            <a:ext cx="121348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ww</a:t>
            </a:r>
            <a:r>
              <a:rPr sz="1100" spc="-65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.rpkgroup.com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7586" y="6646852"/>
            <a:ext cx="195008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rpk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GROUP.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1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reserved.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40" y="929640"/>
            <a:ext cx="9903460" cy="1154162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endParaRPr lang="en-US" sz="2800" dirty="0"/>
          </a:p>
          <a:p>
            <a:pPr marL="247650" indent="-23495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17" name="Picture 16" descr="unspecified-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9525000" cy="4876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9573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Guide Exercise #4: I </a:t>
            </a:r>
            <a:r>
              <a:rPr lang="en-US" dirty="0"/>
              <a:t>like, </a:t>
            </a:r>
            <a:r>
              <a:rPr lang="en-US" dirty="0" smtClean="0"/>
              <a:t>I wonder, I question 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398" y="6172202"/>
            <a:ext cx="2844059" cy="365125"/>
          </a:xfrm>
          <a:prstGeom prst="rect">
            <a:avLst/>
          </a:prstGeom>
        </p:spPr>
        <p:txBody>
          <a:bodyPr/>
          <a:lstStyle/>
          <a:p>
            <a:fld id="{24CC441E-C1DE-5946-8B04-7B30165E606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I-LIKE-YELLOW-720x3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998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Stanford University D School Exercise: I Like, I Wonder, I Question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4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1658600" cy="369332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Don’t ask students what they want to be, ask them what problems they want to solve - Casap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 rot="10800000" flipH="1" flipV="1">
            <a:off x="5867400" y="6376417"/>
            <a:ext cx="381000" cy="184666"/>
          </a:xfrm>
          <a:prstGeom prst="rect">
            <a:avLst/>
          </a:prstGeo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9-01-06 at 8.58.37 AM_burn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9906000" cy="4748262"/>
          </a:xfrm>
          <a:prstGeom prst="rect">
            <a:avLst/>
          </a:prstGeom>
        </p:spPr>
      </p:pic>
      <p:pic>
        <p:nvPicPr>
          <p:cNvPr id="6" name="Picture 5" descr="rpk_logo_tagline_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6802"/>
            <a:ext cx="3573523" cy="1162121"/>
          </a:xfrm>
          <a:prstGeom prst="rect">
            <a:avLst/>
          </a:prstGeom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5706535"/>
            <a:ext cx="2540000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8721" y="5941521"/>
            <a:ext cx="1690712" cy="41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29400"/>
            <a:ext cx="10160000" cy="228600"/>
          </a:xfrm>
          <a:custGeom>
            <a:avLst/>
            <a:gdLst/>
            <a:ahLst/>
            <a:cxnLst/>
            <a:rect l="l" t="t" r="r" b="b"/>
            <a:pathLst>
              <a:path w="10160000" h="228600">
                <a:moveTo>
                  <a:pt x="0" y="228599"/>
                </a:moveTo>
                <a:lnTo>
                  <a:pt x="10160000" y="228599"/>
                </a:lnTo>
                <a:lnTo>
                  <a:pt x="10160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2567" y="6629400"/>
            <a:ext cx="1689100" cy="228600"/>
          </a:xfrm>
          <a:custGeom>
            <a:avLst/>
            <a:gdLst/>
            <a:ahLst/>
            <a:cxnLst/>
            <a:rect l="l" t="t" r="r" b="b"/>
            <a:pathLst>
              <a:path w="1689100" h="228600">
                <a:moveTo>
                  <a:pt x="0" y="228600"/>
                </a:moveTo>
                <a:lnTo>
                  <a:pt x="1689100" y="228600"/>
                </a:lnTo>
                <a:lnTo>
                  <a:pt x="168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88800" y="6629400"/>
            <a:ext cx="203200" cy="228600"/>
          </a:xfrm>
          <a:custGeom>
            <a:avLst/>
            <a:gdLst/>
            <a:ahLst/>
            <a:cxnLst/>
            <a:rect l="l" t="t" r="r" b="b"/>
            <a:pathLst>
              <a:path w="203200" h="228600">
                <a:moveTo>
                  <a:pt x="0" y="228600"/>
                </a:moveTo>
                <a:lnTo>
                  <a:pt x="203200" y="228600"/>
                </a:lnTo>
                <a:lnTo>
                  <a:pt x="20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6740" y="215900"/>
            <a:ext cx="84048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85" dirty="0" smtClean="0">
                <a:latin typeface="+mj-lt"/>
              </a:rPr>
              <a:t>Site Visit </a:t>
            </a:r>
            <a:r>
              <a:rPr spc="-165" dirty="0" smtClean="0">
                <a:latin typeface="+mj-lt"/>
              </a:rPr>
              <a:t>Objectives</a:t>
            </a:r>
            <a:r>
              <a:rPr lang="en-US" spc="-165" dirty="0" smtClean="0">
                <a:latin typeface="+mj-lt"/>
              </a:rPr>
              <a:t> for PSU Collaboration</a:t>
            </a:r>
            <a:endParaRPr spc="-165" dirty="0">
              <a:latin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4561" y="6265058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740" y="6447053"/>
            <a:ext cx="121348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ww</a:t>
            </a:r>
            <a:r>
              <a:rPr sz="1100" spc="-65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.rpkgroup.com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7586" y="6646852"/>
            <a:ext cx="195008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rpk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GROUP.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1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reserved.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40" y="777240"/>
            <a:ext cx="10786745" cy="30226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sz="2800" b="1" spc="-140" dirty="0">
                <a:latin typeface="+mj-lt"/>
                <a:cs typeface="Trebuchet MS"/>
              </a:rPr>
              <a:t>Understand</a:t>
            </a:r>
            <a:r>
              <a:rPr sz="2800" b="1" spc="-220" dirty="0">
                <a:latin typeface="+mj-lt"/>
                <a:cs typeface="Trebuchet MS"/>
              </a:rPr>
              <a:t> </a:t>
            </a:r>
            <a:r>
              <a:rPr sz="2800" spc="-60" dirty="0">
                <a:latin typeface="+mj-lt"/>
                <a:cs typeface="Trebuchet MS"/>
              </a:rPr>
              <a:t>how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00" dirty="0">
                <a:latin typeface="+mj-lt"/>
                <a:cs typeface="Trebuchet MS"/>
              </a:rPr>
              <a:t>to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sz="2800" spc="-120" dirty="0">
                <a:latin typeface="+mj-lt"/>
                <a:cs typeface="Trebuchet MS"/>
              </a:rPr>
              <a:t>view</a:t>
            </a:r>
            <a:r>
              <a:rPr sz="2800" spc="-220" dirty="0">
                <a:latin typeface="+mj-lt"/>
                <a:cs typeface="Trebuchet MS"/>
              </a:rPr>
              <a:t> </a:t>
            </a:r>
            <a:r>
              <a:rPr sz="2800" spc="-120" dirty="0">
                <a:latin typeface="+mj-lt"/>
                <a:cs typeface="Trebuchet MS"/>
              </a:rPr>
              <a:t>institutional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sz="2800" spc="-90" dirty="0">
                <a:latin typeface="+mj-lt"/>
                <a:cs typeface="Trebuchet MS"/>
              </a:rPr>
              <a:t>programs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85" dirty="0">
                <a:latin typeface="+mj-lt"/>
                <a:cs typeface="Trebuchet MS"/>
              </a:rPr>
              <a:t>as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30" dirty="0" smtClean="0">
                <a:latin typeface="+mj-lt"/>
                <a:cs typeface="Trebuchet MS"/>
              </a:rPr>
              <a:t>a</a:t>
            </a:r>
            <a:r>
              <a:rPr lang="en-US" sz="2800" spc="-130" dirty="0" smtClean="0">
                <a:latin typeface="+mj-lt"/>
                <a:cs typeface="Trebuchet MS"/>
              </a:rPr>
              <a:t>n ROII</a:t>
            </a:r>
            <a:r>
              <a:rPr sz="2800" spc="-220" dirty="0" smtClean="0">
                <a:latin typeface="+mj-lt"/>
                <a:cs typeface="Trebuchet MS"/>
              </a:rPr>
              <a:t> </a:t>
            </a:r>
            <a:r>
              <a:rPr sz="2800" spc="-110" dirty="0">
                <a:latin typeface="+mj-lt"/>
                <a:cs typeface="Trebuchet MS"/>
              </a:rPr>
              <a:t>portfolio</a:t>
            </a:r>
            <a:endParaRPr sz="2800" dirty="0">
              <a:latin typeface="+mj-lt"/>
              <a:cs typeface="Trebuchet MS"/>
            </a:endParaRPr>
          </a:p>
          <a:p>
            <a:pPr marL="241300" marR="514984" indent="-228600">
              <a:lnSpc>
                <a:spcPts val="3000"/>
              </a:lnSpc>
              <a:spcBef>
                <a:spcPts val="14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sz="2800" b="1" spc="-204" dirty="0">
                <a:latin typeface="+mj-lt"/>
                <a:cs typeface="Trebuchet MS"/>
              </a:rPr>
              <a:t>Learn</a:t>
            </a:r>
            <a:r>
              <a:rPr sz="2800" b="1" spc="-220" dirty="0">
                <a:latin typeface="+mj-lt"/>
                <a:cs typeface="Trebuchet MS"/>
              </a:rPr>
              <a:t> </a:t>
            </a:r>
            <a:r>
              <a:rPr sz="2800" spc="-110" dirty="0">
                <a:latin typeface="+mj-lt"/>
                <a:cs typeface="Trebuchet MS"/>
              </a:rPr>
              <a:t>best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55" dirty="0">
                <a:latin typeface="+mj-lt"/>
                <a:cs typeface="Trebuchet MS"/>
              </a:rPr>
              <a:t>practice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10" dirty="0">
                <a:latin typeface="+mj-lt"/>
                <a:cs typeface="Trebuchet MS"/>
              </a:rPr>
              <a:t>for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14" dirty="0">
                <a:latin typeface="+mj-lt"/>
                <a:cs typeface="Trebuchet MS"/>
              </a:rPr>
              <a:t>applying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95" dirty="0">
                <a:latin typeface="+mj-lt"/>
                <a:cs typeface="Trebuchet MS"/>
              </a:rPr>
              <a:t>an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sz="2800" spc="-75" dirty="0" smtClean="0">
                <a:latin typeface="+mj-lt"/>
                <a:cs typeface="Trebuchet MS"/>
              </a:rPr>
              <a:t>RO</a:t>
            </a:r>
            <a:r>
              <a:rPr lang="en-US" sz="2800" spc="-75" dirty="0" smtClean="0">
                <a:latin typeface="+mj-lt"/>
                <a:cs typeface="Trebuchet MS"/>
              </a:rPr>
              <a:t>I</a:t>
            </a:r>
            <a:r>
              <a:rPr sz="2800" spc="-75" dirty="0" smtClean="0">
                <a:latin typeface="+mj-lt"/>
                <a:cs typeface="Trebuchet MS"/>
              </a:rPr>
              <a:t>I</a:t>
            </a:r>
            <a:r>
              <a:rPr sz="2800" spc="-215" dirty="0" smtClean="0">
                <a:latin typeface="+mj-lt"/>
                <a:cs typeface="Trebuchet MS"/>
              </a:rPr>
              <a:t> </a:t>
            </a:r>
            <a:r>
              <a:rPr sz="2800" spc="-105" dirty="0">
                <a:latin typeface="+mj-lt"/>
                <a:cs typeface="Trebuchet MS"/>
              </a:rPr>
              <a:t>lens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00" dirty="0">
                <a:latin typeface="+mj-lt"/>
                <a:cs typeface="Trebuchet MS"/>
              </a:rPr>
              <a:t>to</a:t>
            </a:r>
            <a:r>
              <a:rPr sz="2800" spc="-204" dirty="0">
                <a:latin typeface="+mj-lt"/>
                <a:cs typeface="Trebuchet MS"/>
              </a:rPr>
              <a:t> </a:t>
            </a:r>
            <a:r>
              <a:rPr sz="2800" spc="-125" dirty="0">
                <a:latin typeface="+mj-lt"/>
                <a:cs typeface="Trebuchet MS"/>
              </a:rPr>
              <a:t>the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45" dirty="0">
                <a:latin typeface="+mj-lt"/>
                <a:cs typeface="Trebuchet MS"/>
              </a:rPr>
              <a:t>academic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10" dirty="0">
                <a:latin typeface="+mj-lt"/>
                <a:cs typeface="Trebuchet MS"/>
              </a:rPr>
              <a:t>portfolio </a:t>
            </a:r>
            <a:r>
              <a:rPr sz="2800" spc="-85" dirty="0" smtClean="0">
                <a:latin typeface="+mj-lt"/>
                <a:cs typeface="Trebuchet MS"/>
              </a:rPr>
              <a:t>when</a:t>
            </a:r>
            <a:r>
              <a:rPr sz="2800" spc="-215" dirty="0" smtClean="0">
                <a:latin typeface="+mj-lt"/>
                <a:cs typeface="Trebuchet MS"/>
              </a:rPr>
              <a:t> </a:t>
            </a:r>
            <a:r>
              <a:rPr sz="2800" spc="-125" dirty="0">
                <a:latin typeface="+mj-lt"/>
                <a:cs typeface="Trebuchet MS"/>
              </a:rPr>
              <a:t>deciding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45" dirty="0">
                <a:latin typeface="+mj-lt"/>
                <a:cs typeface="Trebuchet MS"/>
              </a:rPr>
              <a:t>on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95" dirty="0">
                <a:latin typeface="+mj-lt"/>
                <a:cs typeface="Trebuchet MS"/>
              </a:rPr>
              <a:t>program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14" dirty="0" smtClean="0">
                <a:latin typeface="+mj-lt"/>
                <a:cs typeface="Trebuchet MS"/>
              </a:rPr>
              <a:t>investment</a:t>
            </a:r>
            <a:r>
              <a:rPr lang="en-US" sz="2800" spc="-114" dirty="0" smtClean="0">
                <a:latin typeface="+mj-lt"/>
                <a:cs typeface="Trebuchet MS"/>
              </a:rPr>
              <a:t>, innovation,</a:t>
            </a:r>
            <a:r>
              <a:rPr lang="en-US" sz="2800" spc="-215" dirty="0" smtClean="0">
                <a:latin typeface="+mj-lt"/>
                <a:cs typeface="Trebuchet MS"/>
              </a:rPr>
              <a:t> and reallocation</a:t>
            </a:r>
            <a:endParaRPr sz="2800" dirty="0">
              <a:latin typeface="+mj-lt"/>
              <a:cs typeface="Trebuchet MS"/>
            </a:endParaRPr>
          </a:p>
          <a:p>
            <a:pPr marL="241300" marR="5080" indent="-228600">
              <a:lnSpc>
                <a:spcPts val="3000"/>
              </a:lnSpc>
              <a:spcBef>
                <a:spcPts val="140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sz="2800" b="1" spc="-130" dirty="0">
                <a:latin typeface="+mj-lt"/>
                <a:cs typeface="Trebuchet MS"/>
              </a:rPr>
              <a:t>Discuss</a:t>
            </a:r>
            <a:r>
              <a:rPr sz="2800" b="1" spc="-204" dirty="0">
                <a:latin typeface="+mj-lt"/>
                <a:cs typeface="Trebuchet MS"/>
              </a:rPr>
              <a:t> </a:t>
            </a:r>
            <a:r>
              <a:rPr sz="2800" spc="-110" dirty="0">
                <a:latin typeface="+mj-lt"/>
                <a:cs typeface="Trebuchet MS"/>
              </a:rPr>
              <a:t>best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sz="2800" spc="-155" dirty="0">
                <a:latin typeface="+mj-lt"/>
                <a:cs typeface="Trebuchet MS"/>
              </a:rPr>
              <a:t>practice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sz="2800" spc="-110" dirty="0">
                <a:latin typeface="+mj-lt"/>
                <a:cs typeface="Trebuchet MS"/>
              </a:rPr>
              <a:t>for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sz="2800" spc="-135" dirty="0">
                <a:latin typeface="+mj-lt"/>
                <a:cs typeface="Trebuchet MS"/>
              </a:rPr>
              <a:t>creating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10" dirty="0">
                <a:latin typeface="+mj-lt"/>
                <a:cs typeface="Trebuchet MS"/>
              </a:rPr>
              <a:t>engagement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sz="2800" spc="-120" dirty="0">
                <a:latin typeface="+mj-lt"/>
                <a:cs typeface="Trebuchet MS"/>
              </a:rPr>
              <a:t>with</a:t>
            </a:r>
            <a:r>
              <a:rPr sz="2800" spc="-204" dirty="0">
                <a:latin typeface="+mj-lt"/>
                <a:cs typeface="Trebuchet MS"/>
              </a:rPr>
              <a:t> </a:t>
            </a:r>
            <a:r>
              <a:rPr sz="2800" spc="-150" dirty="0">
                <a:latin typeface="+mj-lt"/>
                <a:cs typeface="Trebuchet MS"/>
              </a:rPr>
              <a:t>faculty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sz="2800" spc="-95" dirty="0">
                <a:latin typeface="+mj-lt"/>
                <a:cs typeface="Trebuchet MS"/>
              </a:rPr>
              <a:t>and</a:t>
            </a:r>
            <a:r>
              <a:rPr sz="2800" spc="-215" dirty="0">
                <a:latin typeface="+mj-lt"/>
                <a:cs typeface="Trebuchet MS"/>
              </a:rPr>
              <a:t> </a:t>
            </a:r>
            <a:r>
              <a:rPr sz="2800" spc="-145" dirty="0">
                <a:latin typeface="+mj-lt"/>
                <a:cs typeface="Trebuchet MS"/>
              </a:rPr>
              <a:t>academic  </a:t>
            </a:r>
            <a:r>
              <a:rPr sz="2800" spc="-114" dirty="0">
                <a:latin typeface="+mj-lt"/>
                <a:cs typeface="Trebuchet MS"/>
              </a:rPr>
              <a:t>leadership </a:t>
            </a:r>
            <a:r>
              <a:rPr sz="2800" spc="-85" dirty="0">
                <a:latin typeface="+mj-lt"/>
                <a:cs typeface="Trebuchet MS"/>
              </a:rPr>
              <a:t>around </a:t>
            </a:r>
            <a:r>
              <a:rPr sz="2800" spc="-125" dirty="0">
                <a:latin typeface="+mj-lt"/>
                <a:cs typeface="Trebuchet MS"/>
              </a:rPr>
              <a:t>the </a:t>
            </a:r>
            <a:r>
              <a:rPr sz="2800" spc="-80" dirty="0" smtClean="0">
                <a:latin typeface="+mj-lt"/>
                <a:cs typeface="Trebuchet MS"/>
              </a:rPr>
              <a:t>business</a:t>
            </a:r>
            <a:r>
              <a:rPr lang="en-US" sz="2800" spc="-80" dirty="0" smtClean="0">
                <a:latin typeface="+mj-lt"/>
                <a:cs typeface="Trebuchet MS"/>
              </a:rPr>
              <a:t> </a:t>
            </a:r>
            <a:r>
              <a:rPr sz="2800" spc="-535" dirty="0" smtClean="0">
                <a:latin typeface="+mj-lt"/>
                <a:cs typeface="Trebuchet MS"/>
              </a:rPr>
              <a:t> </a:t>
            </a:r>
            <a:r>
              <a:rPr sz="2800" spc="-110" dirty="0" smtClean="0">
                <a:latin typeface="+mj-lt"/>
                <a:cs typeface="Trebuchet MS"/>
              </a:rPr>
              <a:t>model</a:t>
            </a:r>
            <a:r>
              <a:rPr lang="en-US" sz="2800" spc="-110" dirty="0" smtClean="0">
                <a:latin typeface="+mj-lt"/>
                <a:cs typeface="Trebuchet MS"/>
              </a:rPr>
              <a:t> for Pittsburg State</a:t>
            </a:r>
            <a:endParaRPr sz="2800" dirty="0">
              <a:latin typeface="+mj-lt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sz="2800" b="1" spc="-160" dirty="0">
                <a:latin typeface="+mj-lt"/>
                <a:cs typeface="Trebuchet MS"/>
              </a:rPr>
              <a:t>Act</a:t>
            </a:r>
            <a:r>
              <a:rPr sz="2800" b="1" spc="-220" dirty="0">
                <a:latin typeface="+mj-lt"/>
                <a:cs typeface="Trebuchet MS"/>
              </a:rPr>
              <a:t> </a:t>
            </a:r>
            <a:r>
              <a:rPr sz="2800" spc="-120" dirty="0">
                <a:latin typeface="+mj-lt"/>
                <a:cs typeface="Trebuchet MS"/>
              </a:rPr>
              <a:t>with</a:t>
            </a:r>
            <a:r>
              <a:rPr sz="2800" spc="-210" dirty="0">
                <a:latin typeface="+mj-lt"/>
                <a:cs typeface="Trebuchet MS"/>
              </a:rPr>
              <a:t> </a:t>
            </a:r>
            <a:r>
              <a:rPr lang="en-US" sz="2800" spc="-210" dirty="0" smtClean="0">
                <a:latin typeface="+mj-lt"/>
                <a:cs typeface="Trebuchet MS"/>
              </a:rPr>
              <a:t>new </a:t>
            </a:r>
            <a:r>
              <a:rPr sz="2800" spc="-95" dirty="0" smtClean="0">
                <a:latin typeface="+mj-lt"/>
                <a:cs typeface="Trebuchet MS"/>
              </a:rPr>
              <a:t>tools</a:t>
            </a:r>
            <a:r>
              <a:rPr sz="2800" spc="-215" dirty="0" smtClean="0">
                <a:latin typeface="+mj-lt"/>
                <a:cs typeface="Trebuchet MS"/>
              </a:rPr>
              <a:t> </a:t>
            </a:r>
            <a:r>
              <a:rPr lang="en-US" sz="2800" spc="-215" dirty="0" smtClean="0">
                <a:latin typeface="+mj-lt"/>
                <a:cs typeface="Trebuchet MS"/>
              </a:rPr>
              <a:t>to create sustainable innovation</a:t>
            </a:r>
            <a:endParaRPr sz="2800" dirty="0">
              <a:latin typeface="+mj-lt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8721" y="5941521"/>
            <a:ext cx="1690712" cy="41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29400"/>
            <a:ext cx="10160000" cy="228600"/>
          </a:xfrm>
          <a:custGeom>
            <a:avLst/>
            <a:gdLst/>
            <a:ahLst/>
            <a:cxnLst/>
            <a:rect l="l" t="t" r="r" b="b"/>
            <a:pathLst>
              <a:path w="10160000" h="228600">
                <a:moveTo>
                  <a:pt x="0" y="228599"/>
                </a:moveTo>
                <a:lnTo>
                  <a:pt x="10160000" y="228599"/>
                </a:lnTo>
                <a:lnTo>
                  <a:pt x="10160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2567" y="6629400"/>
            <a:ext cx="1689100" cy="228600"/>
          </a:xfrm>
          <a:custGeom>
            <a:avLst/>
            <a:gdLst/>
            <a:ahLst/>
            <a:cxnLst/>
            <a:rect l="l" t="t" r="r" b="b"/>
            <a:pathLst>
              <a:path w="1689100" h="228600">
                <a:moveTo>
                  <a:pt x="0" y="228600"/>
                </a:moveTo>
                <a:lnTo>
                  <a:pt x="1689100" y="228600"/>
                </a:lnTo>
                <a:lnTo>
                  <a:pt x="168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88800" y="6629400"/>
            <a:ext cx="203200" cy="228600"/>
          </a:xfrm>
          <a:custGeom>
            <a:avLst/>
            <a:gdLst/>
            <a:ahLst/>
            <a:cxnLst/>
            <a:rect l="l" t="t" r="r" b="b"/>
            <a:pathLst>
              <a:path w="203200" h="228600">
                <a:moveTo>
                  <a:pt x="0" y="228600"/>
                </a:moveTo>
                <a:lnTo>
                  <a:pt x="203200" y="228600"/>
                </a:lnTo>
                <a:lnTo>
                  <a:pt x="20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4048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85" dirty="0" smtClean="0"/>
              <a:t>Ja</a:t>
            </a:r>
            <a:r>
              <a:rPr lang="en-US" spc="-85" dirty="0" smtClean="0">
                <a:latin typeface="+mj-lt"/>
              </a:rPr>
              <a:t>nuary 28-29, 2019 Site Visit Agenda</a:t>
            </a:r>
            <a:endParaRPr spc="-165" dirty="0">
              <a:latin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4561" y="6265058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740" y="6447053"/>
            <a:ext cx="121348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ww</a:t>
            </a:r>
            <a:r>
              <a:rPr sz="1100" spc="-65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.rpkgroup.com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7586" y="6646852"/>
            <a:ext cx="195008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rpk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GROUP.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1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reserved.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40" y="777240"/>
            <a:ext cx="10786745" cy="4039567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lang="en-US" sz="2800" dirty="0" smtClean="0">
                <a:latin typeface="+mj-lt"/>
                <a:cs typeface="Trebuchet MS"/>
              </a:rPr>
              <a:t>PSU Culture and People Experiences</a:t>
            </a:r>
          </a:p>
          <a:p>
            <a:pPr marL="241300" indent="-228600"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lang="en-US" sz="2800" dirty="0" smtClean="0">
                <a:latin typeface="+mj-lt"/>
                <a:cs typeface="Trebuchet MS"/>
              </a:rPr>
              <a:t>Campus Interviews</a:t>
            </a: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lang="en-US" sz="2800" dirty="0" smtClean="0">
                <a:latin typeface="+mj-lt"/>
                <a:cs typeface="Trebuchet MS"/>
              </a:rPr>
              <a:t>President’s Council</a:t>
            </a: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lang="en-US" sz="2800" dirty="0" smtClean="0">
                <a:latin typeface="+mj-lt"/>
                <a:cs typeface="Trebuchet MS"/>
              </a:rPr>
              <a:t>Data Team Meetings</a:t>
            </a: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lang="en-US" sz="2800" dirty="0" smtClean="0">
                <a:latin typeface="+mj-lt"/>
                <a:cs typeface="Trebuchet MS"/>
              </a:rPr>
              <a:t>Faculty Senate</a:t>
            </a: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lang="en-US" sz="2800" dirty="0" smtClean="0">
                <a:latin typeface="+mj-lt"/>
                <a:cs typeface="Trebuchet MS"/>
              </a:rPr>
              <a:t>Provost Leadership Council</a:t>
            </a: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r>
              <a:rPr lang="en-US" sz="2800" dirty="0" smtClean="0">
                <a:latin typeface="+mj-lt"/>
                <a:cs typeface="Trebuchet MS"/>
              </a:rPr>
              <a:t>Focus Groups</a:t>
            </a:r>
          </a:p>
        </p:txBody>
      </p:sp>
    </p:spTree>
    <p:extLst>
      <p:ext uri="{BB962C8B-B14F-4D97-AF65-F5344CB8AC3E}">
        <p14:creationId xmlns:p14="http://schemas.microsoft.com/office/powerpoint/2010/main" val="27045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/>
          </p:cNvSpPr>
          <p:nvPr/>
        </p:nvSpPr>
        <p:spPr bwMode="auto">
          <a:xfrm>
            <a:off x="368302" y="152400"/>
            <a:ext cx="11823700" cy="533400"/>
          </a:xfrm>
          <a:custGeom>
            <a:avLst/>
            <a:gdLst>
              <a:gd name="T0" fmla="*/ 0 w 11823065"/>
              <a:gd name="T1" fmla="*/ 533400 h 533400"/>
              <a:gd name="T2" fmla="*/ 8867749 w 11823065"/>
              <a:gd name="T3" fmla="*/ 533400 h 533400"/>
              <a:gd name="T4" fmla="*/ 8867749 w 11823065"/>
              <a:gd name="T5" fmla="*/ 0 h 533400"/>
              <a:gd name="T6" fmla="*/ 0 w 11823065"/>
              <a:gd name="T7" fmla="*/ 0 h 533400"/>
              <a:gd name="T8" fmla="*/ 0 w 11823065"/>
              <a:gd name="T9" fmla="*/ 533400 h 533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23065" h="533400">
                <a:moveTo>
                  <a:pt x="0" y="533400"/>
                </a:moveTo>
                <a:lnTo>
                  <a:pt x="11823030" y="533400"/>
                </a:lnTo>
                <a:lnTo>
                  <a:pt x="1182303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410" name="object 3"/>
          <p:cNvSpPr>
            <a:spLocks/>
          </p:cNvSpPr>
          <p:nvPr/>
        </p:nvSpPr>
        <p:spPr bwMode="auto">
          <a:xfrm>
            <a:off x="211667" y="152400"/>
            <a:ext cx="0" cy="533400"/>
          </a:xfrm>
          <a:custGeom>
            <a:avLst/>
            <a:gdLst>
              <a:gd name="T0" fmla="*/ 533399 h 533400"/>
              <a:gd name="T1" fmla="*/ 0 h 5334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noFill/>
          <a:ln w="126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411" name="object 4"/>
          <p:cNvSpPr>
            <a:spLocks/>
          </p:cNvSpPr>
          <p:nvPr/>
        </p:nvSpPr>
        <p:spPr bwMode="auto">
          <a:xfrm>
            <a:off x="359833" y="152400"/>
            <a:ext cx="0" cy="533400"/>
          </a:xfrm>
          <a:custGeom>
            <a:avLst/>
            <a:gdLst>
              <a:gd name="T0" fmla="*/ 533399 h 533400"/>
              <a:gd name="T1" fmla="*/ 0 h 5334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noFill/>
          <a:ln w="126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412" name="object 5"/>
          <p:cNvSpPr>
            <a:spLocks/>
          </p:cNvSpPr>
          <p:nvPr/>
        </p:nvSpPr>
        <p:spPr bwMode="auto">
          <a:xfrm>
            <a:off x="285751" y="112713"/>
            <a:ext cx="0" cy="533400"/>
          </a:xfrm>
          <a:custGeom>
            <a:avLst/>
            <a:gdLst>
              <a:gd name="T0" fmla="*/ 533399 h 533400"/>
              <a:gd name="T1" fmla="*/ 0 h 5334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noFill/>
          <a:ln w="126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413" name="object 6"/>
          <p:cNvSpPr>
            <a:spLocks/>
          </p:cNvSpPr>
          <p:nvPr/>
        </p:nvSpPr>
        <p:spPr bwMode="auto">
          <a:xfrm>
            <a:off x="135467" y="184150"/>
            <a:ext cx="0" cy="533400"/>
          </a:xfrm>
          <a:custGeom>
            <a:avLst/>
            <a:gdLst>
              <a:gd name="T0" fmla="*/ 533399 h 533400"/>
              <a:gd name="T1" fmla="*/ 0 h 5334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noFill/>
          <a:ln w="126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414" name="object 7"/>
          <p:cNvSpPr>
            <a:spLocks/>
          </p:cNvSpPr>
          <p:nvPr/>
        </p:nvSpPr>
        <p:spPr bwMode="auto">
          <a:xfrm>
            <a:off x="61384" y="152400"/>
            <a:ext cx="0" cy="533400"/>
          </a:xfrm>
          <a:custGeom>
            <a:avLst/>
            <a:gdLst>
              <a:gd name="T0" fmla="*/ 533399 h 533400"/>
              <a:gd name="T1" fmla="*/ 0 h 5334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noFill/>
          <a:ln w="126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415" name="object 8"/>
          <p:cNvSpPr>
            <a:spLocks/>
          </p:cNvSpPr>
          <p:nvPr/>
        </p:nvSpPr>
        <p:spPr bwMode="auto">
          <a:xfrm>
            <a:off x="0" y="6629400"/>
            <a:ext cx="10160000" cy="228600"/>
          </a:xfrm>
          <a:custGeom>
            <a:avLst/>
            <a:gdLst>
              <a:gd name="T0" fmla="*/ 0 w 10160000"/>
              <a:gd name="T1" fmla="*/ 228599 h 228600"/>
              <a:gd name="T2" fmla="*/ 7619999 w 10160000"/>
              <a:gd name="T3" fmla="*/ 228599 h 228600"/>
              <a:gd name="T4" fmla="*/ 7619999 w 10160000"/>
              <a:gd name="T5" fmla="*/ 0 h 228600"/>
              <a:gd name="T6" fmla="*/ 0 w 10160000"/>
              <a:gd name="T7" fmla="*/ 0 h 228600"/>
              <a:gd name="T8" fmla="*/ 0 w 10160000"/>
              <a:gd name="T9" fmla="*/ 22859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60000" h="228600">
                <a:moveTo>
                  <a:pt x="0" y="228599"/>
                </a:moveTo>
                <a:lnTo>
                  <a:pt x="10159998" y="228599"/>
                </a:lnTo>
                <a:lnTo>
                  <a:pt x="10159998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416" name="object 9"/>
          <p:cNvSpPr>
            <a:spLocks/>
          </p:cNvSpPr>
          <p:nvPr/>
        </p:nvSpPr>
        <p:spPr bwMode="auto">
          <a:xfrm>
            <a:off x="10231967" y="6629400"/>
            <a:ext cx="1689100" cy="228600"/>
          </a:xfrm>
          <a:custGeom>
            <a:avLst/>
            <a:gdLst>
              <a:gd name="T0" fmla="*/ 0 w 1689100"/>
              <a:gd name="T1" fmla="*/ 228599 h 228600"/>
              <a:gd name="T2" fmla="*/ 1266825 w 1689100"/>
              <a:gd name="T3" fmla="*/ 228599 h 228600"/>
              <a:gd name="T4" fmla="*/ 1266825 w 1689100"/>
              <a:gd name="T5" fmla="*/ 0 h 228600"/>
              <a:gd name="T6" fmla="*/ 0 w 1689100"/>
              <a:gd name="T7" fmla="*/ 0 h 228600"/>
              <a:gd name="T8" fmla="*/ 0 w 1689100"/>
              <a:gd name="T9" fmla="*/ 22859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9100" h="228600">
                <a:moveTo>
                  <a:pt x="0" y="228599"/>
                </a:moveTo>
                <a:lnTo>
                  <a:pt x="1689100" y="228599"/>
                </a:lnTo>
                <a:lnTo>
                  <a:pt x="16891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B144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417" name="object 10"/>
          <p:cNvSpPr>
            <a:spLocks/>
          </p:cNvSpPr>
          <p:nvPr/>
        </p:nvSpPr>
        <p:spPr bwMode="auto">
          <a:xfrm>
            <a:off x="11988800" y="6629400"/>
            <a:ext cx="203200" cy="228600"/>
          </a:xfrm>
          <a:custGeom>
            <a:avLst/>
            <a:gdLst>
              <a:gd name="T0" fmla="*/ 0 w 203200"/>
              <a:gd name="T1" fmla="*/ 228599 h 228600"/>
              <a:gd name="T2" fmla="*/ 152400 w 203200"/>
              <a:gd name="T3" fmla="*/ 228599 h 228600"/>
              <a:gd name="T4" fmla="*/ 152400 w 203200"/>
              <a:gd name="T5" fmla="*/ 0 h 228600"/>
              <a:gd name="T6" fmla="*/ 0 w 203200"/>
              <a:gd name="T7" fmla="*/ 0 h 228600"/>
              <a:gd name="T8" fmla="*/ 0 w 203200"/>
              <a:gd name="T9" fmla="*/ 228599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200" h="228600">
                <a:moveTo>
                  <a:pt x="0" y="228599"/>
                </a:moveTo>
                <a:lnTo>
                  <a:pt x="203200" y="228599"/>
                </a:lnTo>
                <a:lnTo>
                  <a:pt x="2032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6317" y="134842"/>
            <a:ext cx="11605683" cy="443711"/>
          </a:xfrm>
        </p:spPr>
        <p:txBody>
          <a:bodyPr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2800" spc="-5" dirty="0" smtClean="0"/>
              <a:t>Why are today’s business models different?</a:t>
            </a:r>
            <a:endParaRPr sz="2800" spc="-5" dirty="0"/>
          </a:p>
        </p:txBody>
      </p:sp>
      <p:sp>
        <p:nvSpPr>
          <p:cNvPr id="17419" name="object 14"/>
          <p:cNvSpPr txBox="1">
            <a:spLocks noChangeArrowheads="1"/>
          </p:cNvSpPr>
          <p:nvPr/>
        </p:nvSpPr>
        <p:spPr bwMode="auto">
          <a:xfrm>
            <a:off x="5928785" y="6264275"/>
            <a:ext cx="16086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92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425"/>
              </a:lnSpc>
            </a:pPr>
            <a:fld id="{F72DCF1A-B4EB-DF43-8AC0-593C2CA63815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>
                <a:lnSpc>
                  <a:spcPts val="1425"/>
                </a:lnSpc>
              </a:pPr>
              <a:t>5</a:t>
            </a:fld>
            <a:endParaRPr lang="en-US" sz="1200" dirty="0">
              <a:cs typeface="Arial" charset="0"/>
            </a:endParaRPr>
          </a:p>
        </p:txBody>
      </p:sp>
      <p:pic>
        <p:nvPicPr>
          <p:cNvPr id="17420" name="Picture 16" descr="DJ8StWtXcAALuI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6131" y="464317"/>
            <a:ext cx="775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are today’s business models so different?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676401" y="1295400"/>
            <a:ext cx="5661025" cy="4114800"/>
            <a:chOff x="1679510" y="990600"/>
            <a:chExt cx="5661090" cy="4547118"/>
          </a:xfrm>
        </p:grpSpPr>
        <p:sp>
          <p:nvSpPr>
            <p:cNvPr id="15" name="Freeform 14"/>
            <p:cNvSpPr/>
            <p:nvPr/>
          </p:nvSpPr>
          <p:spPr>
            <a:xfrm>
              <a:off x="3954424" y="2872002"/>
              <a:ext cx="931873" cy="1262206"/>
            </a:xfrm>
            <a:custGeom>
              <a:avLst/>
              <a:gdLst>
                <a:gd name="connsiteX0" fmla="*/ 447322 w 939800"/>
                <a:gd name="connsiteY0" fmla="*/ 74789 h 2449689"/>
                <a:gd name="connsiteX1" fmla="*/ 100189 w 939800"/>
                <a:gd name="connsiteY1" fmla="*/ 616655 h 2449689"/>
                <a:gd name="connsiteX2" fmla="*/ 7056 w 939800"/>
                <a:gd name="connsiteY2" fmla="*/ 1082322 h 2449689"/>
                <a:gd name="connsiteX3" fmla="*/ 57856 w 939800"/>
                <a:gd name="connsiteY3" fmla="*/ 1708855 h 2449689"/>
                <a:gd name="connsiteX4" fmla="*/ 261056 w 939800"/>
                <a:gd name="connsiteY4" fmla="*/ 2216855 h 2449689"/>
                <a:gd name="connsiteX5" fmla="*/ 481189 w 939800"/>
                <a:gd name="connsiteY5" fmla="*/ 2436989 h 2449689"/>
                <a:gd name="connsiteX6" fmla="*/ 684389 w 939800"/>
                <a:gd name="connsiteY6" fmla="*/ 2140655 h 2449689"/>
                <a:gd name="connsiteX7" fmla="*/ 904522 w 939800"/>
                <a:gd name="connsiteY7" fmla="*/ 1581855 h 2449689"/>
                <a:gd name="connsiteX8" fmla="*/ 896056 w 939800"/>
                <a:gd name="connsiteY8" fmla="*/ 980722 h 2449689"/>
                <a:gd name="connsiteX9" fmla="*/ 785989 w 939800"/>
                <a:gd name="connsiteY9" fmla="*/ 557389 h 2449689"/>
                <a:gd name="connsiteX10" fmla="*/ 557389 w 939800"/>
                <a:gd name="connsiteY10" fmla="*/ 167922 h 2449689"/>
                <a:gd name="connsiteX11" fmla="*/ 447322 w 939800"/>
                <a:gd name="connsiteY11" fmla="*/ 74789 h 2449689"/>
                <a:gd name="connsiteX0" fmla="*/ 447322 w 939800"/>
                <a:gd name="connsiteY0" fmla="*/ 74789 h 2249311"/>
                <a:gd name="connsiteX1" fmla="*/ 100189 w 939800"/>
                <a:gd name="connsiteY1" fmla="*/ 616655 h 2249311"/>
                <a:gd name="connsiteX2" fmla="*/ 7056 w 939800"/>
                <a:gd name="connsiteY2" fmla="*/ 1082322 h 2249311"/>
                <a:gd name="connsiteX3" fmla="*/ 57856 w 939800"/>
                <a:gd name="connsiteY3" fmla="*/ 1708855 h 2249311"/>
                <a:gd name="connsiteX4" fmla="*/ 261056 w 939800"/>
                <a:gd name="connsiteY4" fmla="*/ 2216855 h 2249311"/>
                <a:gd name="connsiteX5" fmla="*/ 455789 w 939800"/>
                <a:gd name="connsiteY5" fmla="*/ 1514122 h 2249311"/>
                <a:gd name="connsiteX6" fmla="*/ 684389 w 939800"/>
                <a:gd name="connsiteY6" fmla="*/ 2140655 h 2249311"/>
                <a:gd name="connsiteX7" fmla="*/ 904522 w 939800"/>
                <a:gd name="connsiteY7" fmla="*/ 1581855 h 2249311"/>
                <a:gd name="connsiteX8" fmla="*/ 896056 w 939800"/>
                <a:gd name="connsiteY8" fmla="*/ 980722 h 2249311"/>
                <a:gd name="connsiteX9" fmla="*/ 785989 w 939800"/>
                <a:gd name="connsiteY9" fmla="*/ 557389 h 2249311"/>
                <a:gd name="connsiteX10" fmla="*/ 557389 w 939800"/>
                <a:gd name="connsiteY10" fmla="*/ 167922 h 2249311"/>
                <a:gd name="connsiteX11" fmla="*/ 447322 w 939800"/>
                <a:gd name="connsiteY11" fmla="*/ 74789 h 2249311"/>
                <a:gd name="connsiteX0" fmla="*/ 447322 w 977900"/>
                <a:gd name="connsiteY0" fmla="*/ 74789 h 2249311"/>
                <a:gd name="connsiteX1" fmla="*/ 100189 w 977900"/>
                <a:gd name="connsiteY1" fmla="*/ 616655 h 2249311"/>
                <a:gd name="connsiteX2" fmla="*/ 7056 w 977900"/>
                <a:gd name="connsiteY2" fmla="*/ 1082322 h 2249311"/>
                <a:gd name="connsiteX3" fmla="*/ 57856 w 977900"/>
                <a:gd name="connsiteY3" fmla="*/ 1708855 h 2249311"/>
                <a:gd name="connsiteX4" fmla="*/ 261056 w 977900"/>
                <a:gd name="connsiteY4" fmla="*/ 2216855 h 2249311"/>
                <a:gd name="connsiteX5" fmla="*/ 455789 w 977900"/>
                <a:gd name="connsiteY5" fmla="*/ 1514122 h 2249311"/>
                <a:gd name="connsiteX6" fmla="*/ 904522 w 977900"/>
                <a:gd name="connsiteY6" fmla="*/ 1581855 h 2249311"/>
                <a:gd name="connsiteX7" fmla="*/ 896056 w 977900"/>
                <a:gd name="connsiteY7" fmla="*/ 980722 h 2249311"/>
                <a:gd name="connsiteX8" fmla="*/ 785989 w 977900"/>
                <a:gd name="connsiteY8" fmla="*/ 557389 h 2249311"/>
                <a:gd name="connsiteX9" fmla="*/ 557389 w 977900"/>
                <a:gd name="connsiteY9" fmla="*/ 167922 h 2249311"/>
                <a:gd name="connsiteX10" fmla="*/ 447322 w 977900"/>
                <a:gd name="connsiteY10" fmla="*/ 74789 h 2249311"/>
                <a:gd name="connsiteX0" fmla="*/ 464255 w 994833"/>
                <a:gd name="connsiteY0" fmla="*/ 74789 h 1780822"/>
                <a:gd name="connsiteX1" fmla="*/ 117122 w 994833"/>
                <a:gd name="connsiteY1" fmla="*/ 616655 h 1780822"/>
                <a:gd name="connsiteX2" fmla="*/ 23989 w 994833"/>
                <a:gd name="connsiteY2" fmla="*/ 1082322 h 1780822"/>
                <a:gd name="connsiteX3" fmla="*/ 74789 w 994833"/>
                <a:gd name="connsiteY3" fmla="*/ 1708855 h 1780822"/>
                <a:gd name="connsiteX4" fmla="*/ 472722 w 994833"/>
                <a:gd name="connsiteY4" fmla="*/ 1514122 h 1780822"/>
                <a:gd name="connsiteX5" fmla="*/ 921455 w 994833"/>
                <a:gd name="connsiteY5" fmla="*/ 1581855 h 1780822"/>
                <a:gd name="connsiteX6" fmla="*/ 912989 w 994833"/>
                <a:gd name="connsiteY6" fmla="*/ 980722 h 1780822"/>
                <a:gd name="connsiteX7" fmla="*/ 802922 w 994833"/>
                <a:gd name="connsiteY7" fmla="*/ 557389 h 1780822"/>
                <a:gd name="connsiteX8" fmla="*/ 574322 w 994833"/>
                <a:gd name="connsiteY8" fmla="*/ 167922 h 1780822"/>
                <a:gd name="connsiteX9" fmla="*/ 464255 w 994833"/>
                <a:gd name="connsiteY9" fmla="*/ 74789 h 1780822"/>
                <a:gd name="connsiteX0" fmla="*/ 523521 w 1054099"/>
                <a:gd name="connsiteY0" fmla="*/ 74789 h 1670755"/>
                <a:gd name="connsiteX1" fmla="*/ 176388 w 1054099"/>
                <a:gd name="connsiteY1" fmla="*/ 616655 h 1670755"/>
                <a:gd name="connsiteX2" fmla="*/ 83255 w 1054099"/>
                <a:gd name="connsiteY2" fmla="*/ 1082322 h 1670755"/>
                <a:gd name="connsiteX3" fmla="*/ 74789 w 1054099"/>
                <a:gd name="connsiteY3" fmla="*/ 1361722 h 1670755"/>
                <a:gd name="connsiteX4" fmla="*/ 531988 w 1054099"/>
                <a:gd name="connsiteY4" fmla="*/ 1514122 h 1670755"/>
                <a:gd name="connsiteX5" fmla="*/ 980721 w 1054099"/>
                <a:gd name="connsiteY5" fmla="*/ 1581855 h 1670755"/>
                <a:gd name="connsiteX6" fmla="*/ 972255 w 1054099"/>
                <a:gd name="connsiteY6" fmla="*/ 980722 h 1670755"/>
                <a:gd name="connsiteX7" fmla="*/ 862188 w 1054099"/>
                <a:gd name="connsiteY7" fmla="*/ 557389 h 1670755"/>
                <a:gd name="connsiteX8" fmla="*/ 633588 w 1054099"/>
                <a:gd name="connsiteY8" fmla="*/ 167922 h 1670755"/>
                <a:gd name="connsiteX9" fmla="*/ 523521 w 1054099"/>
                <a:gd name="connsiteY9" fmla="*/ 74789 h 1670755"/>
                <a:gd name="connsiteX0" fmla="*/ 523521 w 1062567"/>
                <a:gd name="connsiteY0" fmla="*/ 74789 h 1514122"/>
                <a:gd name="connsiteX1" fmla="*/ 176388 w 1062567"/>
                <a:gd name="connsiteY1" fmla="*/ 616655 h 1514122"/>
                <a:gd name="connsiteX2" fmla="*/ 83255 w 1062567"/>
                <a:gd name="connsiteY2" fmla="*/ 1082322 h 1514122"/>
                <a:gd name="connsiteX3" fmla="*/ 74789 w 1062567"/>
                <a:gd name="connsiteY3" fmla="*/ 1361722 h 1514122"/>
                <a:gd name="connsiteX4" fmla="*/ 531988 w 1062567"/>
                <a:gd name="connsiteY4" fmla="*/ 1514122 h 1514122"/>
                <a:gd name="connsiteX5" fmla="*/ 989189 w 1062567"/>
                <a:gd name="connsiteY5" fmla="*/ 1361723 h 1514122"/>
                <a:gd name="connsiteX6" fmla="*/ 972255 w 1062567"/>
                <a:gd name="connsiteY6" fmla="*/ 980722 h 1514122"/>
                <a:gd name="connsiteX7" fmla="*/ 862188 w 1062567"/>
                <a:gd name="connsiteY7" fmla="*/ 557389 h 1514122"/>
                <a:gd name="connsiteX8" fmla="*/ 633588 w 1062567"/>
                <a:gd name="connsiteY8" fmla="*/ 167922 h 1514122"/>
                <a:gd name="connsiteX9" fmla="*/ 523521 w 1062567"/>
                <a:gd name="connsiteY9" fmla="*/ 74789 h 1514122"/>
                <a:gd name="connsiteX0" fmla="*/ 523521 w 1062567"/>
                <a:gd name="connsiteY0" fmla="*/ 74789 h 1437923"/>
                <a:gd name="connsiteX1" fmla="*/ 176388 w 1062567"/>
                <a:gd name="connsiteY1" fmla="*/ 616655 h 1437923"/>
                <a:gd name="connsiteX2" fmla="*/ 83255 w 1062567"/>
                <a:gd name="connsiteY2" fmla="*/ 1082322 h 1437923"/>
                <a:gd name="connsiteX3" fmla="*/ 74789 w 1062567"/>
                <a:gd name="connsiteY3" fmla="*/ 1361722 h 1437923"/>
                <a:gd name="connsiteX4" fmla="*/ 531989 w 1062567"/>
                <a:gd name="connsiteY4" fmla="*/ 1437923 h 1437923"/>
                <a:gd name="connsiteX5" fmla="*/ 989189 w 1062567"/>
                <a:gd name="connsiteY5" fmla="*/ 1361723 h 1437923"/>
                <a:gd name="connsiteX6" fmla="*/ 972255 w 1062567"/>
                <a:gd name="connsiteY6" fmla="*/ 980722 h 1437923"/>
                <a:gd name="connsiteX7" fmla="*/ 862188 w 1062567"/>
                <a:gd name="connsiteY7" fmla="*/ 557389 h 1437923"/>
                <a:gd name="connsiteX8" fmla="*/ 633588 w 1062567"/>
                <a:gd name="connsiteY8" fmla="*/ 167922 h 1437923"/>
                <a:gd name="connsiteX9" fmla="*/ 523521 w 1062567"/>
                <a:gd name="connsiteY9" fmla="*/ 74789 h 143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2567" h="1437923">
                  <a:moveTo>
                    <a:pt x="523521" y="74789"/>
                  </a:moveTo>
                  <a:cubicBezTo>
                    <a:pt x="447321" y="149578"/>
                    <a:pt x="249766" y="448733"/>
                    <a:pt x="176388" y="616655"/>
                  </a:cubicBezTo>
                  <a:cubicBezTo>
                    <a:pt x="103010" y="784577"/>
                    <a:pt x="100188" y="958144"/>
                    <a:pt x="83255" y="1082322"/>
                  </a:cubicBezTo>
                  <a:cubicBezTo>
                    <a:pt x="66322" y="1206500"/>
                    <a:pt x="0" y="1302455"/>
                    <a:pt x="74789" y="1361722"/>
                  </a:cubicBezTo>
                  <a:cubicBezTo>
                    <a:pt x="149578" y="1420989"/>
                    <a:pt x="379589" y="1437923"/>
                    <a:pt x="531989" y="1437923"/>
                  </a:cubicBezTo>
                  <a:cubicBezTo>
                    <a:pt x="684389" y="1437923"/>
                    <a:pt x="915811" y="1437923"/>
                    <a:pt x="989189" y="1361723"/>
                  </a:cubicBezTo>
                  <a:cubicBezTo>
                    <a:pt x="1062567" y="1285523"/>
                    <a:pt x="993422" y="1114778"/>
                    <a:pt x="972255" y="980722"/>
                  </a:cubicBezTo>
                  <a:cubicBezTo>
                    <a:pt x="951088" y="846666"/>
                    <a:pt x="918632" y="692856"/>
                    <a:pt x="862188" y="557389"/>
                  </a:cubicBezTo>
                  <a:cubicBezTo>
                    <a:pt x="805744" y="421922"/>
                    <a:pt x="692855" y="254000"/>
                    <a:pt x="633588" y="167922"/>
                  </a:cubicBezTo>
                  <a:cubicBezTo>
                    <a:pt x="574321" y="81844"/>
                    <a:pt x="599721" y="0"/>
                    <a:pt x="523521" y="747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rgbClr val="FF66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49511" y="990600"/>
              <a:ext cx="3143286" cy="3143608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rgbClr val="FF66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679510" y="2394110"/>
              <a:ext cx="3143286" cy="3143608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rgbClr val="FF66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019512" y="2394110"/>
              <a:ext cx="3143286" cy="3143608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dirty="0">
                <a:solidFill>
                  <a:srgbClr val="FF6600"/>
                </a:solidFill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909949" y="1641622"/>
              <a:ext cx="1011293" cy="3491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 anchor="ctr">
              <a:spAutoFit/>
            </a:bodyPr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Mission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750949" y="4132693"/>
              <a:ext cx="2286026" cy="3491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9056" tIns="34529" rIns="69056" bIns="34529" anchor="ctr">
              <a:spAutoFit/>
            </a:bodyPr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Market</a:t>
              </a: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4571968" y="4124754"/>
              <a:ext cx="2768632" cy="3491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9056" tIns="34529" rIns="69056" bIns="34529" anchor="ctr">
              <a:spAutoFit/>
            </a:bodyPr>
            <a:lstStyle/>
            <a:p>
              <a:pPr algn="ctr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Margin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28000" y="1425404"/>
            <a:ext cx="2895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2100" i="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0D1EA-E084-459A-B975-FC620D08DA1B}"/>
              </a:ext>
            </a:extLst>
          </p:cNvPr>
          <p:cNvSpPr/>
          <p:nvPr/>
        </p:nvSpPr>
        <p:spPr>
          <a:xfrm>
            <a:off x="7391401" y="1457033"/>
            <a:ext cx="457358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latin typeface="+mj-lt"/>
              </a:rPr>
              <a:t>Market </a:t>
            </a:r>
          </a:p>
          <a:p>
            <a:pPr lvl="2"/>
            <a:r>
              <a:rPr lang="en-US" sz="2400" dirty="0">
                <a:latin typeface="+mj-lt"/>
              </a:rPr>
              <a:t>What do our </a:t>
            </a:r>
            <a:r>
              <a:rPr lang="en-US" sz="2400" dirty="0" smtClean="0">
                <a:latin typeface="+mj-lt"/>
              </a:rPr>
              <a:t>students </a:t>
            </a:r>
            <a:r>
              <a:rPr lang="en-US" sz="2400" dirty="0">
                <a:latin typeface="+mj-lt"/>
              </a:rPr>
              <a:t>need? </a:t>
            </a:r>
          </a:p>
          <a:p>
            <a:pPr lvl="1"/>
            <a:r>
              <a:rPr lang="en-US" sz="2400" b="1" dirty="0">
                <a:latin typeface="+mj-lt"/>
              </a:rPr>
              <a:t>Mission</a:t>
            </a:r>
            <a:r>
              <a:rPr lang="en-US" sz="2400" dirty="0">
                <a:latin typeface="+mj-lt"/>
              </a:rPr>
              <a:t> </a:t>
            </a:r>
          </a:p>
          <a:p>
            <a:pPr lvl="2"/>
            <a:r>
              <a:rPr lang="en-US" sz="2400" dirty="0">
                <a:latin typeface="+mj-lt"/>
              </a:rPr>
              <a:t>What are we (or could we be) good at that responds to these needs? </a:t>
            </a:r>
          </a:p>
          <a:p>
            <a:pPr lvl="1"/>
            <a:r>
              <a:rPr lang="en-US" sz="2400" b="1" dirty="0">
                <a:latin typeface="+mj-lt"/>
              </a:rPr>
              <a:t>Margin</a:t>
            </a:r>
          </a:p>
          <a:p>
            <a:pPr lvl="2"/>
            <a:r>
              <a:rPr lang="en-US" sz="2400" dirty="0">
                <a:latin typeface="+mj-lt"/>
              </a:rPr>
              <a:t>How do we create </a:t>
            </a:r>
            <a:r>
              <a:rPr lang="en-US" sz="2400" dirty="0" smtClean="0">
                <a:latin typeface="+mj-lt"/>
              </a:rPr>
              <a:t>student </a:t>
            </a:r>
            <a:r>
              <a:rPr lang="en-US" sz="2400" dirty="0">
                <a:latin typeface="+mj-lt"/>
              </a:rPr>
              <a:t>value AND a sustainable financial model? </a:t>
            </a:r>
          </a:p>
        </p:txBody>
      </p:sp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5791200"/>
            <a:ext cx="1887895" cy="7657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121920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How Do We Create Game Changer Student Value in a Dynamic Market?</a:t>
            </a:r>
            <a:endParaRPr lang="en-US" sz="2800" dirty="0">
              <a:latin typeface="+mj-lt"/>
            </a:endParaRPr>
          </a:p>
        </p:txBody>
      </p:sp>
      <p:pic>
        <p:nvPicPr>
          <p:cNvPr id="23" name="Picture 22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99" y="5791201"/>
            <a:ext cx="2798420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2115800" cy="307777"/>
          </a:xfrm>
        </p:spPr>
        <p:txBody>
          <a:bodyPr/>
          <a:lstStyle/>
          <a:p>
            <a:r>
              <a:rPr lang="en-US" sz="2000" dirty="0" smtClean="0">
                <a:latin typeface="Helvetica" charset="0"/>
              </a:rPr>
              <a:t>A Shift from </a:t>
            </a:r>
            <a:r>
              <a:rPr lang="en-US" sz="2000" dirty="0">
                <a:latin typeface="Helvetica" charset="0"/>
              </a:rPr>
              <a:t>Core </a:t>
            </a:r>
            <a:r>
              <a:rPr lang="en-US" sz="2000" dirty="0" smtClean="0">
                <a:latin typeface="Helvetica" charset="0"/>
              </a:rPr>
              <a:t>PSU Offerings </a:t>
            </a:r>
            <a:r>
              <a:rPr lang="en-US" sz="2000" dirty="0">
                <a:latin typeface="Helvetica" charset="0"/>
              </a:rPr>
              <a:t>to Adjacent and Ultimately Transformational </a:t>
            </a:r>
            <a:r>
              <a:rPr lang="en-US" sz="2000" dirty="0" smtClean="0">
                <a:latin typeface="Helvetica" charset="0"/>
              </a:rPr>
              <a:t>Programs/</a:t>
            </a:r>
            <a:r>
              <a:rPr lang="en-US" sz="2000" dirty="0">
                <a:latin typeface="Helvetica" charset="0"/>
              </a:rPr>
              <a:t>Services</a:t>
            </a:r>
            <a:endParaRPr lang="en-US" sz="2400" dirty="0">
              <a:latin typeface="Helvetica" charset="0"/>
            </a:endParaRPr>
          </a:p>
        </p:txBody>
      </p:sp>
      <p:pic>
        <p:nvPicPr>
          <p:cNvPr id="27650" name="Picture 2" descr="R1205C_A_L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058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F9450-1D45-4245-A1C6-05DC402A9DE4}"/>
              </a:ext>
            </a:extLst>
          </p:cNvPr>
          <p:cNvSpPr txBox="1">
            <a:spLocks/>
          </p:cNvSpPr>
          <p:nvPr/>
        </p:nvSpPr>
        <p:spPr>
          <a:xfrm>
            <a:off x="49530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4CC441E-C1DE-5946-8B04-7B30165E60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59436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Courses + Degrees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Credential + Certification Portfolio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5867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skill Suite of Faculty-led Services </a:t>
            </a:r>
            <a:r>
              <a:rPr lang="en-US" dirty="0"/>
              <a:t>P</a:t>
            </a:r>
            <a:r>
              <a:rPr lang="en-US" dirty="0" smtClean="0"/>
              <a:t>owered by AI Adjuncts for Community Colleges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629400"/>
            <a:ext cx="10160000" cy="228600"/>
          </a:xfrm>
          <a:custGeom>
            <a:avLst/>
            <a:gdLst/>
            <a:ahLst/>
            <a:cxnLst/>
            <a:rect l="l" t="t" r="r" b="b"/>
            <a:pathLst>
              <a:path w="10160000" h="228600">
                <a:moveTo>
                  <a:pt x="0" y="228599"/>
                </a:moveTo>
                <a:lnTo>
                  <a:pt x="10160000" y="228599"/>
                </a:lnTo>
                <a:lnTo>
                  <a:pt x="10160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32567" y="6629400"/>
            <a:ext cx="1689100" cy="228600"/>
          </a:xfrm>
          <a:custGeom>
            <a:avLst/>
            <a:gdLst/>
            <a:ahLst/>
            <a:cxnLst/>
            <a:rect l="l" t="t" r="r" b="b"/>
            <a:pathLst>
              <a:path w="1689100" h="228600">
                <a:moveTo>
                  <a:pt x="0" y="228600"/>
                </a:moveTo>
                <a:lnTo>
                  <a:pt x="1689100" y="228600"/>
                </a:lnTo>
                <a:lnTo>
                  <a:pt x="168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88800" y="6629400"/>
            <a:ext cx="203200" cy="228600"/>
          </a:xfrm>
          <a:custGeom>
            <a:avLst/>
            <a:gdLst/>
            <a:ahLst/>
            <a:cxnLst/>
            <a:rect l="l" t="t" r="r" b="b"/>
            <a:pathLst>
              <a:path w="203200" h="228600">
                <a:moveTo>
                  <a:pt x="0" y="228600"/>
                </a:moveTo>
                <a:lnTo>
                  <a:pt x="203200" y="228600"/>
                </a:lnTo>
                <a:lnTo>
                  <a:pt x="20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30488" y="5895485"/>
            <a:ext cx="1564474" cy="417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6740" y="215900"/>
            <a:ext cx="111480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95" dirty="0" smtClean="0">
                <a:latin typeface="+mj-lt"/>
              </a:rPr>
              <a:t>Move Towards A Shared Future for Vision for Academic Affairs</a:t>
            </a:r>
            <a:endParaRPr spc="-95" dirty="0">
              <a:latin typeface="+mj-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366520"/>
            <a:ext cx="12037060" cy="4109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0" marR="5309235" indent="-114935">
              <a:lnSpc>
                <a:spcPts val="4400"/>
              </a:lnSpc>
              <a:spcBef>
                <a:spcPts val="580"/>
              </a:spcBef>
            </a:pPr>
            <a:r>
              <a:rPr sz="2800" spc="-245" dirty="0">
                <a:cs typeface="Trebuchet MS"/>
              </a:rPr>
              <a:t>We’re </a:t>
            </a:r>
            <a:r>
              <a:rPr sz="2800" spc="-160" dirty="0">
                <a:cs typeface="Trebuchet MS"/>
              </a:rPr>
              <a:t>going to </a:t>
            </a:r>
            <a:r>
              <a:rPr sz="2800" spc="-200" dirty="0" smtClean="0">
                <a:cs typeface="Trebuchet MS"/>
              </a:rPr>
              <a:t>save</a:t>
            </a:r>
            <a:r>
              <a:rPr lang="en-US" sz="2800" spc="-200" dirty="0" smtClean="0">
                <a:cs typeface="Trebuchet MS"/>
              </a:rPr>
              <a:t> </a:t>
            </a:r>
            <a:r>
              <a:rPr sz="2800" spc="-685" dirty="0" smtClean="0">
                <a:cs typeface="Trebuchet MS"/>
              </a:rPr>
              <a:t> </a:t>
            </a:r>
            <a:r>
              <a:rPr lang="en-US" sz="2800" spc="-685" dirty="0" smtClean="0">
                <a:cs typeface="Trebuchet MS"/>
              </a:rPr>
              <a:t> </a:t>
            </a:r>
            <a:r>
              <a:rPr sz="2800" spc="-340" dirty="0" smtClean="0">
                <a:cs typeface="Trebuchet MS"/>
              </a:rPr>
              <a:t>100,000  </a:t>
            </a:r>
            <a:r>
              <a:rPr sz="2800" spc="-215" dirty="0">
                <a:cs typeface="Trebuchet MS"/>
              </a:rPr>
              <a:t>lives </a:t>
            </a:r>
            <a:r>
              <a:rPr sz="2800" spc="-220" dirty="0">
                <a:cs typeface="Trebuchet MS"/>
              </a:rPr>
              <a:t>in </a:t>
            </a:r>
            <a:r>
              <a:rPr sz="2800" spc="-320" dirty="0" smtClean="0">
                <a:cs typeface="Trebuchet MS"/>
              </a:rPr>
              <a:t>5</a:t>
            </a:r>
            <a:r>
              <a:rPr lang="en-US" sz="2800" spc="-320" dirty="0" smtClean="0">
                <a:cs typeface="Trebuchet MS"/>
              </a:rPr>
              <a:t> </a:t>
            </a:r>
            <a:r>
              <a:rPr sz="2800" spc="-484" dirty="0" smtClean="0">
                <a:cs typeface="Trebuchet MS"/>
              </a:rPr>
              <a:t> </a:t>
            </a:r>
            <a:r>
              <a:rPr sz="2800" spc="-225" dirty="0" smtClean="0">
                <a:cs typeface="Trebuchet MS"/>
              </a:rPr>
              <a:t>years</a:t>
            </a:r>
            <a:r>
              <a:rPr lang="en-US" sz="2800" spc="-225" dirty="0" smtClean="0">
                <a:cs typeface="Trebuchet MS"/>
              </a:rPr>
              <a:t> </a:t>
            </a:r>
            <a:r>
              <a:rPr lang="mr-IN" sz="2800" spc="-225" dirty="0" smtClean="0">
                <a:cs typeface="Trebuchet MS"/>
              </a:rPr>
              <a:t>–</a:t>
            </a:r>
            <a:r>
              <a:rPr lang="en-US" sz="2800" spc="-225" dirty="0" smtClean="0">
                <a:cs typeface="Trebuchet MS"/>
              </a:rPr>
              <a:t> Berwick</a:t>
            </a:r>
            <a:endParaRPr sz="2800" dirty="0">
              <a:cs typeface="Trebuchet MS"/>
            </a:endParaRPr>
          </a:p>
          <a:p>
            <a:pPr marL="12700">
              <a:lnSpc>
                <a:spcPts val="4600"/>
              </a:lnSpc>
              <a:spcBef>
                <a:spcPts val="3919"/>
              </a:spcBef>
            </a:pPr>
            <a:endParaRPr lang="en-US" sz="2800" b="1" spc="-245" dirty="0" smtClean="0">
              <a:latin typeface="Trebuchet MS"/>
              <a:cs typeface="Trebuchet MS"/>
            </a:endParaRPr>
          </a:p>
          <a:p>
            <a:pPr marL="5984875" marR="5080" indent="114300">
              <a:lnSpc>
                <a:spcPts val="4400"/>
              </a:lnSpc>
              <a:spcBef>
                <a:spcPts val="280"/>
              </a:spcBef>
            </a:pPr>
            <a:endParaRPr lang="en-US" sz="2800" spc="-245" dirty="0" smtClean="0">
              <a:latin typeface="Trebuchet MS"/>
              <a:cs typeface="Trebuchet MS"/>
            </a:endParaRPr>
          </a:p>
          <a:p>
            <a:pPr marL="5984875" marR="5080" indent="114300">
              <a:lnSpc>
                <a:spcPts val="4400"/>
              </a:lnSpc>
              <a:spcBef>
                <a:spcPts val="280"/>
              </a:spcBef>
            </a:pPr>
            <a:endParaRPr lang="en-US" sz="2800" spc="-245" dirty="0" smtClean="0">
              <a:latin typeface="+mj-lt"/>
              <a:cs typeface="Trebuchet MS"/>
            </a:endParaRPr>
          </a:p>
          <a:p>
            <a:pPr marL="5984875" marR="5080" indent="114300">
              <a:lnSpc>
                <a:spcPts val="4400"/>
              </a:lnSpc>
              <a:spcBef>
                <a:spcPts val="280"/>
              </a:spcBef>
            </a:pPr>
            <a:r>
              <a:rPr sz="2800" spc="-245" dirty="0" smtClean="0">
                <a:latin typeface="+mj-lt"/>
                <a:cs typeface="Trebuchet MS"/>
              </a:rPr>
              <a:t>We’re </a:t>
            </a:r>
            <a:r>
              <a:rPr sz="2800" spc="-160" dirty="0">
                <a:latin typeface="+mj-lt"/>
                <a:cs typeface="Trebuchet MS"/>
              </a:rPr>
              <a:t>going to </a:t>
            </a:r>
            <a:r>
              <a:rPr lang="en-US" sz="2800" spc="-245" dirty="0" smtClean="0">
                <a:latin typeface="+mj-lt"/>
                <a:cs typeface="Trebuchet MS"/>
              </a:rPr>
              <a:t>graduate</a:t>
            </a:r>
            <a:r>
              <a:rPr sz="2800" spc="-245" dirty="0" smtClean="0">
                <a:latin typeface="+mj-lt"/>
                <a:cs typeface="Trebuchet MS"/>
              </a:rPr>
              <a:t> </a:t>
            </a:r>
            <a:r>
              <a:rPr sz="2800" spc="-345" dirty="0" smtClean="0">
                <a:latin typeface="+mj-lt"/>
                <a:cs typeface="Trebuchet MS"/>
              </a:rPr>
              <a:t>3,000 </a:t>
            </a:r>
            <a:endParaRPr lang="en-US" sz="2800" spc="-345" dirty="0" smtClean="0">
              <a:latin typeface="+mj-lt"/>
              <a:cs typeface="Trebuchet MS"/>
            </a:endParaRPr>
          </a:p>
          <a:p>
            <a:pPr marL="5984875" marR="5080" indent="114300">
              <a:lnSpc>
                <a:spcPts val="4400"/>
              </a:lnSpc>
              <a:spcBef>
                <a:spcPts val="280"/>
              </a:spcBef>
            </a:pPr>
            <a:r>
              <a:rPr sz="2800" spc="-270" dirty="0" smtClean="0">
                <a:latin typeface="+mj-lt"/>
                <a:cs typeface="Trebuchet MS"/>
              </a:rPr>
              <a:t>First </a:t>
            </a:r>
            <a:r>
              <a:rPr lang="en-US" sz="2800" spc="-270" dirty="0" smtClean="0">
                <a:latin typeface="+mj-lt"/>
                <a:cs typeface="Trebuchet MS"/>
              </a:rPr>
              <a:t> </a:t>
            </a:r>
            <a:r>
              <a:rPr sz="2800" spc="-215" dirty="0" smtClean="0">
                <a:latin typeface="+mj-lt"/>
                <a:cs typeface="Trebuchet MS"/>
              </a:rPr>
              <a:t>Generation </a:t>
            </a:r>
            <a:r>
              <a:rPr sz="2800" spc="-225" dirty="0" smtClean="0">
                <a:latin typeface="+mj-lt"/>
                <a:cs typeface="Trebuchet MS"/>
              </a:rPr>
              <a:t>College </a:t>
            </a:r>
            <a:r>
              <a:rPr sz="2800" spc="-200" dirty="0">
                <a:latin typeface="+mj-lt"/>
                <a:cs typeface="Trebuchet MS"/>
              </a:rPr>
              <a:t>Students </a:t>
            </a:r>
            <a:r>
              <a:rPr sz="2800" spc="-215" dirty="0" smtClean="0">
                <a:latin typeface="+mj-lt"/>
                <a:cs typeface="Trebuchet MS"/>
              </a:rPr>
              <a:t>by</a:t>
            </a:r>
            <a:r>
              <a:rPr lang="en-US" sz="2800" spc="-215" dirty="0" smtClean="0">
                <a:latin typeface="+mj-lt"/>
                <a:cs typeface="Trebuchet MS"/>
              </a:rPr>
              <a:t> </a:t>
            </a:r>
            <a:r>
              <a:rPr sz="2800" spc="-540" dirty="0" smtClean="0">
                <a:latin typeface="+mj-lt"/>
                <a:cs typeface="Trebuchet MS"/>
              </a:rPr>
              <a:t> </a:t>
            </a:r>
            <a:r>
              <a:rPr sz="2800" spc="-320" dirty="0">
                <a:latin typeface="+mj-lt"/>
                <a:cs typeface="Trebuchet MS"/>
              </a:rPr>
              <a:t>2025</a:t>
            </a:r>
            <a:endParaRPr sz="2800" dirty="0">
              <a:latin typeface="+mj-lt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05000" y="2819400"/>
            <a:ext cx="3833152" cy="2830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77200" y="1447800"/>
            <a:ext cx="2518981" cy="2858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0403027" y="6392684"/>
            <a:ext cx="121348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5"/>
              </a:rPr>
              <a:t>ww</a:t>
            </a:r>
            <a:r>
              <a:rPr sz="1100" spc="-65" dirty="0">
                <a:solidFill>
                  <a:srgbClr val="7C6A55"/>
                </a:solidFill>
                <a:latin typeface="Arial"/>
                <a:cs typeface="Arial"/>
                <a:hlinkClick r:id="rId5"/>
              </a:rPr>
              <a:t>w</a:t>
            </a: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5"/>
              </a:rPr>
              <a:t>.rpkgroup.com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5" dirty="0"/>
              <a:t>rpkGROUP. </a:t>
            </a:r>
            <a:r>
              <a:rPr spc="-60" dirty="0"/>
              <a:t>All </a:t>
            </a:r>
            <a:r>
              <a:rPr spc="-45" dirty="0"/>
              <a:t>rights</a:t>
            </a:r>
            <a:r>
              <a:rPr spc="-180" dirty="0"/>
              <a:t> </a:t>
            </a:r>
            <a:r>
              <a:rPr spc="-60" dirty="0"/>
              <a:t>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66" y="152400"/>
            <a:ext cx="11823065" cy="533400"/>
          </a:xfrm>
          <a:custGeom>
            <a:avLst/>
            <a:gdLst/>
            <a:ahLst/>
            <a:cxnLst/>
            <a:rect l="l" t="t" r="r" b="b"/>
            <a:pathLst>
              <a:path w="11823065" h="533400">
                <a:moveTo>
                  <a:pt x="0" y="533400"/>
                </a:moveTo>
                <a:lnTo>
                  <a:pt x="11823026" y="533400"/>
                </a:lnTo>
                <a:lnTo>
                  <a:pt x="11823026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84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1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66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587" y="11229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8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835" y="18448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1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" y="15240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399"/>
                </a:move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08721" y="5941521"/>
            <a:ext cx="1690712" cy="417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29400"/>
            <a:ext cx="10160000" cy="228600"/>
          </a:xfrm>
          <a:custGeom>
            <a:avLst/>
            <a:gdLst/>
            <a:ahLst/>
            <a:cxnLst/>
            <a:rect l="l" t="t" r="r" b="b"/>
            <a:pathLst>
              <a:path w="10160000" h="228600">
                <a:moveTo>
                  <a:pt x="0" y="228599"/>
                </a:moveTo>
                <a:lnTo>
                  <a:pt x="10160000" y="228599"/>
                </a:lnTo>
                <a:lnTo>
                  <a:pt x="1016000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32567" y="6629400"/>
            <a:ext cx="1689100" cy="228600"/>
          </a:xfrm>
          <a:custGeom>
            <a:avLst/>
            <a:gdLst/>
            <a:ahLst/>
            <a:cxnLst/>
            <a:rect l="l" t="t" r="r" b="b"/>
            <a:pathLst>
              <a:path w="1689100" h="228600">
                <a:moveTo>
                  <a:pt x="0" y="228600"/>
                </a:moveTo>
                <a:lnTo>
                  <a:pt x="1689100" y="228600"/>
                </a:lnTo>
                <a:lnTo>
                  <a:pt x="16891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14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88800" y="6629400"/>
            <a:ext cx="203200" cy="228600"/>
          </a:xfrm>
          <a:custGeom>
            <a:avLst/>
            <a:gdLst/>
            <a:ahLst/>
            <a:cxnLst/>
            <a:rect l="l" t="t" r="r" b="b"/>
            <a:pathLst>
              <a:path w="203200" h="228600">
                <a:moveTo>
                  <a:pt x="0" y="228600"/>
                </a:moveTo>
                <a:lnTo>
                  <a:pt x="203200" y="228600"/>
                </a:lnTo>
                <a:lnTo>
                  <a:pt x="203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6740" y="215900"/>
            <a:ext cx="116814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+mj-lt"/>
              </a:rPr>
              <a:t>r</a:t>
            </a:r>
            <a:r>
              <a:rPr lang="en-US" spc="-5" dirty="0" smtClean="0">
                <a:latin typeface="+mj-lt"/>
              </a:rPr>
              <a:t>pk Roles and Responsibilities for Strategic Academic Visioning</a:t>
            </a:r>
            <a:endParaRPr spc="-100" dirty="0">
              <a:latin typeface="+mj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4561" y="6265058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898989"/>
                </a:solidFill>
                <a:latin typeface="Arial"/>
                <a:cs typeface="Arial"/>
              </a:rPr>
              <a:t>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740" y="6447053"/>
            <a:ext cx="121348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ww</a:t>
            </a:r>
            <a:r>
              <a:rPr sz="1100" spc="-65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dirty="0">
                <a:solidFill>
                  <a:srgbClr val="7C6A55"/>
                </a:solidFill>
                <a:latin typeface="Arial"/>
                <a:cs typeface="Arial"/>
                <a:hlinkClick r:id="rId3"/>
              </a:rPr>
              <a:t>.rpkgroup.com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7586" y="6646852"/>
            <a:ext cx="195008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rpk 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GROUP.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All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12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reserved.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400" y="914400"/>
            <a:ext cx="9903460" cy="4170373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/>
              <a:t>Support the </a:t>
            </a:r>
            <a:r>
              <a:rPr lang="en-US" sz="2800" dirty="0" smtClean="0"/>
              <a:t>Provost 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Co-lead the steering and data teams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Develop </a:t>
            </a:r>
            <a:r>
              <a:rPr lang="en-US" sz="2800" dirty="0"/>
              <a:t>a communications plan and cadence of </a:t>
            </a:r>
            <a:r>
              <a:rPr lang="en-US" sz="2800" dirty="0" smtClean="0"/>
              <a:t>supports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Play provocateur to the stratetgic visioning process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Manage the project and change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Empower people and build capacity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Accomplish milestones and goals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Help tell the story of change and innovation for outcomes</a:t>
            </a:r>
          </a:p>
          <a:p>
            <a:pPr marL="247650" indent="-234950">
              <a:lnSpc>
                <a:spcPct val="100000"/>
              </a:lnSpc>
              <a:spcBef>
                <a:spcPts val="1140"/>
              </a:spcBef>
              <a:buClr>
                <a:srgbClr val="A03128"/>
              </a:buClr>
              <a:buFont typeface="Wingdings"/>
              <a:buChar char=""/>
              <a:tabLst>
                <a:tab pos="247650" algn="l"/>
              </a:tabLst>
            </a:pP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869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585</Words>
  <Application>Microsoft Office PowerPoint</Application>
  <PresentationFormat>Widescreen</PresentationFormat>
  <Paragraphs>99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Mangal</vt:lpstr>
      <vt:lpstr>Trebuchet MS</vt:lpstr>
      <vt:lpstr>Wingdings</vt:lpstr>
      <vt:lpstr>Office Theme</vt:lpstr>
      <vt:lpstr>Academic Affairs Strategic Visioning Task Force</vt:lpstr>
      <vt:lpstr>Don’t ask students what they want to be, ask them what problems they want to solve - Casap</vt:lpstr>
      <vt:lpstr>Site Visit Objectives for PSU Collaboration</vt:lpstr>
      <vt:lpstr>January 28-29, 2019 Site Visit Agenda</vt:lpstr>
      <vt:lpstr>Why are today’s business models different?</vt:lpstr>
      <vt:lpstr>How Do We Create Game Changer Student Value in a Dynamic Market?</vt:lpstr>
      <vt:lpstr>A Shift from Core PSU Offerings to Adjacent and Ultimately Transformational Programs/Services</vt:lpstr>
      <vt:lpstr>Move Towards A Shared Future for Vision for Academic Affairs</vt:lpstr>
      <vt:lpstr>rpk Roles and Responsibilities for Strategic Academic Visioning</vt:lpstr>
      <vt:lpstr>Project Goals</vt:lpstr>
      <vt:lpstr>Milestones</vt:lpstr>
      <vt:lpstr>Change moves at the speed of trust - Covey</vt:lpstr>
      <vt:lpstr>Field Guide Exercise #4: I like, I wonder, I question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Informed Decisions About Academic Programs</dc:title>
  <dc:creator>Jeanine Van Becelaere</dc:creator>
  <cp:lastModifiedBy>Jeanine Van Becelaere</cp:lastModifiedBy>
  <cp:revision>35</cp:revision>
  <dcterms:created xsi:type="dcterms:W3CDTF">2019-01-25T11:40:34Z</dcterms:created>
  <dcterms:modified xsi:type="dcterms:W3CDTF">2019-03-07T14:55:46Z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2019-01-25T00:00:00Z</vt:filetime>
  </property>
</Properties>
</file>