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handoutMasterIdLst>
    <p:handoutMasterId r:id="rId24"/>
  </p:handoutMasterIdLst>
  <p:sldIdLst>
    <p:sldId id="286" r:id="rId2"/>
    <p:sldId id="288" r:id="rId3"/>
    <p:sldId id="257" r:id="rId4"/>
    <p:sldId id="267" r:id="rId5"/>
    <p:sldId id="260" r:id="rId6"/>
    <p:sldId id="279" r:id="rId7"/>
    <p:sldId id="280" r:id="rId8"/>
    <p:sldId id="268" r:id="rId9"/>
    <p:sldId id="270" r:id="rId10"/>
    <p:sldId id="289" r:id="rId11"/>
    <p:sldId id="269" r:id="rId12"/>
    <p:sldId id="271" r:id="rId13"/>
    <p:sldId id="272" r:id="rId14"/>
    <p:sldId id="282" r:id="rId15"/>
    <p:sldId id="273" r:id="rId16"/>
    <p:sldId id="274" r:id="rId17"/>
    <p:sldId id="275" r:id="rId18"/>
    <p:sldId id="276" r:id="rId19"/>
    <p:sldId id="277" r:id="rId20"/>
    <p:sldId id="278" r:id="rId21"/>
    <p:sldId id="283" r:id="rId22"/>
    <p:sldId id="28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0" autoAdjust="0"/>
    <p:restoredTop sz="94660"/>
  </p:normalViewPr>
  <p:slideViewPr>
    <p:cSldViewPr snapToGrid="0">
      <p:cViewPr varScale="1">
        <p:scale>
          <a:sx n="107" d="100"/>
          <a:sy n="107" d="100"/>
        </p:scale>
        <p:origin x="78" y="2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33A2FE-A66B-424D-BD43-6ABF07AD430A}" type="datetimeFigureOut">
              <a:rPr lang="en-US" smtClean="0"/>
              <a:t>5/7/2018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317C5E-E54B-44A3-BD1E-738C99A81AE1}" type="slidenum">
              <a:rPr lang="en-US" smtClean="0"/>
              <a:t>‹#›</a:t>
            </a:fld>
            <a:endParaRPr lang="en-US"/>
          </a:p>
        </p:txBody>
      </p:sp>
    </p:spTree>
    <p:extLst>
      <p:ext uri="{BB962C8B-B14F-4D97-AF65-F5344CB8AC3E}">
        <p14:creationId xmlns:p14="http://schemas.microsoft.com/office/powerpoint/2010/main" val="13620702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E8CE85-A10B-4CE8-A31D-25737F6EB814}" type="datetimeFigureOut">
              <a:rPr lang="en-US" smtClean="0"/>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0C01EBB2-03D8-443E-BFA1-10FCD27FF637}" type="slidenum">
              <a:rPr lang="en-US" smtClean="0"/>
              <a:t>‹#›</a:t>
            </a:fld>
            <a:endParaRPr lang="en-US"/>
          </a:p>
        </p:txBody>
      </p:sp>
    </p:spTree>
    <p:extLst>
      <p:ext uri="{BB962C8B-B14F-4D97-AF65-F5344CB8AC3E}">
        <p14:creationId xmlns:p14="http://schemas.microsoft.com/office/powerpoint/2010/main" val="3183545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8CE85-A10B-4CE8-A31D-25737F6EB814}" type="datetimeFigureOut">
              <a:rPr lang="en-US" smtClean="0"/>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1EBB2-03D8-443E-BFA1-10FCD27FF637}" type="slidenum">
              <a:rPr lang="en-US" smtClean="0"/>
              <a:t>‹#›</a:t>
            </a:fld>
            <a:endParaRPr lang="en-US"/>
          </a:p>
        </p:txBody>
      </p:sp>
    </p:spTree>
    <p:extLst>
      <p:ext uri="{BB962C8B-B14F-4D97-AF65-F5344CB8AC3E}">
        <p14:creationId xmlns:p14="http://schemas.microsoft.com/office/powerpoint/2010/main" val="196403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8CE85-A10B-4CE8-A31D-25737F6EB814}" type="datetimeFigureOut">
              <a:rPr lang="en-US" smtClean="0"/>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1EBB2-03D8-443E-BFA1-10FCD27FF637}" type="slidenum">
              <a:rPr lang="en-US" smtClean="0"/>
              <a:t>‹#›</a:t>
            </a:fld>
            <a:endParaRPr lang="en-US"/>
          </a:p>
        </p:txBody>
      </p:sp>
    </p:spTree>
    <p:extLst>
      <p:ext uri="{BB962C8B-B14F-4D97-AF65-F5344CB8AC3E}">
        <p14:creationId xmlns:p14="http://schemas.microsoft.com/office/powerpoint/2010/main" val="1961708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8CE85-A10B-4CE8-A31D-25737F6EB814}" type="datetimeFigureOut">
              <a:rPr lang="en-US" smtClean="0"/>
              <a:t>5/7/2018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1EBB2-03D8-443E-BFA1-10FCD27FF637}" type="slidenum">
              <a:rPr lang="en-US" smtClean="0"/>
              <a:t>‹#›</a:t>
            </a:fld>
            <a:endParaRPr lang="en-US"/>
          </a:p>
        </p:txBody>
      </p:sp>
    </p:spTree>
    <p:extLst>
      <p:ext uri="{BB962C8B-B14F-4D97-AF65-F5344CB8AC3E}">
        <p14:creationId xmlns:p14="http://schemas.microsoft.com/office/powerpoint/2010/main" val="3405150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593667" y="6272784"/>
            <a:ext cx="2644309" cy="365125"/>
          </a:xfrm>
        </p:spPr>
        <p:txBody>
          <a:bodyPr/>
          <a:lstStyle/>
          <a:p>
            <a:fld id="{1FE8CE85-A10B-4CE8-A31D-25737F6EB814}" type="datetimeFigureOut">
              <a:rPr lang="en-US" smtClean="0"/>
              <a:t>5/7/2018</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 uri="{28A0092B-C50C-407E-A947-70E740481C1C}">
                    <a14:useLocalDpi xmlns:a14="http://schemas.microsoft.com/office/drawing/2010/main" val="0"/>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0C01EBB2-03D8-443E-BFA1-10FCD27FF637}" type="slidenum">
              <a:rPr lang="en-US" smtClean="0"/>
              <a:t>‹#›</a:t>
            </a:fld>
            <a:endParaRPr lang="en-US"/>
          </a:p>
        </p:txBody>
      </p:sp>
    </p:spTree>
    <p:extLst>
      <p:ext uri="{BB962C8B-B14F-4D97-AF65-F5344CB8AC3E}">
        <p14:creationId xmlns:p14="http://schemas.microsoft.com/office/powerpoint/2010/main" val="295796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FE8CE85-A10B-4CE8-A31D-25737F6EB814}" type="datetimeFigureOut">
              <a:rPr lang="en-US" smtClean="0"/>
              <a:t>5/7/2018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01EBB2-03D8-443E-BFA1-10FCD27FF637}" type="slidenum">
              <a:rPr lang="en-US" smtClean="0"/>
              <a:t>‹#›</a:t>
            </a:fld>
            <a:endParaRPr lang="en-US"/>
          </a:p>
        </p:txBody>
      </p:sp>
    </p:spTree>
    <p:extLst>
      <p:ext uri="{BB962C8B-B14F-4D97-AF65-F5344CB8AC3E}">
        <p14:creationId xmlns:p14="http://schemas.microsoft.com/office/powerpoint/2010/main" val="1858935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E8CE85-A10B-4CE8-A31D-25737F6EB814}" type="datetimeFigureOut">
              <a:rPr lang="en-US" smtClean="0"/>
              <a:t>5/7/2018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01EBB2-03D8-443E-BFA1-10FCD27FF637}" type="slidenum">
              <a:rPr lang="en-US" smtClean="0"/>
              <a:t>‹#›</a:t>
            </a:fld>
            <a:endParaRPr lang="en-US"/>
          </a:p>
        </p:txBody>
      </p:sp>
    </p:spTree>
    <p:extLst>
      <p:ext uri="{BB962C8B-B14F-4D97-AF65-F5344CB8AC3E}">
        <p14:creationId xmlns:p14="http://schemas.microsoft.com/office/powerpoint/2010/main" val="2983748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E8CE85-A10B-4CE8-A31D-25737F6EB814}" type="datetimeFigureOut">
              <a:rPr lang="en-US" smtClean="0"/>
              <a:t>5/7/2018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01EBB2-03D8-443E-BFA1-10FCD27FF637}" type="slidenum">
              <a:rPr lang="en-US" smtClean="0"/>
              <a:t>‹#›</a:t>
            </a:fld>
            <a:endParaRPr lang="en-US"/>
          </a:p>
        </p:txBody>
      </p:sp>
    </p:spTree>
    <p:extLst>
      <p:ext uri="{BB962C8B-B14F-4D97-AF65-F5344CB8AC3E}">
        <p14:creationId xmlns:p14="http://schemas.microsoft.com/office/powerpoint/2010/main" val="2594059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8CE85-A10B-4CE8-A31D-25737F6EB814}" type="datetimeFigureOut">
              <a:rPr lang="en-US" smtClean="0"/>
              <a:t>5/7/2018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1EBB2-03D8-443E-BFA1-10FCD27FF637}" type="slidenum">
              <a:rPr lang="en-US" smtClean="0"/>
              <a:t>‹#›</a:t>
            </a:fld>
            <a:endParaRPr lang="en-US"/>
          </a:p>
        </p:txBody>
      </p:sp>
    </p:spTree>
    <p:extLst>
      <p:ext uri="{BB962C8B-B14F-4D97-AF65-F5344CB8AC3E}">
        <p14:creationId xmlns:p14="http://schemas.microsoft.com/office/powerpoint/2010/main" val="262591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FE8CE85-A10B-4CE8-A31D-25737F6EB814}" type="datetimeFigureOut">
              <a:rPr lang="en-US" smtClean="0"/>
              <a:t>5/7/2018</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C01EBB2-03D8-443E-BFA1-10FCD27FF637}" type="slidenum">
              <a:rPr lang="en-US" smtClean="0"/>
              <a:t>‹#›</a:t>
            </a:fld>
            <a:endParaRPr lang="en-US"/>
          </a:p>
        </p:txBody>
      </p:sp>
    </p:spTree>
    <p:extLst>
      <p:ext uri="{BB962C8B-B14F-4D97-AF65-F5344CB8AC3E}">
        <p14:creationId xmlns:p14="http://schemas.microsoft.com/office/powerpoint/2010/main" val="376494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FE8CE85-A10B-4CE8-A31D-25737F6EB814}" type="datetimeFigureOut">
              <a:rPr lang="en-US" smtClean="0"/>
              <a:t>5/7/2018</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0C01EBB2-03D8-443E-BFA1-10FCD27FF637}" type="slidenum">
              <a:rPr lang="en-US" smtClean="0"/>
              <a:t>‹#›</a:t>
            </a:fld>
            <a:endParaRPr lang="en-US"/>
          </a:p>
        </p:txBody>
      </p:sp>
    </p:spTree>
    <p:extLst>
      <p:ext uri="{BB962C8B-B14F-4D97-AF65-F5344CB8AC3E}">
        <p14:creationId xmlns:p14="http://schemas.microsoft.com/office/powerpoint/2010/main" val="208448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1FE8CE85-A10B-4CE8-A31D-25737F6EB814}" type="datetimeFigureOut">
              <a:rPr lang="en-US" smtClean="0"/>
              <a:t>5/7/2018</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 uri="{28A0092B-C50C-407E-A947-70E740481C1C}">
                    <a14:useLocalDpi xmlns:a14="http://schemas.microsoft.com/office/drawing/2010/main" val="0"/>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0C01EBB2-03D8-443E-BFA1-10FCD27FF637}" type="slidenum">
              <a:rPr lang="en-US" smtClean="0"/>
              <a:t>‹#›</a:t>
            </a:fld>
            <a:endParaRPr lang="en-US"/>
          </a:p>
        </p:txBody>
      </p:sp>
    </p:spTree>
    <p:extLst>
      <p:ext uri="{BB962C8B-B14F-4D97-AF65-F5344CB8AC3E}">
        <p14:creationId xmlns:p14="http://schemas.microsoft.com/office/powerpoint/2010/main" val="18573998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5.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image" Target="../media/image36.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8.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4.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7.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163" r="-21565"/>
          <a:stretch/>
        </p:blipFill>
        <p:spPr>
          <a:xfrm>
            <a:off x="0" y="-195943"/>
            <a:ext cx="14869887" cy="7053943"/>
          </a:xfrm>
          <a:prstGeom prst="rect">
            <a:avLst/>
          </a:prstGeom>
        </p:spPr>
      </p:pic>
    </p:spTree>
    <p:extLst>
      <p:ext uri="{BB962C8B-B14F-4D97-AF65-F5344CB8AC3E}">
        <p14:creationId xmlns:p14="http://schemas.microsoft.com/office/powerpoint/2010/main" val="615907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8373" y="484632"/>
            <a:ext cx="10058400" cy="778111"/>
          </a:xfrm>
        </p:spPr>
        <p:txBody>
          <a:bodyPr>
            <a:normAutofit fontScale="90000"/>
          </a:bodyPr>
          <a:lstStyle/>
          <a:p>
            <a:r>
              <a:rPr lang="en-US" dirty="0" smtClean="0">
                <a:solidFill>
                  <a:srgbClr val="C00000"/>
                </a:solidFill>
              </a:rPr>
              <a:t>chemistry</a:t>
            </a:r>
            <a:endParaRPr lang="en-US" dirty="0">
              <a:solidFill>
                <a:srgbClr val="C00000"/>
              </a:solidFill>
            </a:endParaRPr>
          </a:p>
        </p:txBody>
      </p:sp>
      <p:sp>
        <p:nvSpPr>
          <p:cNvPr id="3" name="Content Placeholder 2"/>
          <p:cNvSpPr>
            <a:spLocks noGrp="1"/>
          </p:cNvSpPr>
          <p:nvPr>
            <p:ph idx="1"/>
          </p:nvPr>
        </p:nvSpPr>
        <p:spPr>
          <a:xfrm>
            <a:off x="698373" y="1175054"/>
            <a:ext cx="8844638" cy="4720569"/>
          </a:xfrm>
        </p:spPr>
        <p:txBody>
          <a:bodyPr>
            <a:noAutofit/>
          </a:bodyPr>
          <a:lstStyle/>
          <a:p>
            <a:r>
              <a:rPr lang="en-US" sz="1900" dirty="0" smtClean="0"/>
              <a:t>Graduated </a:t>
            </a:r>
            <a:r>
              <a:rPr lang="en-US" sz="1900" dirty="0"/>
              <a:t>13 BS and 8 MS </a:t>
            </a:r>
            <a:r>
              <a:rPr lang="en-US" sz="1900" dirty="0" smtClean="0"/>
              <a:t>students</a:t>
            </a:r>
            <a:r>
              <a:rPr lang="en-US" sz="1900" dirty="0"/>
              <a:t>.</a:t>
            </a:r>
          </a:p>
          <a:p>
            <a:r>
              <a:rPr lang="en-US" sz="1900" dirty="0" smtClean="0"/>
              <a:t>Started </a:t>
            </a:r>
            <a:r>
              <a:rPr lang="en-US" sz="1900" dirty="0"/>
              <a:t>2 new accelerated MS programs: </a:t>
            </a:r>
            <a:r>
              <a:rPr lang="en-US" sz="1900" dirty="0" smtClean="0"/>
              <a:t/>
            </a:r>
            <a:br>
              <a:rPr lang="en-US" sz="1900" dirty="0" smtClean="0"/>
            </a:br>
            <a:r>
              <a:rPr lang="en-US" sz="1900" dirty="0" smtClean="0"/>
              <a:t>one </a:t>
            </a:r>
            <a:r>
              <a:rPr lang="en-US" sz="1900" dirty="0"/>
              <a:t>in Chemistry and </a:t>
            </a:r>
            <a:r>
              <a:rPr lang="en-US" sz="1900" dirty="0" smtClean="0"/>
              <a:t>one </a:t>
            </a:r>
            <a:r>
              <a:rPr lang="en-US" sz="1900" dirty="0"/>
              <a:t>in Polymer </a:t>
            </a:r>
            <a:r>
              <a:rPr lang="en-US" sz="1900" dirty="0" smtClean="0"/>
              <a:t>Chemistry</a:t>
            </a:r>
            <a:r>
              <a:rPr lang="en-US" sz="1900" dirty="0"/>
              <a:t>.</a:t>
            </a:r>
          </a:p>
          <a:p>
            <a:r>
              <a:rPr lang="en-US" sz="1900" dirty="0"/>
              <a:t>M</a:t>
            </a:r>
            <a:r>
              <a:rPr lang="en-US" sz="1900" dirty="0" smtClean="0"/>
              <a:t>ore </a:t>
            </a:r>
            <a:r>
              <a:rPr lang="en-US" sz="1900" dirty="0"/>
              <a:t>than doubled the number of MS </a:t>
            </a:r>
            <a:r>
              <a:rPr lang="en-US" sz="1900" dirty="0" smtClean="0"/>
              <a:t>students from 10-12/year to </a:t>
            </a:r>
            <a:br>
              <a:rPr lang="en-US" sz="1900" dirty="0" smtClean="0"/>
            </a:br>
            <a:r>
              <a:rPr lang="en-US" sz="1900" dirty="0" smtClean="0"/>
              <a:t>25 in </a:t>
            </a:r>
            <a:r>
              <a:rPr lang="en-US" sz="1900" dirty="0"/>
              <a:t>Fall 2016 </a:t>
            </a:r>
            <a:r>
              <a:rPr lang="en-US" sz="1900" dirty="0" smtClean="0"/>
              <a:t>of </a:t>
            </a:r>
            <a:r>
              <a:rPr lang="en-US" sz="1900" dirty="0"/>
              <a:t>which 15 </a:t>
            </a:r>
            <a:r>
              <a:rPr lang="en-US" sz="1900" dirty="0" smtClean="0"/>
              <a:t>are on </a:t>
            </a:r>
            <a:r>
              <a:rPr lang="en-US" sz="1900" dirty="0"/>
              <a:t>externally funded </a:t>
            </a:r>
            <a:r>
              <a:rPr lang="en-US" sz="1900" dirty="0" smtClean="0"/>
              <a:t>scholarships</a:t>
            </a:r>
            <a:r>
              <a:rPr lang="en-US" sz="1900" dirty="0"/>
              <a:t>.</a:t>
            </a:r>
          </a:p>
          <a:p>
            <a:r>
              <a:rPr lang="en-US" sz="1900" dirty="0" smtClean="0"/>
              <a:t>Published </a:t>
            </a:r>
            <a:r>
              <a:rPr lang="en-US" sz="1900" dirty="0"/>
              <a:t>13 original research papers and gave over 50 lectures </a:t>
            </a:r>
            <a:r>
              <a:rPr lang="en-US" sz="1900" dirty="0" smtClean="0"/>
              <a:t>and </a:t>
            </a:r>
            <a:r>
              <a:rPr lang="en-US" sz="1900" dirty="0"/>
              <a:t>presentations at various PSU, regional, national and </a:t>
            </a:r>
            <a:r>
              <a:rPr lang="en-US" sz="1900" dirty="0" smtClean="0"/>
              <a:t/>
            </a:r>
            <a:br>
              <a:rPr lang="en-US" sz="1900" dirty="0" smtClean="0"/>
            </a:br>
            <a:r>
              <a:rPr lang="en-US" sz="1900" dirty="0" smtClean="0"/>
              <a:t>international </a:t>
            </a:r>
            <a:r>
              <a:rPr lang="en-US" sz="1900" dirty="0"/>
              <a:t>scientific </a:t>
            </a:r>
            <a:r>
              <a:rPr lang="en-US" sz="1900" dirty="0" smtClean="0"/>
              <a:t>meetings</a:t>
            </a:r>
            <a:r>
              <a:rPr lang="en-US" sz="1900" dirty="0"/>
              <a:t>.</a:t>
            </a:r>
          </a:p>
          <a:p>
            <a:r>
              <a:rPr lang="en-US" sz="1900" dirty="0" smtClean="0"/>
              <a:t>Students </a:t>
            </a:r>
            <a:r>
              <a:rPr lang="en-US" sz="1900" dirty="0"/>
              <a:t>won 4 awards at regional scientific meetings and faculty </a:t>
            </a:r>
            <a:r>
              <a:rPr lang="en-US" sz="1900" dirty="0" smtClean="0"/>
              <a:t/>
            </a:r>
            <a:br>
              <a:rPr lang="en-US" sz="1900" dirty="0" smtClean="0"/>
            </a:br>
            <a:r>
              <a:rPr lang="en-US" sz="1900" dirty="0" smtClean="0"/>
              <a:t>won </a:t>
            </a:r>
            <a:r>
              <a:rPr lang="en-US" sz="1900" dirty="0"/>
              <a:t>2 PSU </a:t>
            </a:r>
            <a:r>
              <a:rPr lang="en-US" sz="1900" dirty="0" smtClean="0"/>
              <a:t>awards.  Seven of </a:t>
            </a:r>
            <a:r>
              <a:rPr lang="en-US" sz="1900" dirty="0"/>
              <a:t>our students will win awards from </a:t>
            </a:r>
            <a:r>
              <a:rPr lang="en-US" sz="1900" dirty="0" smtClean="0"/>
              <a:t/>
            </a:r>
            <a:br>
              <a:rPr lang="en-US" sz="1900" dirty="0" smtClean="0"/>
            </a:br>
            <a:r>
              <a:rPr lang="en-US" sz="1900" dirty="0" smtClean="0"/>
              <a:t>PSU Graduate School Research </a:t>
            </a:r>
            <a:r>
              <a:rPr lang="en-US" sz="1900" dirty="0"/>
              <a:t>C</a:t>
            </a:r>
            <a:r>
              <a:rPr lang="en-US" sz="1900" dirty="0" smtClean="0"/>
              <a:t>olloquium.</a:t>
            </a:r>
          </a:p>
          <a:p>
            <a:r>
              <a:rPr lang="en-US" sz="1900" dirty="0" smtClean="0"/>
              <a:t>Brought </a:t>
            </a:r>
            <a:r>
              <a:rPr lang="en-US" sz="1900" dirty="0"/>
              <a:t>in over $0.5M in new grants and contracts</a:t>
            </a:r>
            <a:r>
              <a:rPr lang="en-US" sz="1900" dirty="0" smtClean="0"/>
              <a:t>.</a:t>
            </a:r>
          </a:p>
          <a:p>
            <a:r>
              <a:rPr lang="en-US" sz="1900" dirty="0" smtClean="0"/>
              <a:t>Hosted two distinguished scientists for the </a:t>
            </a:r>
            <a:br>
              <a:rPr lang="en-US" sz="1900" dirty="0" smtClean="0"/>
            </a:br>
            <a:r>
              <a:rPr lang="en-US" sz="1900" dirty="0" smtClean="0"/>
              <a:t>2016 Spring Distinguished Polymer Lecturer Series.</a:t>
            </a:r>
          </a:p>
        </p:txBody>
      </p:sp>
      <p:pic>
        <p:nvPicPr>
          <p:cNvPr id="3076" name="Picture 4" descr="http://www.pittstate.edu/dotAsset/8356940f-2425-4e24-bfcc-c440c1dc08b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7883" y="4577112"/>
            <a:ext cx="1332333" cy="140245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9401066" y="5948113"/>
            <a:ext cx="2361229" cy="489494"/>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1300" dirty="0" smtClean="0"/>
              <a:t>Thomas McCarthy</a:t>
            </a:r>
            <a:br>
              <a:rPr lang="en-US" sz="1300" dirty="0" smtClean="0"/>
            </a:br>
            <a:r>
              <a:rPr lang="en-US" sz="1300" dirty="0" smtClean="0"/>
              <a:t>University of Massachusetts</a:t>
            </a:r>
          </a:p>
          <a:p>
            <a:endParaRPr lang="en-US" sz="2400" dirty="0"/>
          </a:p>
        </p:txBody>
      </p:sp>
      <p:sp>
        <p:nvSpPr>
          <p:cNvPr id="7" name="Content Placeholder 2"/>
          <p:cNvSpPr txBox="1">
            <a:spLocks/>
          </p:cNvSpPr>
          <p:nvPr/>
        </p:nvSpPr>
        <p:spPr>
          <a:xfrm>
            <a:off x="7029558" y="5936001"/>
            <a:ext cx="2427836" cy="464439"/>
          </a:xfrm>
          <a:prstGeom prst="rect">
            <a:avLst/>
          </a:prstGeom>
        </p:spPr>
        <p:txBody>
          <a:bodyPr vert="horz" lIns="91440" tIns="45720" rIns="91440" bIns="45720" rtlCol="0">
            <a:normAutofit fontScale="925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sz="1400" dirty="0" smtClean="0"/>
              <a:t>Krzysztof </a:t>
            </a:r>
            <a:r>
              <a:rPr lang="en-US" sz="1400" dirty="0" err="1" smtClean="0"/>
              <a:t>Matyjaszewshi</a:t>
            </a:r>
            <a:r>
              <a:rPr lang="en-US" sz="1400" dirty="0" smtClean="0"/>
              <a:t> </a:t>
            </a:r>
            <a:br>
              <a:rPr lang="en-US" sz="1400" dirty="0" smtClean="0"/>
            </a:br>
            <a:r>
              <a:rPr lang="en-US" sz="1400" dirty="0" smtClean="0"/>
              <a:t>Carnegie Mellon University</a:t>
            </a:r>
            <a:endParaRPr lang="en-US" sz="1400" dirty="0"/>
          </a:p>
        </p:txBody>
      </p:sp>
      <p:pic>
        <p:nvPicPr>
          <p:cNvPr id="3078" name="Picture 6" descr="http://www.pittstate.edu/dotAsset/06c6d75e-c9b8-4576-bd84-186a79ad0b9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3722" y="4577112"/>
            <a:ext cx="1072795" cy="14024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692584" y="767748"/>
            <a:ext cx="2744361" cy="1682374"/>
          </a:xfrm>
          <a:prstGeom prst="rect">
            <a:avLst/>
          </a:prstGeom>
        </p:spPr>
      </p:pic>
      <p:pic>
        <p:nvPicPr>
          <p:cNvPr id="1026" name="Picture 2" descr="Mr. Djavan Haiabedisn"/>
          <p:cNvPicPr>
            <a:picLocks noChangeAspect="1" noChangeArrowheads="1"/>
          </p:cNvPicPr>
          <p:nvPr/>
        </p:nvPicPr>
        <p:blipFill rotWithShape="1">
          <a:blip r:embed="rId5">
            <a:extLst>
              <a:ext uri="{28A0092B-C50C-407E-A947-70E740481C1C}">
                <a14:useLocalDpi xmlns:a14="http://schemas.microsoft.com/office/drawing/2010/main" val="0"/>
              </a:ext>
            </a:extLst>
          </a:blip>
          <a:srcRect t="-1" b="39007"/>
          <a:stretch/>
        </p:blipFill>
        <p:spPr bwMode="auto">
          <a:xfrm>
            <a:off x="7150294" y="416401"/>
            <a:ext cx="1737062" cy="158925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4024" y="2336370"/>
            <a:ext cx="2905234" cy="2080571"/>
          </a:xfrm>
          <a:prstGeom prst="rect">
            <a:avLst/>
          </a:prstGeom>
          <a:ln>
            <a:solidFill>
              <a:schemeClr val="bg1"/>
            </a:solidFill>
          </a:ln>
        </p:spPr>
      </p:pic>
    </p:spTree>
    <p:extLst>
      <p:ext uri="{BB962C8B-B14F-4D97-AF65-F5344CB8AC3E}">
        <p14:creationId xmlns:p14="http://schemas.microsoft.com/office/powerpoint/2010/main" val="22796033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148" y="484632"/>
            <a:ext cx="10423398" cy="734568"/>
          </a:xfrm>
        </p:spPr>
        <p:txBody>
          <a:bodyPr>
            <a:normAutofit fontScale="90000"/>
          </a:bodyPr>
          <a:lstStyle/>
          <a:p>
            <a:r>
              <a:rPr lang="en-US" dirty="0" smtClean="0">
                <a:solidFill>
                  <a:srgbClr val="C00000"/>
                </a:solidFill>
              </a:rPr>
              <a:t>Communication</a:t>
            </a:r>
            <a:endParaRPr lang="en-US" dirty="0">
              <a:solidFill>
                <a:srgbClr val="C00000"/>
              </a:solidFill>
            </a:endParaRPr>
          </a:p>
        </p:txBody>
      </p:sp>
      <p:sp useBgFill="1">
        <p:nvSpPr>
          <p:cNvPr id="3" name="Content Placeholder 2"/>
          <p:cNvSpPr>
            <a:spLocks noGrp="1"/>
          </p:cNvSpPr>
          <p:nvPr>
            <p:ph idx="1"/>
          </p:nvPr>
        </p:nvSpPr>
        <p:spPr>
          <a:xfrm>
            <a:off x="685148" y="1165367"/>
            <a:ext cx="6864477" cy="2581275"/>
          </a:xfrm>
        </p:spPr>
        <p:txBody>
          <a:bodyPr>
            <a:normAutofit lnSpcReduction="10000"/>
          </a:bodyPr>
          <a:lstStyle/>
          <a:p>
            <a:r>
              <a:rPr lang="en-US" dirty="0" smtClean="0"/>
              <a:t>Faculty Alicia Mason and co-author Elizabeth Spencer, graduate student, have an article coming out in the </a:t>
            </a:r>
            <a:r>
              <a:rPr lang="en-US" i="1" dirty="0" smtClean="0"/>
              <a:t>International Journal of Communication and Health.</a:t>
            </a:r>
          </a:p>
          <a:p>
            <a:r>
              <a:rPr lang="en-US" dirty="0" smtClean="0"/>
              <a:t>Faculty Trent Kling won the 2016 Broadcast Educator’s Association Festival of Media Arts Best of Competition in the category of Sports Radio.</a:t>
            </a:r>
          </a:p>
          <a:p>
            <a:r>
              <a:rPr lang="en-US" dirty="0" smtClean="0"/>
              <a:t>Students won 38 awards at the Kansas Association of Broadcasters.</a:t>
            </a:r>
          </a:p>
        </p:txBody>
      </p:sp>
      <p:pic>
        <p:nvPicPr>
          <p:cNvPr id="4098" name="Picture 2" descr="https://scontent-dfw1-1.xx.fbcdn.net/hphotos-xaf1/v/t1.0-9/19951_293163098870_3062747_n.jpg?oh=629472d351fddf7fe7ac14d8a7083a98&amp;oe=57A96A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9625" y="484632"/>
            <a:ext cx="4212845" cy="3077718"/>
          </a:xfrm>
          <a:prstGeom prst="rect">
            <a:avLst/>
          </a:prstGeom>
          <a:noFill/>
          <a:extLst>
            <a:ext uri="{909E8E84-426E-40DD-AFC4-6F175D3DCCD1}">
              <a14:hiddenFill xmlns:a14="http://schemas.microsoft.com/office/drawing/2010/main">
                <a:solidFill>
                  <a:srgbClr val="FFFFFF"/>
                </a:solidFill>
              </a14:hiddenFill>
            </a:ext>
          </a:extLst>
        </p:spPr>
      </p:pic>
      <p:sp useBgFill="1">
        <p:nvSpPr>
          <p:cNvPr id="5" name="Content Placeholder 2"/>
          <p:cNvSpPr txBox="1">
            <a:spLocks/>
          </p:cNvSpPr>
          <p:nvPr/>
        </p:nvSpPr>
        <p:spPr>
          <a:xfrm>
            <a:off x="5766703" y="4032695"/>
            <a:ext cx="6158597" cy="23622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smtClean="0"/>
              <a:t>Produced by student Adrian Herrera, the documentary “We Not Me: A Kansas Basketball Story” won the College Broadcasters, Inc. national award for Best Documentary in 2015.</a:t>
            </a:r>
          </a:p>
          <a:p>
            <a:r>
              <a:rPr lang="en-US" dirty="0" smtClean="0"/>
              <a:t>Faculty Joey Pogue and 10 students will be presenting at the 25</a:t>
            </a:r>
            <a:r>
              <a:rPr lang="en-US" baseline="30000" dirty="0" smtClean="0"/>
              <a:t>th</a:t>
            </a:r>
            <a:r>
              <a:rPr lang="en-US" dirty="0" smtClean="0"/>
              <a:t> Annual Undergraduate Communication Research Conference this month.</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04850" y="3629025"/>
            <a:ext cx="4750954" cy="2692394"/>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32950" t="1399" r="20143" b="39300"/>
          <a:stretch/>
        </p:blipFill>
        <p:spPr>
          <a:xfrm>
            <a:off x="4274978" y="3362616"/>
            <a:ext cx="1491725" cy="1340159"/>
          </a:xfrm>
          <a:prstGeom prst="ellipse">
            <a:avLst/>
          </a:prstGeom>
          <a:ln w="12700">
            <a:solidFill>
              <a:schemeClr val="bg1"/>
            </a:solidFill>
          </a:ln>
        </p:spPr>
      </p:pic>
    </p:spTree>
    <p:extLst>
      <p:ext uri="{BB962C8B-B14F-4D97-AF65-F5344CB8AC3E}">
        <p14:creationId xmlns:p14="http://schemas.microsoft.com/office/powerpoint/2010/main" val="101073327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60406" y="471680"/>
            <a:ext cx="10058400" cy="625711"/>
          </a:xfrm>
        </p:spPr>
        <p:txBody>
          <a:bodyPr>
            <a:normAutofit fontScale="90000"/>
          </a:bodyPr>
          <a:lstStyle/>
          <a:p>
            <a:r>
              <a:rPr lang="en-US" dirty="0" smtClean="0">
                <a:solidFill>
                  <a:srgbClr val="C00000"/>
                </a:solidFill>
              </a:rPr>
              <a:t>English and Modern Languages</a:t>
            </a:r>
            <a:endParaRPr lang="en-US" dirty="0">
              <a:solidFill>
                <a:srgbClr val="C00000"/>
              </a:solidFill>
            </a:endParaRPr>
          </a:p>
        </p:txBody>
      </p:sp>
      <p:sp>
        <p:nvSpPr>
          <p:cNvPr id="3" name="Content Placeholder 2"/>
          <p:cNvSpPr>
            <a:spLocks noGrp="1"/>
          </p:cNvSpPr>
          <p:nvPr>
            <p:ph idx="1"/>
          </p:nvPr>
        </p:nvSpPr>
        <p:spPr>
          <a:xfrm>
            <a:off x="660406" y="1275233"/>
            <a:ext cx="9971031" cy="3554686"/>
          </a:xfrm>
        </p:spPr>
        <p:txBody>
          <a:bodyPr>
            <a:normAutofit/>
          </a:bodyPr>
          <a:lstStyle/>
          <a:p>
            <a:r>
              <a:rPr lang="en-US" dirty="0" smtClean="0"/>
              <a:t>The Writing Center served 3500 students and the Conversation Partners </a:t>
            </a:r>
            <a:br>
              <a:rPr lang="en-US" dirty="0" smtClean="0"/>
            </a:br>
            <a:r>
              <a:rPr lang="en-US" dirty="0" smtClean="0"/>
              <a:t>program served 100 students.</a:t>
            </a:r>
          </a:p>
          <a:p>
            <a:r>
              <a:rPr lang="en-US" dirty="0" smtClean="0"/>
              <a:t>Faculty published two academic books, seven short fiction readers </a:t>
            </a:r>
            <a:br>
              <a:rPr lang="en-US" dirty="0" smtClean="0"/>
            </a:br>
            <a:r>
              <a:rPr lang="en-US" dirty="0" smtClean="0"/>
              <a:t>and 30 poems.</a:t>
            </a:r>
          </a:p>
          <a:p>
            <a:r>
              <a:rPr lang="en-US" dirty="0" smtClean="0"/>
              <a:t>Faculty conference presentations numbered approximately 30. </a:t>
            </a:r>
            <a:br>
              <a:rPr lang="en-US" dirty="0" smtClean="0"/>
            </a:br>
            <a:r>
              <a:rPr lang="en-US" dirty="0" smtClean="0"/>
              <a:t>Three faculty served as journal editors for their professional fields.</a:t>
            </a:r>
          </a:p>
        </p:txBody>
      </p:sp>
      <p:pic>
        <p:nvPicPr>
          <p:cNvPr id="5122" name="Picture 2" descr="https://scontent-dfw1-1.xx.fbcdn.net/hphotos-xfa1/v/t1.0-9/294988_371778292921777_1326294328_n.jpg?oh=697e91c9dfc57e64c4a9ec5a74a714aa&amp;oe=5774941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020334" y="1643929"/>
            <a:ext cx="1698472" cy="24930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content-dfw1-1.xx.fbcdn.net/hphotos-xpa1/v/t1.0-9/988272_416496298449976_767293255_n.jpg?oh=fb1fa78a0fe2fcbee919559b98008dd1&amp;oe=57B3557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t="3171" b="41923"/>
          <a:stretch/>
        </p:blipFill>
        <p:spPr bwMode="auto">
          <a:xfrm>
            <a:off x="10287300" y="504825"/>
            <a:ext cx="146643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scontent-dfw1-1.xx.fbcdn.net/hphotos-xlp1/v/t1.0-9/1509765_899305770082586_4691783231501145407_n.jpg?oh=57a8174ee8254c707570c15b7f422cf0&amp;oe=57BDCFD0"/>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r="26827" b="7301"/>
          <a:stretch/>
        </p:blipFill>
        <p:spPr bwMode="auto">
          <a:xfrm>
            <a:off x="660406" y="3380167"/>
            <a:ext cx="1844669" cy="311588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scontent-dfw1-1.xx.fbcdn.net/hphotos-xfp1/v/t1.0-9/320292_281690548510781_696449529_n.jpg?oh=e9e00e96cc433600ff43cd86a51cbc39&amp;oe=57AC360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7917" y="4025159"/>
            <a:ext cx="2154410" cy="245940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686050" y="3442311"/>
            <a:ext cx="9315450" cy="304225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smtClean="0"/>
              <a:t>Eleven students (G and U) gave presentations at </a:t>
            </a:r>
            <a:br>
              <a:rPr lang="en-US" dirty="0" smtClean="0"/>
            </a:br>
            <a:r>
              <a:rPr lang="en-US" dirty="0" smtClean="0"/>
              <a:t>regional or national conferences.</a:t>
            </a:r>
          </a:p>
          <a:p>
            <a:r>
              <a:rPr lang="en-US" dirty="0" smtClean="0"/>
              <a:t>Four students will be initiated into the National </a:t>
            </a:r>
            <a:br>
              <a:rPr lang="en-US" dirty="0" smtClean="0"/>
            </a:br>
            <a:r>
              <a:rPr lang="en-US" dirty="0" smtClean="0"/>
              <a:t>Collegiate Foreign Language Honor Society.</a:t>
            </a:r>
          </a:p>
          <a:p>
            <a:r>
              <a:rPr lang="en-US" dirty="0" smtClean="0"/>
              <a:t>Three students, Spanish majors, are finalists for PSU </a:t>
            </a:r>
            <a:br>
              <a:rPr lang="en-US" dirty="0" smtClean="0"/>
            </a:br>
            <a:r>
              <a:rPr lang="en-US" dirty="0" smtClean="0"/>
              <a:t>Outstanding Senior Man and Senior Woman including </a:t>
            </a:r>
            <a:br>
              <a:rPr lang="en-US" dirty="0" smtClean="0"/>
            </a:br>
            <a:r>
              <a:rPr lang="en-US" dirty="0" smtClean="0"/>
              <a:t>Marcus Clem, Lynzee Flores and Heather </a:t>
            </a:r>
            <a:r>
              <a:rPr lang="en-US" dirty="0" err="1" smtClean="0"/>
              <a:t>Hartong</a:t>
            </a:r>
            <a:r>
              <a:rPr lang="en-US" dirty="0" smtClean="0"/>
              <a:t>.</a:t>
            </a:r>
          </a:p>
          <a:p>
            <a:r>
              <a:rPr lang="en-US" dirty="0" smtClean="0"/>
              <a:t>Five students will be studying abroad in Spain this </a:t>
            </a:r>
            <a:br>
              <a:rPr lang="en-US" dirty="0" smtClean="0"/>
            </a:br>
            <a:r>
              <a:rPr lang="en-US" dirty="0" smtClean="0"/>
              <a:t>summer.</a:t>
            </a:r>
            <a:endParaRPr lang="en-US" dirty="0"/>
          </a:p>
        </p:txBody>
      </p:sp>
    </p:spTree>
    <p:extLst>
      <p:ext uri="{BB962C8B-B14F-4D97-AF65-F5344CB8AC3E}">
        <p14:creationId xmlns:p14="http://schemas.microsoft.com/office/powerpoint/2010/main" val="409983426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8373" y="499615"/>
            <a:ext cx="10058400" cy="745454"/>
          </a:xfrm>
        </p:spPr>
        <p:txBody>
          <a:bodyPr>
            <a:normAutofit fontScale="90000"/>
          </a:bodyPr>
          <a:lstStyle/>
          <a:p>
            <a:r>
              <a:rPr lang="en-US" dirty="0" smtClean="0">
                <a:solidFill>
                  <a:srgbClr val="C00000"/>
                </a:solidFill>
              </a:rPr>
              <a:t>Family &amp; consumer Sciences</a:t>
            </a:r>
            <a:endParaRPr lang="en-US" dirty="0">
              <a:solidFill>
                <a:srgbClr val="C00000"/>
              </a:solidFill>
            </a:endParaRPr>
          </a:p>
        </p:txBody>
      </p:sp>
      <p:sp>
        <p:nvSpPr>
          <p:cNvPr id="3" name="Content Placeholder 2"/>
          <p:cNvSpPr>
            <a:spLocks noGrp="1"/>
          </p:cNvSpPr>
          <p:nvPr>
            <p:ph idx="1"/>
          </p:nvPr>
        </p:nvSpPr>
        <p:spPr>
          <a:xfrm>
            <a:off x="698373" y="1435608"/>
            <a:ext cx="7569327" cy="4050792"/>
          </a:xfrm>
        </p:spPr>
        <p:txBody>
          <a:bodyPr>
            <a:noAutofit/>
          </a:bodyPr>
          <a:lstStyle/>
          <a:p>
            <a:pPr>
              <a:spcBef>
                <a:spcPts val="1800"/>
              </a:spcBef>
            </a:pPr>
            <a:r>
              <a:rPr lang="en-US" sz="1900" dirty="0" smtClean="0"/>
              <a:t>As the only stealth program on campus, FCS students have an amazing homing mechanism allowing them to find their way to their building even without the way-finding signs that most students depend on to find their classes and  buildings.         </a:t>
            </a:r>
            <a:r>
              <a:rPr lang="en-US" sz="1900" i="1" dirty="0" smtClean="0"/>
              <a:t>(Only the senior chair of the A&amp;S Leadership Team could submit this and have it included!!!!!!!)</a:t>
            </a:r>
          </a:p>
          <a:p>
            <a:pPr>
              <a:spcBef>
                <a:spcPts val="1800"/>
              </a:spcBef>
            </a:pPr>
            <a:r>
              <a:rPr lang="en-US" sz="1900" dirty="0" smtClean="0"/>
              <a:t>Chair Whitbeck was elected as the incoming national President of the American Association of Family &amp; Consumer Sciences. </a:t>
            </a:r>
            <a:br>
              <a:rPr lang="en-US" sz="1900" dirty="0" smtClean="0"/>
            </a:br>
            <a:r>
              <a:rPr lang="en-US" sz="1900" dirty="0" smtClean="0"/>
              <a:t>He is the second person from Kansas to have this position with the last being 75 years ago.</a:t>
            </a:r>
          </a:p>
          <a:p>
            <a:pPr>
              <a:spcBef>
                <a:spcPts val="1800"/>
              </a:spcBef>
            </a:pPr>
            <a:r>
              <a:rPr lang="en-US" sz="1900" dirty="0" smtClean="0"/>
              <a:t>Chair Whitbeck and faculty Carol Werhan are leading an effort</a:t>
            </a:r>
            <a:br>
              <a:rPr lang="en-US" sz="1900" dirty="0" smtClean="0"/>
            </a:br>
            <a:r>
              <a:rPr lang="en-US" sz="1900" dirty="0" smtClean="0"/>
              <a:t>to research the national teacher shortage of F&amp;CS teachers.</a:t>
            </a:r>
          </a:p>
          <a:p>
            <a:pPr>
              <a:spcBef>
                <a:spcPts val="1800"/>
              </a:spcBef>
            </a:pPr>
            <a:r>
              <a:rPr lang="en-US" sz="1900" dirty="0" smtClean="0"/>
              <a:t>Faculty took over half of the F&amp;CS students to professional development opportunities over the past two years including national, regional and state conferences.</a:t>
            </a:r>
            <a:endParaRPr lang="en-US" sz="1900" dirty="0"/>
          </a:p>
        </p:txBody>
      </p:sp>
      <p:pic>
        <p:nvPicPr>
          <p:cNvPr id="6146" name="Picture 2" descr="https://scontent-dfw1-1.xx.fbcdn.net/hphotos-xtf1/v/t1.0-9/12938361_986368488115348_7299194915678668_n.jpg?oh=f5dfe80ae7edfdef5ca748e845bc5840&amp;oe=57755E2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667750" y="2790864"/>
            <a:ext cx="3057524" cy="178780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scontent-dfw1-1.xx.fbcdn.net/hphotos-xtf1/v/t1.0-9/11156393_803610439724488_8145526963233482587_n.jpg?oh=dbd3a2e30547a53bbd4ed8d5d6fe5ece&amp;oe=5771FF8C"/>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53815" y="4657725"/>
            <a:ext cx="2599884" cy="18859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3809" r="5820" b="23194"/>
          <a:stretch/>
        </p:blipFill>
        <p:spPr>
          <a:xfrm>
            <a:off x="8172448" y="285308"/>
            <a:ext cx="3552826" cy="2300600"/>
          </a:xfrm>
          <a:prstGeom prst="rect">
            <a:avLst/>
          </a:prstGeom>
        </p:spPr>
      </p:pic>
    </p:spTree>
    <p:extLst>
      <p:ext uri="{BB962C8B-B14F-4D97-AF65-F5344CB8AC3E}">
        <p14:creationId xmlns:p14="http://schemas.microsoft.com/office/powerpoint/2010/main" val="315708424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5973" y="475106"/>
            <a:ext cx="10058400" cy="669254"/>
          </a:xfrm>
        </p:spPr>
        <p:txBody>
          <a:bodyPr>
            <a:normAutofit fontScale="90000"/>
          </a:bodyPr>
          <a:lstStyle/>
          <a:p>
            <a:r>
              <a:rPr lang="en-US" dirty="0" smtClean="0">
                <a:solidFill>
                  <a:srgbClr val="C00000"/>
                </a:solidFill>
              </a:rPr>
              <a:t>History, Philosophy and Social Sciences</a:t>
            </a:r>
            <a:endParaRPr lang="en-US" dirty="0">
              <a:solidFill>
                <a:srgbClr val="C00000"/>
              </a:solidFill>
            </a:endParaRPr>
          </a:p>
        </p:txBody>
      </p:sp>
      <p:sp>
        <p:nvSpPr>
          <p:cNvPr id="3" name="Content Placeholder 2"/>
          <p:cNvSpPr>
            <a:spLocks noGrp="1"/>
          </p:cNvSpPr>
          <p:nvPr>
            <p:ph idx="1"/>
          </p:nvPr>
        </p:nvSpPr>
        <p:spPr>
          <a:xfrm>
            <a:off x="436436" y="1296760"/>
            <a:ext cx="10706100" cy="4799240"/>
          </a:xfrm>
        </p:spPr>
        <p:txBody>
          <a:bodyPr>
            <a:noAutofit/>
          </a:bodyPr>
          <a:lstStyle/>
          <a:p>
            <a:pPr>
              <a:spcBef>
                <a:spcPts val="1800"/>
              </a:spcBef>
            </a:pPr>
            <a:r>
              <a:rPr lang="en-US" dirty="0" smtClean="0"/>
              <a:t>Two alumni, Geography majors, are currently employed in city planning offices in Joplin, Missouri and Leavenworth, Kansas.  </a:t>
            </a:r>
          </a:p>
          <a:p>
            <a:pPr>
              <a:spcBef>
                <a:spcPts val="1800"/>
              </a:spcBef>
            </a:pPr>
            <a:r>
              <a:rPr lang="en-US" dirty="0" smtClean="0"/>
              <a:t>Social Work students were instrumental in their </a:t>
            </a:r>
            <a:br>
              <a:rPr lang="en-US" dirty="0" smtClean="0"/>
            </a:br>
            <a:r>
              <a:rPr lang="en-US" dirty="0" smtClean="0"/>
              <a:t>“Ignore the Hate” campaign, teaching fellow students </a:t>
            </a:r>
            <a:br>
              <a:rPr lang="en-US" dirty="0" smtClean="0"/>
            </a:br>
            <a:r>
              <a:rPr lang="en-US" dirty="0" smtClean="0"/>
              <a:t>how to defuse hate speech. </a:t>
            </a:r>
          </a:p>
          <a:p>
            <a:pPr>
              <a:spcBef>
                <a:spcPts val="1800"/>
              </a:spcBef>
            </a:pPr>
            <a:r>
              <a:rPr lang="en-US" dirty="0" smtClean="0"/>
              <a:t>A public panel discussion was held with panel members </a:t>
            </a:r>
            <a:br>
              <a:rPr lang="en-US" dirty="0" smtClean="0"/>
            </a:br>
            <a:r>
              <a:rPr lang="en-US" dirty="0" smtClean="0"/>
              <a:t>from  Political Science, Criminal Justice and Philosophy.</a:t>
            </a:r>
            <a:r>
              <a:rPr lang="en-US" dirty="0"/>
              <a:t> </a:t>
            </a:r>
            <a:r>
              <a:rPr lang="en-US" dirty="0" smtClean="0"/>
              <a:t>                                                                          The discussion</a:t>
            </a:r>
            <a:r>
              <a:rPr lang="en-US" dirty="0"/>
              <a:t> </a:t>
            </a:r>
            <a:r>
              <a:rPr lang="en-US" dirty="0" smtClean="0"/>
              <a:t>was entitled “Kansas Campus Weapons’ Policy.”</a:t>
            </a:r>
            <a:endParaRPr lang="en-US" dirty="0"/>
          </a:p>
          <a:p>
            <a:pPr>
              <a:spcBef>
                <a:spcPts val="1800"/>
              </a:spcBef>
            </a:pPr>
            <a:r>
              <a:rPr lang="en-US" dirty="0" smtClean="0"/>
              <a:t>Philosophy hosted on campus the annual meeting of </a:t>
            </a:r>
            <a:br>
              <a:rPr lang="en-US" dirty="0" smtClean="0"/>
            </a:br>
            <a:r>
              <a:rPr lang="en-US" dirty="0" smtClean="0"/>
              <a:t>the Kansas Philosophical Society.</a:t>
            </a:r>
          </a:p>
          <a:p>
            <a:pPr>
              <a:spcBef>
                <a:spcPts val="1800"/>
              </a:spcBef>
            </a:pPr>
            <a:r>
              <a:rPr lang="en-US" dirty="0" smtClean="0"/>
              <a:t>Nine students presented research at the 2016 Research </a:t>
            </a:r>
            <a:br>
              <a:rPr lang="en-US" dirty="0" smtClean="0"/>
            </a:br>
            <a:r>
              <a:rPr lang="en-US" dirty="0" smtClean="0"/>
              <a:t>Colloquium and faculty have many publications in </a:t>
            </a:r>
            <a:br>
              <a:rPr lang="en-US" dirty="0" smtClean="0"/>
            </a:br>
            <a:r>
              <a:rPr lang="en-US" dirty="0" smtClean="0"/>
              <a:t>peer-reviewed journals, conference presentations </a:t>
            </a:r>
            <a:br>
              <a:rPr lang="en-US" dirty="0" smtClean="0"/>
            </a:br>
            <a:r>
              <a:rPr lang="en-US" dirty="0" smtClean="0"/>
              <a:t>and grant proposals.</a:t>
            </a:r>
            <a:endParaRPr lang="en-US" dirty="0"/>
          </a:p>
        </p:txBody>
      </p:sp>
      <p:pic>
        <p:nvPicPr>
          <p:cNvPr id="7172" name="Picture 4" descr="Pitt State students and Kristen Humphrey (second from right), director of the university's social work program, protest the hateful rhetoric of Matt Bourgault at The Oval on campus Tuesday."/>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9284" t="25797" r="7210" b="8757"/>
          <a:stretch/>
        </p:blipFill>
        <p:spPr bwMode="auto">
          <a:xfrm>
            <a:off x="7912581" y="1753948"/>
            <a:ext cx="3499036" cy="181831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scontent-dfw1-1.xx.fbcdn.net/hphotos-xlt1/v/t1.0-9/12670837_1683288705268828_1399833979754779091_n.jpg?oh=7a3d028afed3d0eb0435cef0520d44c7&amp;oe=57B934D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6111" r="4115" b="19931"/>
          <a:stretch/>
        </p:blipFill>
        <p:spPr bwMode="auto">
          <a:xfrm>
            <a:off x="7379494" y="4153981"/>
            <a:ext cx="4032123" cy="233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77274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8848" y="484632"/>
            <a:ext cx="10058400" cy="701911"/>
          </a:xfrm>
        </p:spPr>
        <p:txBody>
          <a:bodyPr>
            <a:normAutofit fontScale="90000"/>
          </a:bodyPr>
          <a:lstStyle/>
          <a:p>
            <a:r>
              <a:rPr lang="en-US" dirty="0" smtClean="0">
                <a:solidFill>
                  <a:srgbClr val="C00000"/>
                </a:solidFill>
              </a:rPr>
              <a:t>Mathematics</a:t>
            </a:r>
            <a:r>
              <a:rPr lang="en-US" dirty="0" smtClean="0"/>
              <a:t> </a:t>
            </a:r>
            <a:endParaRPr lang="en-US" dirty="0"/>
          </a:p>
        </p:txBody>
      </p:sp>
      <p:sp>
        <p:nvSpPr>
          <p:cNvPr id="3" name="Content Placeholder 2"/>
          <p:cNvSpPr>
            <a:spLocks noGrp="1"/>
          </p:cNvSpPr>
          <p:nvPr>
            <p:ph idx="1"/>
          </p:nvPr>
        </p:nvSpPr>
        <p:spPr>
          <a:xfrm>
            <a:off x="688847" y="1157070"/>
            <a:ext cx="8455152" cy="822055"/>
          </a:xfrm>
        </p:spPr>
        <p:txBody>
          <a:bodyPr/>
          <a:lstStyle/>
          <a:p>
            <a:r>
              <a:rPr lang="en-US" dirty="0" smtClean="0"/>
              <a:t>Faculty Ananda </a:t>
            </a:r>
            <a:r>
              <a:rPr lang="en-US" dirty="0"/>
              <a:t>J</a:t>
            </a:r>
            <a:r>
              <a:rPr lang="en-US" dirty="0" smtClean="0"/>
              <a:t>ayawardhana is serving as the chair of the Council </a:t>
            </a:r>
            <a:br>
              <a:rPr lang="en-US" dirty="0" smtClean="0"/>
            </a:br>
            <a:r>
              <a:rPr lang="en-US" dirty="0" smtClean="0"/>
              <a:t>of Chapters Governing Board of the American Statistical Association.</a:t>
            </a:r>
          </a:p>
        </p:txBody>
      </p:sp>
      <p:pic>
        <p:nvPicPr>
          <p:cNvPr id="8194" name="Picture 2" descr="https://scontent-dfw1-1.xx.fbcdn.net/hphotos-xal1/t31.0-8/12365978_10153898063462994_3601322052412012440_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3323" t="29990" b="12758"/>
          <a:stretch/>
        </p:blipFill>
        <p:spPr bwMode="auto">
          <a:xfrm>
            <a:off x="688847" y="4150797"/>
            <a:ext cx="3949827" cy="221190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943475" y="4438650"/>
            <a:ext cx="6467475" cy="1836311"/>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smtClean="0"/>
              <a:t>Faculty Jeremy Wade, George Kaemmerling and Bobby Winters have each been recognized and honored by the Faculty Athletic Council and Intercollegiate Athletics for continued support and dedication to Pittsburg State University student athletes.</a:t>
            </a:r>
          </a:p>
        </p:txBody>
      </p:sp>
      <p:pic>
        <p:nvPicPr>
          <p:cNvPr id="8198" name="Picture 6" descr="https://scontent-dfw1-1.xx.fbcdn.net/hphotos-xfa1/v/t1.0-9/10151296_10152396811797994_3402683880436702240_n.jpg?oh=21769f843bc25af535e832b9cec33e4c&amp;oe=57AE0C5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p:blipFill>
        <p:spPr bwMode="auto">
          <a:xfrm>
            <a:off x="9143999" y="580593"/>
            <a:ext cx="2457260" cy="333375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070097" y="2247468"/>
            <a:ext cx="5597651" cy="147483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smtClean="0"/>
              <a:t>Faculty Cynthia Huffman received the 2015 Kansas Section of the Mathematical Association of America Award for Distinguished College or University Teaching of Mathematics.</a:t>
            </a:r>
          </a:p>
          <a:p>
            <a:pPr marL="0" indent="0">
              <a:buFont typeface="Wingdings" pitchFamily="2" charset="2"/>
              <a:buNone/>
            </a:pPr>
            <a:endParaRPr lang="en-US" dirty="0"/>
          </a:p>
        </p:txBody>
      </p:sp>
      <p:pic>
        <p:nvPicPr>
          <p:cNvPr id="8200" name="Picture 8" descr=" Cynthia Huffman, Ph.D."/>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t="3588" b="19746"/>
          <a:stretch/>
        </p:blipFill>
        <p:spPr bwMode="auto">
          <a:xfrm>
            <a:off x="1165096" y="1889508"/>
            <a:ext cx="1905000" cy="2190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3999" y="3879238"/>
            <a:ext cx="2571752" cy="338554"/>
          </a:xfrm>
          <a:prstGeom prst="rect">
            <a:avLst/>
          </a:prstGeom>
          <a:noFill/>
        </p:spPr>
        <p:txBody>
          <a:bodyPr wrap="square" rtlCol="0">
            <a:spAutoFit/>
          </a:bodyPr>
          <a:lstStyle/>
          <a:p>
            <a:r>
              <a:rPr lang="en-US" sz="1600" dirty="0" smtClean="0"/>
              <a:t>‘We always stay positive’</a:t>
            </a:r>
            <a:endParaRPr lang="en-US" sz="1600" dirty="0"/>
          </a:p>
        </p:txBody>
      </p:sp>
    </p:spTree>
    <p:extLst>
      <p:ext uri="{BB962C8B-B14F-4D97-AF65-F5344CB8AC3E}">
        <p14:creationId xmlns:p14="http://schemas.microsoft.com/office/powerpoint/2010/main" val="415186659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8373" y="417957"/>
            <a:ext cx="10058400" cy="614825"/>
          </a:xfrm>
        </p:spPr>
        <p:txBody>
          <a:bodyPr>
            <a:normAutofit fontScale="90000"/>
          </a:bodyPr>
          <a:lstStyle/>
          <a:p>
            <a:r>
              <a:rPr lang="en-US" dirty="0" smtClean="0">
                <a:solidFill>
                  <a:srgbClr val="C00000"/>
                </a:solidFill>
              </a:rPr>
              <a:t>Military Science</a:t>
            </a:r>
            <a:endParaRPr lang="en-US" dirty="0">
              <a:solidFill>
                <a:srgbClr val="C00000"/>
              </a:solidFill>
            </a:endParaRPr>
          </a:p>
        </p:txBody>
      </p:sp>
      <p:sp>
        <p:nvSpPr>
          <p:cNvPr id="3" name="Content Placeholder 2"/>
          <p:cNvSpPr>
            <a:spLocks noGrp="1"/>
          </p:cNvSpPr>
          <p:nvPr>
            <p:ph idx="1"/>
          </p:nvPr>
        </p:nvSpPr>
        <p:spPr>
          <a:xfrm>
            <a:off x="698373" y="1343079"/>
            <a:ext cx="8817102" cy="5029200"/>
          </a:xfrm>
        </p:spPr>
        <p:txBody>
          <a:bodyPr>
            <a:normAutofit/>
          </a:bodyPr>
          <a:lstStyle/>
          <a:p>
            <a:r>
              <a:rPr lang="en-US" sz="1900" dirty="0" smtClean="0"/>
              <a:t>Student Hannah </a:t>
            </a:r>
            <a:r>
              <a:rPr lang="en-US" sz="1900" dirty="0" err="1" smtClean="0"/>
              <a:t>Dalke</a:t>
            </a:r>
            <a:r>
              <a:rPr lang="en-US" sz="1900" dirty="0" smtClean="0"/>
              <a:t> will attend the Nurse Summer </a:t>
            </a:r>
            <a:br>
              <a:rPr lang="en-US" sz="1900" dirty="0" smtClean="0"/>
            </a:br>
            <a:r>
              <a:rPr lang="en-US" sz="1900" dirty="0" smtClean="0"/>
              <a:t>Training Program at Fort Bragg, North Carolina. </a:t>
            </a:r>
            <a:br>
              <a:rPr lang="en-US" sz="1900" dirty="0" smtClean="0"/>
            </a:br>
            <a:r>
              <a:rPr lang="en-US" sz="1900" dirty="0" smtClean="0"/>
              <a:t>Hannah will experience over 140 clinical hours </a:t>
            </a:r>
            <a:br>
              <a:rPr lang="en-US" sz="1900" dirty="0" smtClean="0"/>
            </a:br>
            <a:r>
              <a:rPr lang="en-US" sz="1900" dirty="0" smtClean="0"/>
              <a:t>to better prepare her for the nursing profession.</a:t>
            </a:r>
            <a:endParaRPr lang="en-US" sz="1900" dirty="0"/>
          </a:p>
          <a:p>
            <a:r>
              <a:rPr lang="en-US" sz="1900" dirty="0" smtClean="0"/>
              <a:t>Student Emily </a:t>
            </a:r>
            <a:r>
              <a:rPr lang="en-US" sz="1900" dirty="0" err="1" smtClean="0"/>
              <a:t>Kurec</a:t>
            </a:r>
            <a:r>
              <a:rPr lang="en-US" sz="1900" dirty="0" smtClean="0"/>
              <a:t> will attend Air Assault School at Fort Benning, Georgia.</a:t>
            </a:r>
          </a:p>
          <a:p>
            <a:r>
              <a:rPr lang="en-US" sz="1900" dirty="0" smtClean="0"/>
              <a:t>Three cadets will be attending </a:t>
            </a:r>
            <a:r>
              <a:rPr lang="en-US" sz="1900" dirty="0" err="1" smtClean="0"/>
              <a:t>Cutural</a:t>
            </a:r>
            <a:r>
              <a:rPr lang="en-US" sz="1900" dirty="0" smtClean="0"/>
              <a:t> Understanding and Language Proficiency in the countries of Montenegro, Nepal and Paraguay. </a:t>
            </a:r>
            <a:br>
              <a:rPr lang="en-US" sz="1900" dirty="0" smtClean="0"/>
            </a:br>
            <a:r>
              <a:rPr lang="en-US" sz="1900" dirty="0" smtClean="0"/>
              <a:t>The program gives cadets the ability to immerse themselves in a </a:t>
            </a:r>
            <a:br>
              <a:rPr lang="en-US" sz="1900" dirty="0" smtClean="0"/>
            </a:br>
            <a:r>
              <a:rPr lang="en-US" sz="1900" dirty="0" smtClean="0"/>
              <a:t>new culture and see how others around the world view the U.S.</a:t>
            </a:r>
          </a:p>
          <a:p>
            <a:r>
              <a:rPr lang="en-US" sz="1900" dirty="0" smtClean="0"/>
              <a:t>Student Josh </a:t>
            </a:r>
            <a:r>
              <a:rPr lang="en-US" sz="1900" dirty="0" err="1" smtClean="0"/>
              <a:t>Bosley</a:t>
            </a:r>
            <a:r>
              <a:rPr lang="en-US" sz="1900" dirty="0" smtClean="0"/>
              <a:t> will live in Morocco for two months </a:t>
            </a:r>
            <a:br>
              <a:rPr lang="en-US" sz="1900" dirty="0" smtClean="0"/>
            </a:br>
            <a:r>
              <a:rPr lang="en-US" sz="1900" dirty="0" smtClean="0"/>
              <a:t>with Project Go in order to further his Arabic language </a:t>
            </a:r>
            <a:br>
              <a:rPr lang="en-US" sz="1900" dirty="0" smtClean="0"/>
            </a:br>
            <a:r>
              <a:rPr lang="en-US" sz="1900" dirty="0" smtClean="0"/>
              <a:t>skills and gain understanding of the Arabic culture.</a:t>
            </a:r>
          </a:p>
          <a:p>
            <a:r>
              <a:rPr lang="en-US" sz="1900" dirty="0" smtClean="0"/>
              <a:t>Student Tanner Quigley attended the George C. Marshall</a:t>
            </a:r>
            <a:br>
              <a:rPr lang="en-US" sz="1900" dirty="0" smtClean="0"/>
            </a:br>
            <a:r>
              <a:rPr lang="en-US" sz="1900" dirty="0" smtClean="0"/>
              <a:t>Awards and Leadership Seminar with 274 top cadets </a:t>
            </a:r>
            <a:br>
              <a:rPr lang="en-US" sz="1900" dirty="0" smtClean="0"/>
            </a:br>
            <a:r>
              <a:rPr lang="en-US" sz="1900" dirty="0" smtClean="0"/>
              <a:t>from across the country.</a:t>
            </a:r>
            <a:endParaRPr lang="en-US" sz="1900" dirty="0"/>
          </a:p>
        </p:txBody>
      </p:sp>
      <p:pic>
        <p:nvPicPr>
          <p:cNvPr id="9218" name="Picture 2" descr="http://www.pittstate.edu/dotAsset/701fe894-685b-4130-9341-c88cf1f1389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9793"/>
          <a:stretch/>
        </p:blipFill>
        <p:spPr bwMode="auto">
          <a:xfrm>
            <a:off x="7048500" y="417957"/>
            <a:ext cx="4657598" cy="20013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4541" t="5991" r="5078" b="8577"/>
          <a:stretch/>
        </p:blipFill>
        <p:spPr>
          <a:xfrm>
            <a:off x="7400136" y="4076700"/>
            <a:ext cx="3475636" cy="2295579"/>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414176" y="2514600"/>
            <a:ext cx="1291922" cy="2066871"/>
          </a:xfrm>
          <a:prstGeom prst="rect">
            <a:avLst/>
          </a:prstGeom>
          <a:ln>
            <a:solidFill>
              <a:schemeClr val="bg1"/>
            </a:solidFill>
          </a:ln>
        </p:spPr>
      </p:pic>
    </p:spTree>
    <p:extLst>
      <p:ext uri="{BB962C8B-B14F-4D97-AF65-F5344CB8AC3E}">
        <p14:creationId xmlns:p14="http://schemas.microsoft.com/office/powerpoint/2010/main" val="82458066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45998" y="465582"/>
            <a:ext cx="10058400" cy="691025"/>
          </a:xfrm>
        </p:spPr>
        <p:txBody>
          <a:bodyPr>
            <a:normAutofit fontScale="90000"/>
          </a:bodyPr>
          <a:lstStyle/>
          <a:p>
            <a:r>
              <a:rPr lang="en-US" dirty="0" smtClean="0">
                <a:solidFill>
                  <a:srgbClr val="C00000"/>
                </a:solidFill>
              </a:rPr>
              <a:t>Music</a:t>
            </a:r>
            <a:endParaRPr lang="en-US" dirty="0">
              <a:solidFill>
                <a:srgbClr val="C00000"/>
              </a:solidFill>
            </a:endParaRPr>
          </a:p>
        </p:txBody>
      </p:sp>
      <p:sp>
        <p:nvSpPr>
          <p:cNvPr id="3" name="Content Placeholder 2"/>
          <p:cNvSpPr>
            <a:spLocks noGrp="1"/>
          </p:cNvSpPr>
          <p:nvPr>
            <p:ph idx="1"/>
          </p:nvPr>
        </p:nvSpPr>
        <p:spPr>
          <a:xfrm>
            <a:off x="745998" y="1053120"/>
            <a:ext cx="9017127" cy="1837900"/>
          </a:xfrm>
        </p:spPr>
        <p:txBody>
          <a:bodyPr>
            <a:normAutofit/>
          </a:bodyPr>
          <a:lstStyle/>
          <a:p>
            <a:r>
              <a:rPr lang="en-US" sz="1900" dirty="0" smtClean="0"/>
              <a:t>Faculty David Hurley continues to be recognized internationally </a:t>
            </a:r>
            <a:br>
              <a:rPr lang="en-US" sz="1900" dirty="0" smtClean="0"/>
            </a:br>
            <a:r>
              <a:rPr lang="en-US" sz="1900" dirty="0" smtClean="0"/>
              <a:t>as a scholar in the music of George Frederick Handel.  He was an</a:t>
            </a:r>
            <a:br>
              <a:rPr lang="en-US" sz="1900" dirty="0" smtClean="0"/>
            </a:br>
            <a:r>
              <a:rPr lang="en-US" sz="1900" dirty="0" smtClean="0"/>
              <a:t>invited speaker at the Handel Institute in London.</a:t>
            </a:r>
          </a:p>
          <a:p>
            <a:r>
              <a:rPr lang="en-US" sz="1900" dirty="0" smtClean="0"/>
              <a:t>Our choirs mounted a very successful international tour in March 2016 with performances throughout Wales and England. Included among the historic venues were Bath Abbey and Gloucester, Ely and Canterbury Cathedrals.</a:t>
            </a:r>
          </a:p>
        </p:txBody>
      </p:sp>
      <p:pic>
        <p:nvPicPr>
          <p:cNvPr id="10242" name="Picture 2" descr="DIV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309098" y="492007"/>
            <a:ext cx="1381126" cy="22955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 David Hurle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753475" y="492007"/>
            <a:ext cx="1330991" cy="15224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8175" y="3016084"/>
            <a:ext cx="5238750" cy="3391465"/>
          </a:xfrm>
          <a:prstGeom prst="rect">
            <a:avLst/>
          </a:prstGeom>
        </p:spPr>
      </p:pic>
      <p:sp>
        <p:nvSpPr>
          <p:cNvPr id="7" name="Content Placeholder 2"/>
          <p:cNvSpPr txBox="1">
            <a:spLocks/>
          </p:cNvSpPr>
          <p:nvPr/>
        </p:nvSpPr>
        <p:spPr>
          <a:xfrm>
            <a:off x="6209607" y="3016084"/>
            <a:ext cx="5480617" cy="357521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sz="1900" dirty="0" smtClean="0"/>
              <a:t>The PSU Jazz Ensemble gave a stellar performance as collaborative musicians </a:t>
            </a:r>
            <a:br>
              <a:rPr lang="en-US" sz="1900" dirty="0" smtClean="0"/>
            </a:br>
            <a:r>
              <a:rPr lang="en-US" sz="1900" dirty="0" smtClean="0"/>
              <a:t>with the legendary Doc Severinson.  </a:t>
            </a:r>
            <a:br>
              <a:rPr lang="en-US" sz="1900" dirty="0" smtClean="0"/>
            </a:br>
            <a:r>
              <a:rPr lang="en-US" sz="1900" dirty="0" smtClean="0"/>
              <a:t>This performance took place during the 42</a:t>
            </a:r>
            <a:r>
              <a:rPr lang="en-US" sz="1900" baseline="30000" dirty="0" smtClean="0"/>
              <a:t>nd</a:t>
            </a:r>
            <a:r>
              <a:rPr lang="en-US" sz="1900" dirty="0" smtClean="0"/>
              <a:t> Annual PSU Jazz Festival, an enormous event attracting student ensembles from more than 65 schools in the region.</a:t>
            </a:r>
          </a:p>
          <a:p>
            <a:r>
              <a:rPr lang="en-US" sz="1900" dirty="0" smtClean="0"/>
              <a:t>The PSU Wind Ensemble was selected to perform at the annual In-Service Workshop of the Kansas Music Educators Association. </a:t>
            </a:r>
            <a:br>
              <a:rPr lang="en-US" sz="1900" dirty="0" smtClean="0"/>
            </a:br>
            <a:endParaRPr lang="en-US" dirty="0"/>
          </a:p>
        </p:txBody>
      </p:sp>
    </p:spTree>
    <p:extLst>
      <p:ext uri="{BB962C8B-B14F-4D97-AF65-F5344CB8AC3E}">
        <p14:creationId xmlns:p14="http://schemas.microsoft.com/office/powerpoint/2010/main" val="273186360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69798" y="456057"/>
            <a:ext cx="10058400" cy="658368"/>
          </a:xfrm>
        </p:spPr>
        <p:txBody>
          <a:bodyPr>
            <a:normAutofit fontScale="90000"/>
          </a:bodyPr>
          <a:lstStyle/>
          <a:p>
            <a:r>
              <a:rPr lang="en-US" dirty="0" smtClean="0">
                <a:solidFill>
                  <a:srgbClr val="C00000"/>
                </a:solidFill>
              </a:rPr>
              <a:t>Nursing</a:t>
            </a:r>
            <a:endParaRPr lang="en-US" dirty="0">
              <a:solidFill>
                <a:srgbClr val="C00000"/>
              </a:solidFill>
            </a:endParaRPr>
          </a:p>
        </p:txBody>
      </p:sp>
      <p:sp>
        <p:nvSpPr>
          <p:cNvPr id="3" name="Content Placeholder 2"/>
          <p:cNvSpPr>
            <a:spLocks noGrp="1"/>
          </p:cNvSpPr>
          <p:nvPr>
            <p:ph idx="1"/>
          </p:nvPr>
        </p:nvSpPr>
        <p:spPr>
          <a:xfrm>
            <a:off x="669799" y="1254633"/>
            <a:ext cx="8055102" cy="5190076"/>
          </a:xfrm>
        </p:spPr>
        <p:txBody>
          <a:bodyPr>
            <a:normAutofit lnSpcReduction="10000"/>
          </a:bodyPr>
          <a:lstStyle/>
          <a:p>
            <a:r>
              <a:rPr lang="en-US" dirty="0" smtClean="0"/>
              <a:t>The inaugural class of the DNP program started in June of 2016 with 16 students. </a:t>
            </a:r>
            <a:endParaRPr lang="en-US" dirty="0"/>
          </a:p>
          <a:p>
            <a:r>
              <a:rPr lang="en-US" dirty="0"/>
              <a:t>U</a:t>
            </a:r>
            <a:r>
              <a:rPr lang="en-US" dirty="0" smtClean="0"/>
              <a:t>ndergraduate students Kayla </a:t>
            </a:r>
            <a:r>
              <a:rPr lang="en-US" dirty="0" err="1" smtClean="0"/>
              <a:t>Kenne</a:t>
            </a:r>
            <a:r>
              <a:rPr lang="en-US" dirty="0" smtClean="0"/>
              <a:t> and Megan Downing presented a research poster with faculty </a:t>
            </a:r>
            <a:r>
              <a:rPr lang="en-US" dirty="0" err="1" smtClean="0"/>
              <a:t>Bardie</a:t>
            </a:r>
            <a:r>
              <a:rPr lang="en-US" dirty="0" smtClean="0"/>
              <a:t> </a:t>
            </a:r>
            <a:r>
              <a:rPr lang="en-US" dirty="0" err="1" smtClean="0"/>
              <a:t>McClaskey</a:t>
            </a:r>
            <a:r>
              <a:rPr lang="en-US" dirty="0" smtClean="0"/>
              <a:t> </a:t>
            </a:r>
            <a:br>
              <a:rPr lang="en-US" dirty="0" smtClean="0"/>
            </a:br>
            <a:r>
              <a:rPr lang="en-US" dirty="0" smtClean="0"/>
              <a:t>in Orlando, Florida at the National Student Nurses Association convention.</a:t>
            </a:r>
          </a:p>
          <a:p>
            <a:r>
              <a:rPr lang="en-US" dirty="0" smtClean="0"/>
              <a:t>Ten students participated in a service learning project at a Program of All Inclusive Care for the Elderly (PACE) center </a:t>
            </a:r>
            <a:br>
              <a:rPr lang="en-US" dirty="0" smtClean="0"/>
            </a:br>
            <a:r>
              <a:rPr lang="en-US" dirty="0" smtClean="0"/>
              <a:t>in New Orleans, Louisiana during Intersession.</a:t>
            </a:r>
          </a:p>
          <a:p>
            <a:r>
              <a:rPr lang="en-US" dirty="0" smtClean="0"/>
              <a:t>The Bachelor of Science in Nursing graduates exceeded the national mean for first-time test takers on the national certification examination  NCLEX-RN for Calendar Year 2015.  </a:t>
            </a:r>
            <a:br>
              <a:rPr lang="en-US" dirty="0" smtClean="0"/>
            </a:br>
            <a:r>
              <a:rPr lang="en-US" sz="900" dirty="0" smtClean="0"/>
              <a:t/>
            </a:r>
            <a:br>
              <a:rPr lang="en-US" sz="900" dirty="0" smtClean="0"/>
            </a:br>
            <a:r>
              <a:rPr lang="en-US" dirty="0" smtClean="0"/>
              <a:t>The pass rate for first-time test takers on the national certification examination for family nurse practitioners was 96% for the 2015 Calendar Year graduates. </a:t>
            </a:r>
            <a:endParaRPr lang="en-US" dirty="0"/>
          </a:p>
          <a:p>
            <a:r>
              <a:rPr lang="en-US" dirty="0" smtClean="0"/>
              <a:t>The school is collaborating with the University of Kansas on </a:t>
            </a:r>
            <a:br>
              <a:rPr lang="en-US" dirty="0" smtClean="0"/>
            </a:br>
            <a:r>
              <a:rPr lang="en-US" dirty="0" smtClean="0"/>
              <a:t>two research grants.</a:t>
            </a:r>
          </a:p>
          <a:p>
            <a:endParaRPr lang="en-US" dirty="0"/>
          </a:p>
        </p:txBody>
      </p:sp>
      <p:pic>
        <p:nvPicPr>
          <p:cNvPr id="11268" name="Picture 4" descr="https://scontent-dfw1-1.xx.fbcdn.net/hphotos-xpt1/l/t31.0-8/11950203_849532908495689_7066738804486960119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336293" y="3895724"/>
            <a:ext cx="2455655" cy="254898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scontent-dfw1-1.xx.fbcdn.net/hphotos-xpt1/t31.0-8/10872826_731442263638088_6420861329041215833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404167" y="1800503"/>
            <a:ext cx="2164715" cy="224971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266" name="Picture 2" descr="Doctor in nursing practic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5767" y="315086"/>
            <a:ext cx="2016181" cy="201618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48597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2973" y="415787"/>
            <a:ext cx="10058400" cy="767225"/>
          </a:xfrm>
        </p:spPr>
        <p:txBody>
          <a:bodyPr>
            <a:normAutofit fontScale="90000"/>
          </a:bodyPr>
          <a:lstStyle/>
          <a:p>
            <a:r>
              <a:rPr lang="en-US" dirty="0" smtClean="0">
                <a:solidFill>
                  <a:srgbClr val="C00000"/>
                </a:solidFill>
              </a:rPr>
              <a:t>Physics</a:t>
            </a:r>
            <a:endParaRPr lang="en-US" dirty="0">
              <a:solidFill>
                <a:srgbClr val="C00000"/>
              </a:solidFill>
            </a:endParaRPr>
          </a:p>
        </p:txBody>
      </p:sp>
      <p:sp>
        <p:nvSpPr>
          <p:cNvPr id="3" name="Content Placeholder 2"/>
          <p:cNvSpPr>
            <a:spLocks noGrp="1"/>
          </p:cNvSpPr>
          <p:nvPr>
            <p:ph idx="1"/>
          </p:nvPr>
        </p:nvSpPr>
        <p:spPr>
          <a:xfrm>
            <a:off x="672973" y="1149961"/>
            <a:ext cx="6781798" cy="2202996"/>
          </a:xfrm>
        </p:spPr>
        <p:txBody>
          <a:bodyPr>
            <a:normAutofit/>
          </a:bodyPr>
          <a:lstStyle/>
          <a:p>
            <a:r>
              <a:rPr lang="en-US" dirty="0" smtClean="0"/>
              <a:t>The PSU Society of Physics Students, </a:t>
            </a:r>
            <a:br>
              <a:rPr lang="en-US" dirty="0" smtClean="0"/>
            </a:br>
            <a:r>
              <a:rPr lang="en-US" dirty="0" smtClean="0"/>
              <a:t>advised by faculty Serif </a:t>
            </a:r>
            <a:r>
              <a:rPr lang="en-US" dirty="0" err="1" smtClean="0"/>
              <a:t>Uran</a:t>
            </a:r>
            <a:r>
              <a:rPr lang="en-US" dirty="0" smtClean="0"/>
              <a:t>, was recognized</a:t>
            </a:r>
            <a:br>
              <a:rPr lang="en-US" dirty="0" smtClean="0"/>
            </a:br>
            <a:r>
              <a:rPr lang="en-US" dirty="0" smtClean="0"/>
              <a:t>as “Outstanding Chapter for 2015”.</a:t>
            </a:r>
          </a:p>
          <a:p>
            <a:r>
              <a:rPr lang="en-US" dirty="0" smtClean="0"/>
              <a:t>With leadership provided by faculty </a:t>
            </a:r>
            <a:br>
              <a:rPr lang="en-US" dirty="0" smtClean="0"/>
            </a:br>
            <a:r>
              <a:rPr lang="en-US" dirty="0" smtClean="0"/>
              <a:t>Kyla Scarborough, Science Day hosted a total of 22 high schools and 583 students.  </a:t>
            </a: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5937" r="10127"/>
          <a:stretch/>
        </p:blipFill>
        <p:spPr>
          <a:xfrm>
            <a:off x="7676633" y="484631"/>
            <a:ext cx="3384095" cy="2844611"/>
          </a:xfrm>
          <a:prstGeom prst="rect">
            <a:avLst/>
          </a:prstGeom>
        </p:spPr>
      </p:pic>
      <p:sp>
        <p:nvSpPr>
          <p:cNvPr id="7" name="Content Placeholder 2"/>
          <p:cNvSpPr txBox="1">
            <a:spLocks/>
          </p:cNvSpPr>
          <p:nvPr/>
        </p:nvSpPr>
        <p:spPr>
          <a:xfrm>
            <a:off x="6489198" y="5428149"/>
            <a:ext cx="4936671" cy="10668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smtClean="0"/>
              <a:t>The L. Russell Kelce Planetarium </a:t>
            </a:r>
            <a:br>
              <a:rPr lang="en-US" dirty="0" smtClean="0"/>
            </a:br>
            <a:r>
              <a:rPr lang="en-US" dirty="0" smtClean="0"/>
              <a:t>was renovated and is fully operational </a:t>
            </a:r>
            <a:br>
              <a:rPr lang="en-US" dirty="0" smtClean="0"/>
            </a:br>
            <a:r>
              <a:rPr lang="en-US" dirty="0" smtClean="0"/>
              <a:t>with a new digital projector.</a:t>
            </a:r>
          </a:p>
          <a:p>
            <a:pPr marL="0" indent="0">
              <a:buFont typeface="Wingdings" pitchFamily="2" charset="2"/>
              <a:buNone/>
            </a:pPr>
            <a:endParaRPr lang="en-US" dirty="0"/>
          </a:p>
        </p:txBody>
      </p:sp>
      <p:pic>
        <p:nvPicPr>
          <p:cNvPr id="12290" name="Picture 2" descr="https://scontent-dfw1-1.xx.fbcdn.net/hphotos-xfa1/v/t1.0-9/295526_10151514010915977_454045697_n.jpg?oh=e125b08df9e4bb1c1657707bff73683c&amp;oe=57AB87B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724064" y="3060889"/>
            <a:ext cx="3083712" cy="194918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292" name="Picture 4" descr="https://scontent-dfw1-1.xx.fbcdn.net/hphotos-xpt1/v/t1.0-9/12108087_1712608655674779_3461605711017350473_n.jpg?oh=c7f0883bc1595b195d1c362f1bb29f4a&amp;oe=57B9B7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973" y="3259486"/>
            <a:ext cx="5426075" cy="305066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scontent-dfw1-1.xx.fbcdn.net/hphotos-xft1/t31.0-8/s960x960/12901431_1712608545674790_2987492273224260691_o.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686043" y="3383213"/>
            <a:ext cx="2181733" cy="198888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56946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College of </a:t>
            </a:r>
            <a:br>
              <a:rPr lang="en-US" dirty="0" smtClean="0"/>
            </a:br>
            <a:r>
              <a:rPr lang="en-US" dirty="0" smtClean="0"/>
              <a:t>Arts &amp; Sciences</a:t>
            </a:r>
            <a:endParaRPr lang="en-US" dirty="0"/>
          </a:p>
        </p:txBody>
      </p:sp>
      <p:sp>
        <p:nvSpPr>
          <p:cNvPr id="3" name="Subtitle 2"/>
          <p:cNvSpPr>
            <a:spLocks noGrp="1"/>
          </p:cNvSpPr>
          <p:nvPr>
            <p:ph type="subTitle" idx="1"/>
          </p:nvPr>
        </p:nvSpPr>
        <p:spPr>
          <a:xfrm>
            <a:off x="1069848" y="4604656"/>
            <a:ext cx="7891272" cy="854311"/>
          </a:xfrm>
        </p:spPr>
        <p:txBody>
          <a:bodyPr>
            <a:normAutofit fontScale="85000" lnSpcReduction="10000"/>
          </a:bodyPr>
          <a:lstStyle/>
          <a:p>
            <a:r>
              <a:rPr lang="en-US" dirty="0" smtClean="0"/>
              <a:t>“State of the State” in the College of Arts &amp; Sciences  AY 2015-2016</a:t>
            </a:r>
          </a:p>
          <a:p>
            <a:r>
              <a:rPr lang="en-US" dirty="0" smtClean="0"/>
              <a:t>Interim Dean, Mary Carol Pomatto</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277926830"/>
      </p:ext>
    </p:extLst>
  </p:cSld>
  <p:clrMapOvr>
    <a:masterClrMapping/>
  </p:clrMapOvr>
  <mc:AlternateContent xmlns:mc="http://schemas.openxmlformats.org/markup-compatibility/2006" xmlns:p14="http://schemas.microsoft.com/office/powerpoint/2010/main">
    <mc:Choice Requires="p14">
      <p:transition p14:dur="70" advClick="0" advTm="7000"/>
    </mc:Choice>
    <mc:Fallback xmlns="">
      <p:transition advClick="0" advTm="7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2215"/>
            <a:ext cx="6952923" cy="701911"/>
          </a:xfrm>
        </p:spPr>
        <p:txBody>
          <a:bodyPr>
            <a:normAutofit fontScale="90000"/>
          </a:bodyPr>
          <a:lstStyle/>
          <a:p>
            <a:r>
              <a:rPr lang="en-US" dirty="0" smtClean="0">
                <a:solidFill>
                  <a:srgbClr val="C00000"/>
                </a:solidFill>
              </a:rPr>
              <a:t>Women’s and Gender Studies</a:t>
            </a:r>
            <a:endParaRPr lang="en-US" dirty="0">
              <a:solidFill>
                <a:srgbClr val="C00000"/>
              </a:solidFill>
            </a:endParaRPr>
          </a:p>
        </p:txBody>
      </p:sp>
      <p:sp>
        <p:nvSpPr>
          <p:cNvPr id="3" name="Content Placeholder 2"/>
          <p:cNvSpPr>
            <a:spLocks noGrp="1"/>
          </p:cNvSpPr>
          <p:nvPr>
            <p:ph idx="1"/>
          </p:nvPr>
        </p:nvSpPr>
        <p:spPr>
          <a:xfrm>
            <a:off x="838200" y="1326751"/>
            <a:ext cx="10290048" cy="1987949"/>
          </a:xfrm>
        </p:spPr>
        <p:txBody>
          <a:bodyPr>
            <a:noAutofit/>
          </a:bodyPr>
          <a:lstStyle/>
          <a:p>
            <a:r>
              <a:rPr lang="en-US" dirty="0" smtClean="0"/>
              <a:t>Joined the National Women’s Studies Association </a:t>
            </a:r>
            <a:br>
              <a:rPr lang="en-US" dirty="0" smtClean="0"/>
            </a:br>
            <a:r>
              <a:rPr lang="en-US" dirty="0" smtClean="0"/>
              <a:t>as an Institutional Member.</a:t>
            </a:r>
          </a:p>
          <a:p>
            <a:r>
              <a:rPr lang="en-US" dirty="0" smtClean="0"/>
              <a:t>With support from the college, hosted the </a:t>
            </a:r>
            <a:br>
              <a:rPr lang="en-US" dirty="0" smtClean="0"/>
            </a:br>
            <a:r>
              <a:rPr lang="en-US" dirty="0" smtClean="0"/>
              <a:t>2015 Women’s Studies Essay Contest and Karen </a:t>
            </a:r>
            <a:r>
              <a:rPr lang="en-US" dirty="0" err="1" smtClean="0"/>
              <a:t>Stolz</a:t>
            </a:r>
            <a:r>
              <a:rPr lang="en-US" dirty="0" smtClean="0"/>
              <a:t> </a:t>
            </a:r>
            <a:br>
              <a:rPr lang="en-US" dirty="0" smtClean="0"/>
            </a:br>
            <a:r>
              <a:rPr lang="en-US" dirty="0" smtClean="0"/>
              <a:t>Creative Writing Award, resulting in four student awards </a:t>
            </a:r>
            <a:br>
              <a:rPr lang="en-US" dirty="0" smtClean="0"/>
            </a:br>
            <a:r>
              <a:rPr lang="en-US" dirty="0" smtClean="0"/>
              <a:t>and two honorable mentions.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82121" y="5970501"/>
            <a:ext cx="5432936" cy="49647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72500" y="484632"/>
            <a:ext cx="2912881" cy="26138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454908"/>
            <a:ext cx="3362325" cy="2731370"/>
          </a:xfrm>
          <a:prstGeom prst="rect">
            <a:avLst/>
          </a:prstGeom>
        </p:spPr>
      </p:pic>
      <p:sp>
        <p:nvSpPr>
          <p:cNvPr id="7" name="Content Placeholder 2"/>
          <p:cNvSpPr txBox="1">
            <a:spLocks/>
          </p:cNvSpPr>
          <p:nvPr/>
        </p:nvSpPr>
        <p:spPr>
          <a:xfrm>
            <a:off x="4396467" y="3442608"/>
            <a:ext cx="7252607" cy="241526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smtClean="0"/>
              <a:t>The Women’s Studies Lecture Series, supported by the Student Fee Council, sponsored a talk by </a:t>
            </a:r>
            <a:r>
              <a:rPr lang="en-US" dirty="0" err="1" smtClean="0"/>
              <a:t>Joshunda</a:t>
            </a:r>
            <a:r>
              <a:rPr lang="en-US" dirty="0" smtClean="0"/>
              <a:t> Sanders</a:t>
            </a:r>
            <a:r>
              <a:rPr lang="en-US" dirty="0"/>
              <a:t>.</a:t>
            </a:r>
            <a:endParaRPr lang="en-US" dirty="0" smtClean="0"/>
          </a:p>
          <a:p>
            <a:r>
              <a:rPr lang="en-US" dirty="0" smtClean="0"/>
              <a:t>Co-Sponsored Visiting Writer Rilla Askew in association with Women’s History Month.</a:t>
            </a:r>
          </a:p>
          <a:p>
            <a:r>
              <a:rPr lang="en-US" dirty="0" smtClean="0"/>
              <a:t>Completed General Education Assessment of both WGS 200 and 399, Spring 2016.</a:t>
            </a:r>
            <a:endParaRPr lang="en-US" dirty="0"/>
          </a:p>
        </p:txBody>
      </p:sp>
    </p:spTree>
    <p:extLst>
      <p:ext uri="{BB962C8B-B14F-4D97-AF65-F5344CB8AC3E}">
        <p14:creationId xmlns:p14="http://schemas.microsoft.com/office/powerpoint/2010/main" val="343815903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4355" y="496442"/>
            <a:ext cx="9659598" cy="552430"/>
          </a:xfrm>
        </p:spPr>
        <p:txBody>
          <a:bodyPr>
            <a:normAutofit fontScale="90000"/>
          </a:bodyPr>
          <a:lstStyle/>
          <a:p>
            <a:r>
              <a:rPr lang="en-US" dirty="0" smtClean="0"/>
              <a:t>2016 meritorious achievement awardees</a:t>
            </a:r>
            <a:endParaRPr lang="en-US" dirty="0"/>
          </a:p>
        </p:txBody>
      </p:sp>
      <p:sp>
        <p:nvSpPr>
          <p:cNvPr id="3" name="Content Placeholder 2"/>
          <p:cNvSpPr>
            <a:spLocks noGrp="1"/>
          </p:cNvSpPr>
          <p:nvPr>
            <p:ph idx="1"/>
          </p:nvPr>
        </p:nvSpPr>
        <p:spPr>
          <a:xfrm>
            <a:off x="616260" y="1048873"/>
            <a:ext cx="10815790" cy="475127"/>
          </a:xfrm>
        </p:spPr>
        <p:txBody>
          <a:bodyPr>
            <a:normAutofit fontScale="32500" lnSpcReduction="20000"/>
          </a:bodyPr>
          <a:lstStyle/>
          <a:p>
            <a:pPr marL="0" indent="0">
              <a:lnSpc>
                <a:spcPct val="120000"/>
              </a:lnSpc>
              <a:spcBef>
                <a:spcPts val="0"/>
              </a:spcBef>
              <a:buNone/>
            </a:pPr>
            <a:r>
              <a:rPr lang="en-US" sz="6200" dirty="0" smtClean="0"/>
              <a:t>All three of the 2016 Meritorious Achievement Award recipients are Arts &amp; Sciences Alumni</a:t>
            </a:r>
            <a:endParaRPr lang="en-US" dirty="0"/>
          </a:p>
          <a:p>
            <a:pPr marL="0" indent="0">
              <a:buNone/>
            </a:pPr>
            <a:endParaRPr lang="en-US" dirty="0" smtClean="0"/>
          </a:p>
        </p:txBody>
      </p:sp>
      <p:graphicFrame>
        <p:nvGraphicFramePr>
          <p:cNvPr id="4" name="Table 3"/>
          <p:cNvGraphicFramePr>
            <a:graphicFrameLocks noGrp="1"/>
          </p:cNvGraphicFramePr>
          <p:nvPr>
            <p:extLst>
              <p:ext uri="{D42A27DB-BD31-4B8C-83A1-F6EECF244321}">
                <p14:modId xmlns:p14="http://schemas.microsoft.com/office/powerpoint/2010/main" val="1997165518"/>
              </p:ext>
            </p:extLst>
          </p:nvPr>
        </p:nvGraphicFramePr>
        <p:xfrm>
          <a:off x="402770" y="4419217"/>
          <a:ext cx="11157858" cy="2225040"/>
        </p:xfrm>
        <a:graphic>
          <a:graphicData uri="http://schemas.openxmlformats.org/drawingml/2006/table">
            <a:tbl>
              <a:tblPr firstRow="1" bandRow="1">
                <a:tableStyleId>{2D5ABB26-0587-4C30-8999-92F81FD0307C}</a:tableStyleId>
              </a:tblPr>
              <a:tblGrid>
                <a:gridCol w="3719286">
                  <a:extLst>
                    <a:ext uri="{9D8B030D-6E8A-4147-A177-3AD203B41FA5}">
                      <a16:colId xmlns:a16="http://schemas.microsoft.com/office/drawing/2014/main" val="1720090662"/>
                    </a:ext>
                  </a:extLst>
                </a:gridCol>
                <a:gridCol w="3719286">
                  <a:extLst>
                    <a:ext uri="{9D8B030D-6E8A-4147-A177-3AD203B41FA5}">
                      <a16:colId xmlns:a16="http://schemas.microsoft.com/office/drawing/2014/main" val="2660100734"/>
                    </a:ext>
                  </a:extLst>
                </a:gridCol>
                <a:gridCol w="3719286">
                  <a:extLst>
                    <a:ext uri="{9D8B030D-6E8A-4147-A177-3AD203B41FA5}">
                      <a16:colId xmlns:a16="http://schemas.microsoft.com/office/drawing/2014/main" val="1912454511"/>
                    </a:ext>
                  </a:extLst>
                </a:gridCol>
              </a:tblGrid>
              <a:tr h="370840">
                <a:tc>
                  <a:txBody>
                    <a:bodyPr/>
                    <a:lstStyle/>
                    <a:p>
                      <a:pPr marL="0" indent="0" algn="ctr">
                        <a:buNone/>
                      </a:pPr>
                      <a:r>
                        <a:rPr lang="en-US" sz="2400" dirty="0" smtClean="0"/>
                        <a:t>Ed </a:t>
                      </a:r>
                      <a:r>
                        <a:rPr lang="en-US" sz="2400" dirty="0" err="1" smtClean="0"/>
                        <a:t>McKechnie</a:t>
                      </a:r>
                      <a:endParaRPr lang="en-US" sz="2400" dirty="0" smtClean="0"/>
                    </a:p>
                    <a:p>
                      <a:pPr marL="0" indent="0" algn="ctr">
                        <a:buNone/>
                      </a:pPr>
                      <a:endParaRPr lang="en-US" sz="2000" dirty="0" smtClean="0"/>
                    </a:p>
                    <a:p>
                      <a:pPr marL="0" indent="0" algn="ctr">
                        <a:buNone/>
                      </a:pPr>
                      <a:r>
                        <a:rPr lang="en-US" sz="1600" dirty="0" smtClean="0"/>
                        <a:t>Executive V.P. and Chief </a:t>
                      </a:r>
                    </a:p>
                    <a:p>
                      <a:pPr marL="0" indent="0" algn="ctr">
                        <a:buNone/>
                      </a:pPr>
                      <a:r>
                        <a:rPr lang="en-US" sz="1600" dirty="0" smtClean="0"/>
                        <a:t>Commercial Officer, </a:t>
                      </a:r>
                      <a:r>
                        <a:rPr lang="en-US" sz="1600" dirty="0" err="1" smtClean="0"/>
                        <a:t>Watco</a:t>
                      </a:r>
                      <a:endParaRPr lang="en-US" sz="1600" dirty="0" smtClean="0"/>
                    </a:p>
                    <a:p>
                      <a:pPr marL="0" indent="0" algn="ctr">
                        <a:buNone/>
                      </a:pPr>
                      <a:r>
                        <a:rPr lang="en-US" sz="1600" dirty="0" smtClean="0"/>
                        <a:t> </a:t>
                      </a:r>
                    </a:p>
                    <a:p>
                      <a:pPr marL="0" indent="0" algn="ctr">
                        <a:buNone/>
                      </a:pPr>
                      <a:r>
                        <a:rPr lang="en-US" sz="1600" dirty="0" smtClean="0"/>
                        <a:t>Bachelor’s Degree in </a:t>
                      </a:r>
                    </a:p>
                    <a:p>
                      <a:pPr marL="0" indent="0" algn="ctr">
                        <a:buNone/>
                      </a:pPr>
                      <a:r>
                        <a:rPr lang="en-US" sz="1600" dirty="0" smtClean="0"/>
                        <a:t>Communication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None/>
                      </a:pPr>
                      <a:r>
                        <a:rPr lang="en-US" sz="2400" dirty="0" smtClean="0"/>
                        <a:t>Maureen Murphy</a:t>
                      </a:r>
                    </a:p>
                    <a:p>
                      <a:pPr marL="0" indent="0" algn="ctr">
                        <a:buNone/>
                      </a:pPr>
                      <a:endParaRPr lang="en-US" dirty="0" smtClean="0"/>
                    </a:p>
                    <a:p>
                      <a:pPr marL="0" indent="0" algn="ctr">
                        <a:buNone/>
                      </a:pPr>
                      <a:r>
                        <a:rPr lang="en-US" sz="1600" dirty="0" smtClean="0"/>
                        <a:t>Family Practice Physician </a:t>
                      </a:r>
                    </a:p>
                    <a:p>
                      <a:pPr marL="0" indent="0" algn="ctr">
                        <a:buNone/>
                      </a:pPr>
                      <a:r>
                        <a:rPr lang="en-US" sz="1600" dirty="0" smtClean="0"/>
                        <a:t>and 2016 National Family </a:t>
                      </a:r>
                    </a:p>
                    <a:p>
                      <a:pPr marL="0" indent="0" algn="ctr">
                        <a:buNone/>
                      </a:pPr>
                      <a:r>
                        <a:rPr lang="en-US" sz="1600" dirty="0" smtClean="0"/>
                        <a:t>Physician of the Year </a:t>
                      </a:r>
                    </a:p>
                    <a:p>
                      <a:pPr marL="0" indent="0" algn="ctr">
                        <a:buNone/>
                      </a:pPr>
                      <a:endParaRPr lang="en-US" sz="1600" dirty="0" smtClean="0"/>
                    </a:p>
                    <a:p>
                      <a:pPr marL="0" indent="0" algn="ctr">
                        <a:buNone/>
                      </a:pPr>
                      <a:r>
                        <a:rPr lang="en-US" sz="1600" dirty="0" smtClean="0"/>
                        <a:t>Bachelor’s Degree in English</a:t>
                      </a:r>
                    </a:p>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None/>
                      </a:pPr>
                      <a:r>
                        <a:rPr lang="en-US" sz="2400" dirty="0" smtClean="0"/>
                        <a:t>Kenneth Nance</a:t>
                      </a:r>
                    </a:p>
                    <a:p>
                      <a:pPr marL="0" indent="0" algn="ctr">
                        <a:buNone/>
                      </a:pPr>
                      <a:endParaRPr lang="en-US" dirty="0" smtClean="0"/>
                    </a:p>
                    <a:p>
                      <a:pPr marL="0" indent="0" algn="ctr">
                        <a:buNone/>
                      </a:pPr>
                      <a:r>
                        <a:rPr lang="en-US" sz="1600" dirty="0" smtClean="0"/>
                        <a:t>Executive V.P. of Sales and </a:t>
                      </a:r>
                    </a:p>
                    <a:p>
                      <a:pPr marL="0" indent="0" algn="ctr">
                        <a:buNone/>
                      </a:pPr>
                      <a:r>
                        <a:rPr lang="en-US" sz="1600" dirty="0" smtClean="0"/>
                        <a:t>V.P. of Government Sales, Fastenal</a:t>
                      </a:r>
                    </a:p>
                    <a:p>
                      <a:pPr marL="0" indent="0" algn="ctr">
                        <a:buNone/>
                      </a:pPr>
                      <a:endParaRPr lang="en-US" sz="1600" dirty="0" smtClean="0"/>
                    </a:p>
                    <a:p>
                      <a:pPr marL="0" indent="0" algn="ctr">
                        <a:buNone/>
                      </a:pPr>
                      <a:r>
                        <a:rPr lang="en-US" sz="1600" dirty="0" smtClean="0"/>
                        <a:t>Bachelor’s Degree and </a:t>
                      </a:r>
                    </a:p>
                    <a:p>
                      <a:pPr marL="0" indent="0" algn="ctr">
                        <a:buNone/>
                      </a:pPr>
                      <a:r>
                        <a:rPr lang="en-US" sz="1600" dirty="0" smtClean="0"/>
                        <a:t>Master’s Degree in History</a:t>
                      </a:r>
                    </a:p>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60917"/>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690" y="1648777"/>
            <a:ext cx="1932432" cy="2743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938" y="1648777"/>
            <a:ext cx="1932432" cy="2743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6019" y="1648777"/>
            <a:ext cx="1932432" cy="2743200"/>
          </a:xfrm>
          <a:prstGeom prst="rect">
            <a:avLst/>
          </a:prstGeom>
        </p:spPr>
      </p:pic>
    </p:spTree>
    <p:extLst>
      <p:ext uri="{BB962C8B-B14F-4D97-AF65-F5344CB8AC3E}">
        <p14:creationId xmlns:p14="http://schemas.microsoft.com/office/powerpoint/2010/main" val="3338094711"/>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a:xfrm>
            <a:off x="1051560" y="4468031"/>
            <a:ext cx="8647893" cy="1473798"/>
          </a:xfrm>
        </p:spPr>
        <p:txBody>
          <a:bodyPr>
            <a:noAutofit/>
          </a:bodyPr>
          <a:lstStyle/>
          <a:p>
            <a:r>
              <a:rPr lang="en-US" sz="1800" dirty="0" smtClean="0"/>
              <a:t>Thank you for the commitment that you have made to our students, </a:t>
            </a:r>
            <a:br>
              <a:rPr lang="en-US" sz="1800" dirty="0" smtClean="0"/>
            </a:br>
            <a:r>
              <a:rPr lang="en-US" sz="1800" dirty="0" smtClean="0"/>
              <a:t>fellow faculty and staff, alumni and broader communities. </a:t>
            </a:r>
          </a:p>
          <a:p>
            <a:r>
              <a:rPr lang="en-US" sz="1800" dirty="0" smtClean="0">
                <a:solidFill>
                  <a:srgbClr val="FF0000"/>
                </a:solidFill>
              </a:rPr>
              <a:t>Your work is valued.  Your work is important. </a:t>
            </a:r>
          </a:p>
          <a:p>
            <a:r>
              <a:rPr lang="en-US" sz="1800" dirty="0" smtClean="0">
                <a:solidFill>
                  <a:srgbClr val="FF0000"/>
                </a:solidFill>
              </a:rPr>
              <a:t>Your work makes a difference in the lives of others. </a:t>
            </a:r>
          </a:p>
          <a:p>
            <a:r>
              <a:rPr lang="en-US" sz="1800" dirty="0" smtClean="0">
                <a:solidFill>
                  <a:srgbClr val="FF0000"/>
                </a:solidFill>
              </a:rPr>
              <a:t>You are changing the world, one student, one graduate, one day at a time!</a:t>
            </a:r>
            <a:endParaRPr lang="en-US" sz="1800" dirty="0">
              <a:solidFill>
                <a:srgbClr val="FF0000"/>
              </a:solidFill>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369628" y="1665515"/>
            <a:ext cx="3472544" cy="2307795"/>
          </a:xfrm>
          <a:prstGeom prst="rect">
            <a:avLst/>
          </a:prstGeom>
        </p:spPr>
      </p:pic>
    </p:spTree>
    <p:extLst>
      <p:ext uri="{BB962C8B-B14F-4D97-AF65-F5344CB8AC3E}">
        <p14:creationId xmlns:p14="http://schemas.microsoft.com/office/powerpoint/2010/main" val="416057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02021" y="484632"/>
            <a:ext cx="9521952" cy="644921"/>
          </a:xfrm>
        </p:spPr>
        <p:txBody>
          <a:bodyPr>
            <a:normAutofit fontScale="90000"/>
          </a:bodyPr>
          <a:lstStyle/>
          <a:p>
            <a:r>
              <a:rPr lang="en-US" dirty="0" smtClean="0">
                <a:solidFill>
                  <a:schemeClr val="tx1"/>
                </a:solidFill>
              </a:rPr>
              <a:t>The College of Arts &amp; Sciences Mission</a:t>
            </a:r>
            <a:endParaRPr lang="en-US" dirty="0">
              <a:solidFill>
                <a:schemeClr val="tx1"/>
              </a:solidFill>
            </a:endParaRPr>
          </a:p>
        </p:txBody>
      </p:sp>
      <p:sp>
        <p:nvSpPr>
          <p:cNvPr id="3" name="Content Placeholder 2"/>
          <p:cNvSpPr>
            <a:spLocks noGrp="1"/>
          </p:cNvSpPr>
          <p:nvPr>
            <p:ph idx="1"/>
          </p:nvPr>
        </p:nvSpPr>
        <p:spPr>
          <a:xfrm>
            <a:off x="983159" y="1422161"/>
            <a:ext cx="10231777" cy="4050792"/>
          </a:xfrm>
        </p:spPr>
        <p:txBody>
          <a:bodyPr>
            <a:normAutofit/>
          </a:bodyPr>
          <a:lstStyle/>
          <a:p>
            <a:pPr marL="0" indent="0">
              <a:lnSpc>
                <a:spcPct val="130000"/>
              </a:lnSpc>
              <a:spcBef>
                <a:spcPts val="0"/>
              </a:spcBef>
              <a:buNone/>
            </a:pPr>
            <a:r>
              <a:rPr lang="en-US" sz="2400" dirty="0" smtClean="0"/>
              <a:t>Through our more than 50 undergraduate major, minor and graduate programs in 11 departments, one school and three interdisciplinary units, as well as our participation in the university’s general education program, we prepare students for global citizenship so they become life-long learners leading meaningful and purposeful lives, contributing to their communities and fully participating in the democracy.</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668" y="4430373"/>
            <a:ext cx="5862757" cy="2085160"/>
          </a:xfrm>
          <a:prstGeom prst="rect">
            <a:avLst/>
          </a:prstGeom>
        </p:spPr>
      </p:pic>
    </p:spTree>
    <p:extLst>
      <p:ext uri="{BB962C8B-B14F-4D97-AF65-F5344CB8AC3E}">
        <p14:creationId xmlns:p14="http://schemas.microsoft.com/office/powerpoint/2010/main" val="4289293669"/>
      </p:ext>
    </p:extLst>
  </p:cSld>
  <p:clrMapOvr>
    <a:masterClrMapping/>
  </p:clrMapOvr>
  <mc:AlternateContent xmlns:mc="http://schemas.openxmlformats.org/markup-compatibility/2006" xmlns:p14="http://schemas.microsoft.com/office/powerpoint/2010/main">
    <mc:Choice Requires="p14">
      <p:transition p14:dur="200" advClick="0" advTm="15000"/>
    </mc:Choice>
    <mc:Fallback xmlns="">
      <p:transition advClick="0" advTm="1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College of Arts &amp; Sciences Goals</a:t>
            </a:r>
            <a:endParaRPr lang="en-US" dirty="0"/>
          </a:p>
        </p:txBody>
      </p:sp>
      <p:sp useBgFill="1">
        <p:nvSpPr>
          <p:cNvPr id="3" name="Content Placeholder 2"/>
          <p:cNvSpPr>
            <a:spLocks noGrp="1"/>
          </p:cNvSpPr>
          <p:nvPr>
            <p:ph idx="1"/>
          </p:nvPr>
        </p:nvSpPr>
        <p:spPr>
          <a:xfrm>
            <a:off x="1069848" y="2121408"/>
            <a:ext cx="7333923" cy="4050792"/>
          </a:xfrm>
        </p:spPr>
        <p:txBody>
          <a:bodyPr>
            <a:normAutofit/>
          </a:bodyPr>
          <a:lstStyle/>
          <a:p>
            <a:r>
              <a:rPr lang="en-US" sz="2400" dirty="0" smtClean="0"/>
              <a:t>Recruit and retain students</a:t>
            </a:r>
          </a:p>
          <a:p>
            <a:r>
              <a:rPr lang="en-US" sz="2400" dirty="0" smtClean="0"/>
              <a:t>Enhance/encourage a culture of research and discovery</a:t>
            </a:r>
          </a:p>
          <a:p>
            <a:r>
              <a:rPr lang="en-US" sz="2400" dirty="0" smtClean="0"/>
              <a:t>Enhance engagement and interaction with external stakeholders</a:t>
            </a:r>
          </a:p>
          <a:p>
            <a:r>
              <a:rPr lang="en-US" sz="2400" dirty="0" smtClean="0"/>
              <a:t>Embrace and utilize emerging technologies</a:t>
            </a:r>
          </a:p>
          <a:p>
            <a:r>
              <a:rPr lang="en-US" sz="2400" dirty="0" smtClean="0"/>
              <a:t>Recruit and retain faculty, obtain resources and practice sound fiscal management</a:t>
            </a:r>
          </a:p>
          <a:p>
            <a:r>
              <a:rPr lang="en-US" sz="2400" dirty="0" smtClean="0"/>
              <a:t>Institutionalize environmental sustainability</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1374" y="1880534"/>
            <a:ext cx="3011654" cy="4532539"/>
          </a:xfrm>
          <a:prstGeom prst="rect">
            <a:avLst/>
          </a:prstGeom>
        </p:spPr>
      </p:pic>
    </p:spTree>
    <p:extLst>
      <p:ext uri="{BB962C8B-B14F-4D97-AF65-F5344CB8AC3E}">
        <p14:creationId xmlns:p14="http://schemas.microsoft.com/office/powerpoint/2010/main" val="3949756897"/>
      </p:ext>
    </p:extLst>
  </p:cSld>
  <p:clrMapOvr>
    <a:masterClrMapping/>
  </p:clrMapOvr>
  <mc:AlternateContent xmlns:mc="http://schemas.openxmlformats.org/markup-compatibility/2006" xmlns:p14="http://schemas.microsoft.com/office/powerpoint/2010/main">
    <mc:Choice Requires="p14">
      <p:transition spd="slow" p14:dur="20000" advClick="0" advTm="15000"/>
    </mc:Choice>
    <mc:Fallback xmlns="">
      <p:transition spd="slow"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767225"/>
          </a:xfrm>
        </p:spPr>
        <p:txBody>
          <a:bodyPr>
            <a:normAutofit/>
          </a:bodyPr>
          <a:lstStyle/>
          <a:p>
            <a:r>
              <a:rPr lang="en-US" sz="4600" dirty="0" smtClean="0"/>
              <a:t>The College of Arts &amp; Sciences – Fall 2015</a:t>
            </a:r>
            <a:endParaRPr lang="en-US" sz="4600" dirty="0"/>
          </a:p>
        </p:txBody>
      </p:sp>
      <p:sp>
        <p:nvSpPr>
          <p:cNvPr id="3" name="Content Placeholder 2"/>
          <p:cNvSpPr>
            <a:spLocks noGrp="1"/>
          </p:cNvSpPr>
          <p:nvPr>
            <p:ph idx="1"/>
          </p:nvPr>
        </p:nvSpPr>
        <p:spPr>
          <a:xfrm>
            <a:off x="671748" y="1687681"/>
            <a:ext cx="9318171" cy="3524399"/>
          </a:xfrm>
        </p:spPr>
        <p:txBody>
          <a:bodyPr>
            <a:normAutofit/>
          </a:bodyPr>
          <a:lstStyle/>
          <a:p>
            <a:r>
              <a:rPr lang="en-US" sz="2400" dirty="0" smtClean="0"/>
              <a:t>120 </a:t>
            </a:r>
            <a:r>
              <a:rPr lang="en-US" sz="2400" dirty="0"/>
              <a:t>U</a:t>
            </a:r>
            <a:r>
              <a:rPr lang="en-US" sz="2400" dirty="0" smtClean="0"/>
              <a:t>nit faculty; 31 FTT faculty</a:t>
            </a:r>
          </a:p>
          <a:p>
            <a:r>
              <a:rPr lang="en-US" sz="2400" dirty="0" smtClean="0"/>
              <a:t>11 chairs/directors </a:t>
            </a:r>
          </a:p>
          <a:p>
            <a:r>
              <a:rPr lang="en-US" sz="2400" dirty="0" smtClean="0"/>
              <a:t>Students – 2,356 of 7,244 Majors both </a:t>
            </a:r>
            <a:br>
              <a:rPr lang="en-US" sz="2400" dirty="0" smtClean="0"/>
            </a:br>
            <a:r>
              <a:rPr lang="en-US" sz="2400" dirty="0" smtClean="0"/>
              <a:t>Undergraduate and Graduate (32.52% of PSU total)</a:t>
            </a:r>
          </a:p>
          <a:p>
            <a:r>
              <a:rPr lang="en-US" sz="2400" dirty="0" smtClean="0"/>
              <a:t>Credit Hours Produced by the college – </a:t>
            </a:r>
            <a:br>
              <a:rPr lang="en-US" sz="2400" dirty="0" smtClean="0"/>
            </a:br>
            <a:r>
              <a:rPr lang="en-US" sz="2400" dirty="0" smtClean="0"/>
              <a:t>97,344 of 196,380 (49.5% of PSU total)</a:t>
            </a:r>
          </a:p>
          <a:p>
            <a:r>
              <a:rPr lang="en-US" sz="2400" dirty="0" smtClean="0"/>
              <a:t>Scholarships, grants and awards (all levels) – </a:t>
            </a:r>
            <a:br>
              <a:rPr lang="en-US" sz="2400" dirty="0" smtClean="0"/>
            </a:br>
            <a:r>
              <a:rPr lang="en-US" sz="2400" dirty="0"/>
              <a:t>O</a:t>
            </a:r>
            <a:r>
              <a:rPr lang="en-US" sz="2400" dirty="0" smtClean="0"/>
              <a:t>ver $1,000,000</a:t>
            </a: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1143" t="4341" r="38001"/>
          <a:stretch/>
        </p:blipFill>
        <p:spPr>
          <a:xfrm>
            <a:off x="8479378" y="1843124"/>
            <a:ext cx="3222172" cy="4015176"/>
          </a:xfrm>
          <a:prstGeom prst="rect">
            <a:avLst/>
          </a:prstGeom>
        </p:spPr>
      </p:pic>
    </p:spTree>
    <p:extLst>
      <p:ext uri="{BB962C8B-B14F-4D97-AF65-F5344CB8AC3E}">
        <p14:creationId xmlns:p14="http://schemas.microsoft.com/office/powerpoint/2010/main" val="37371804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65464" y="348869"/>
            <a:ext cx="8664537" cy="788997"/>
          </a:xfrm>
        </p:spPr>
        <p:txBody>
          <a:bodyPr>
            <a:normAutofit fontScale="90000"/>
          </a:bodyPr>
          <a:lstStyle/>
          <a:p>
            <a:r>
              <a:rPr lang="en-US" dirty="0" smtClean="0"/>
              <a:t>Promotions and Sabbaticals FY 2016</a:t>
            </a:r>
            <a:endParaRPr lang="en-US" dirty="0"/>
          </a:p>
        </p:txBody>
      </p:sp>
      <p:sp>
        <p:nvSpPr>
          <p:cNvPr id="3" name="Content Placeholder 2"/>
          <p:cNvSpPr>
            <a:spLocks noGrp="1"/>
          </p:cNvSpPr>
          <p:nvPr>
            <p:ph idx="1"/>
          </p:nvPr>
        </p:nvSpPr>
        <p:spPr>
          <a:xfrm>
            <a:off x="7974377" y="9519338"/>
            <a:ext cx="10388146" cy="408433"/>
          </a:xfrm>
        </p:spPr>
        <p:txBody>
          <a:bodyPr>
            <a:normAutofit fontScale="92500" lnSpcReduction="10000"/>
          </a:bodyPr>
          <a:lstStyle/>
          <a:p>
            <a:pPr marL="0" indent="0">
              <a:buNone/>
            </a:pPr>
            <a:r>
              <a:rPr lang="en-US" sz="2800" b="1" dirty="0" smtClean="0">
                <a:latin typeface="+mj-lt"/>
              </a:rPr>
              <a:t>Sabbaticals</a:t>
            </a:r>
          </a:p>
        </p:txBody>
      </p:sp>
      <p:grpSp>
        <p:nvGrpSpPr>
          <p:cNvPr id="16" name="Group 15"/>
          <p:cNvGrpSpPr/>
          <p:nvPr/>
        </p:nvGrpSpPr>
        <p:grpSpPr>
          <a:xfrm>
            <a:off x="593007" y="1052946"/>
            <a:ext cx="10948652" cy="2801249"/>
            <a:chOff x="575590" y="1192283"/>
            <a:chExt cx="10948652" cy="2801249"/>
          </a:xfrm>
        </p:grpSpPr>
        <p:sp>
          <p:nvSpPr>
            <p:cNvPr id="6" name="TextBox 5"/>
            <p:cNvSpPr txBox="1"/>
            <p:nvPr/>
          </p:nvSpPr>
          <p:spPr>
            <a:xfrm>
              <a:off x="3071648" y="1212165"/>
              <a:ext cx="1184683" cy="369332"/>
            </a:xfrm>
            <a:prstGeom prst="rect">
              <a:avLst/>
            </a:prstGeom>
            <a:noFill/>
          </p:spPr>
          <p:txBody>
            <a:bodyPr wrap="none" rtlCol="0">
              <a:spAutoFit/>
            </a:bodyPr>
            <a:lstStyle/>
            <a:p>
              <a:r>
                <a:rPr lang="en-US" dirty="0" smtClean="0"/>
                <a:t>Professor</a:t>
              </a:r>
              <a:endParaRPr lang="en-US" dirty="0"/>
            </a:p>
          </p:txBody>
        </p:sp>
        <p:sp>
          <p:nvSpPr>
            <p:cNvPr id="7" name="TextBox 6"/>
            <p:cNvSpPr txBox="1"/>
            <p:nvPr/>
          </p:nvSpPr>
          <p:spPr>
            <a:xfrm>
              <a:off x="4867584" y="1216946"/>
              <a:ext cx="2260299" cy="369332"/>
            </a:xfrm>
            <a:prstGeom prst="rect">
              <a:avLst/>
            </a:prstGeom>
            <a:noFill/>
          </p:spPr>
          <p:txBody>
            <a:bodyPr wrap="none" rtlCol="0">
              <a:spAutoFit/>
            </a:bodyPr>
            <a:lstStyle/>
            <a:p>
              <a:r>
                <a:rPr lang="en-US" dirty="0" smtClean="0"/>
                <a:t>Associate Professor</a:t>
              </a:r>
              <a:endParaRPr lang="en-US" dirty="0"/>
            </a:p>
          </p:txBody>
        </p:sp>
        <p:sp>
          <p:nvSpPr>
            <p:cNvPr id="11" name="TextBox 10"/>
            <p:cNvSpPr txBox="1"/>
            <p:nvPr/>
          </p:nvSpPr>
          <p:spPr>
            <a:xfrm>
              <a:off x="575590" y="3654978"/>
              <a:ext cx="1525289" cy="338554"/>
            </a:xfrm>
            <a:prstGeom prst="rect">
              <a:avLst/>
            </a:prstGeom>
            <a:noFill/>
          </p:spPr>
          <p:txBody>
            <a:bodyPr wrap="none" rtlCol="0">
              <a:spAutoFit/>
            </a:bodyPr>
            <a:lstStyle/>
            <a:p>
              <a:r>
                <a:rPr lang="en-US" sz="1600" dirty="0" smtClean="0"/>
                <a:t>Todd Hastings</a:t>
              </a:r>
              <a:endParaRPr lang="en-US" sz="1600" dirty="0"/>
            </a:p>
          </p:txBody>
        </p:sp>
        <p:sp>
          <p:nvSpPr>
            <p:cNvPr id="13" name="TextBox 12"/>
            <p:cNvSpPr txBox="1"/>
            <p:nvPr/>
          </p:nvSpPr>
          <p:spPr>
            <a:xfrm>
              <a:off x="575590" y="1192283"/>
              <a:ext cx="2314031" cy="369332"/>
            </a:xfrm>
            <a:prstGeom prst="rect">
              <a:avLst/>
            </a:prstGeom>
            <a:noFill/>
          </p:spPr>
          <p:txBody>
            <a:bodyPr wrap="none" rtlCol="0">
              <a:spAutoFit/>
            </a:bodyPr>
            <a:lstStyle/>
            <a:p>
              <a:r>
                <a:rPr lang="en-US" dirty="0" smtClean="0"/>
                <a:t>University Professor</a:t>
              </a:r>
              <a:endParaRPr lang="en-US" dirty="0"/>
            </a:p>
          </p:txBody>
        </p:sp>
        <p:pic>
          <p:nvPicPr>
            <p:cNvPr id="1028" name="Picture 4" descr=" Todd Has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55" y="1561615"/>
              <a:ext cx="1455265" cy="20373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Stella Hast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904" y="1551605"/>
              <a:ext cx="1359408" cy="20391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Phillip A. Harries, Ph.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1845" y="1551605"/>
              <a:ext cx="1359408" cy="20391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Mandy M. Peak Bryan, Ph.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4385" y="1547364"/>
              <a:ext cx="1359408" cy="20391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 Grant Moss, Ph.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098719" y="1553728"/>
              <a:ext cx="1436489" cy="20391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535320" y="1553728"/>
              <a:ext cx="1355186" cy="2039112"/>
            </a:xfrm>
            <a:prstGeom prst="rect">
              <a:avLst/>
            </a:prstGeom>
          </p:spPr>
        </p:pic>
        <p:sp>
          <p:nvSpPr>
            <p:cNvPr id="21" name="TextBox 20"/>
            <p:cNvSpPr txBox="1"/>
            <p:nvPr/>
          </p:nvSpPr>
          <p:spPr>
            <a:xfrm>
              <a:off x="3060984" y="3645134"/>
              <a:ext cx="1563248" cy="338554"/>
            </a:xfrm>
            <a:prstGeom prst="rect">
              <a:avLst/>
            </a:prstGeom>
            <a:noFill/>
          </p:spPr>
          <p:txBody>
            <a:bodyPr wrap="none" rtlCol="0">
              <a:spAutoFit/>
            </a:bodyPr>
            <a:lstStyle/>
            <a:p>
              <a:r>
                <a:rPr lang="en-US" sz="1600" dirty="0" smtClean="0"/>
                <a:t>Stella Hastings</a:t>
              </a:r>
              <a:endParaRPr lang="en-US" sz="1600" dirty="0"/>
            </a:p>
          </p:txBody>
        </p:sp>
        <p:sp>
          <p:nvSpPr>
            <p:cNvPr id="22" name="TextBox 21"/>
            <p:cNvSpPr txBox="1"/>
            <p:nvPr/>
          </p:nvSpPr>
          <p:spPr>
            <a:xfrm>
              <a:off x="4852364" y="3644174"/>
              <a:ext cx="1538370" cy="338554"/>
            </a:xfrm>
            <a:prstGeom prst="rect">
              <a:avLst/>
            </a:prstGeom>
            <a:noFill/>
          </p:spPr>
          <p:txBody>
            <a:bodyPr wrap="none" rtlCol="0">
              <a:spAutoFit/>
            </a:bodyPr>
            <a:lstStyle/>
            <a:p>
              <a:r>
                <a:rPr lang="en-US" sz="1600" dirty="0" smtClean="0"/>
                <a:t>Phillip Harries</a:t>
              </a:r>
              <a:endParaRPr lang="en-US" sz="1600" dirty="0"/>
            </a:p>
          </p:txBody>
        </p:sp>
        <p:sp>
          <p:nvSpPr>
            <p:cNvPr id="23" name="TextBox 22"/>
            <p:cNvSpPr txBox="1"/>
            <p:nvPr/>
          </p:nvSpPr>
          <p:spPr>
            <a:xfrm>
              <a:off x="6435900" y="3649564"/>
              <a:ext cx="1653786" cy="338554"/>
            </a:xfrm>
            <a:prstGeom prst="rect">
              <a:avLst/>
            </a:prstGeom>
            <a:noFill/>
          </p:spPr>
          <p:txBody>
            <a:bodyPr wrap="none" rtlCol="0">
              <a:spAutoFit/>
            </a:bodyPr>
            <a:lstStyle/>
            <a:p>
              <a:r>
                <a:rPr lang="en-US" sz="1600" dirty="0" smtClean="0"/>
                <a:t>Jamie McDaniel</a:t>
              </a:r>
              <a:endParaRPr lang="en-US" sz="1600" dirty="0"/>
            </a:p>
          </p:txBody>
        </p:sp>
        <p:sp>
          <p:nvSpPr>
            <p:cNvPr id="24" name="TextBox 23"/>
            <p:cNvSpPr txBox="1"/>
            <p:nvPr/>
          </p:nvSpPr>
          <p:spPr>
            <a:xfrm>
              <a:off x="8089686" y="3649096"/>
              <a:ext cx="1255152" cy="338554"/>
            </a:xfrm>
            <a:prstGeom prst="rect">
              <a:avLst/>
            </a:prstGeom>
            <a:noFill/>
          </p:spPr>
          <p:txBody>
            <a:bodyPr wrap="none" rtlCol="0">
              <a:spAutoFit/>
            </a:bodyPr>
            <a:lstStyle/>
            <a:p>
              <a:r>
                <a:rPr lang="en-US" sz="1600" dirty="0" smtClean="0"/>
                <a:t>Grant Moss</a:t>
              </a:r>
              <a:endParaRPr lang="en-US" sz="1600" dirty="0"/>
            </a:p>
          </p:txBody>
        </p:sp>
        <p:sp>
          <p:nvSpPr>
            <p:cNvPr id="25" name="TextBox 24"/>
            <p:cNvSpPr txBox="1"/>
            <p:nvPr/>
          </p:nvSpPr>
          <p:spPr>
            <a:xfrm>
              <a:off x="9593329" y="3642469"/>
              <a:ext cx="1930913" cy="338554"/>
            </a:xfrm>
            <a:prstGeom prst="rect">
              <a:avLst/>
            </a:prstGeom>
            <a:noFill/>
          </p:spPr>
          <p:txBody>
            <a:bodyPr wrap="none" rtlCol="0">
              <a:spAutoFit/>
            </a:bodyPr>
            <a:lstStyle/>
            <a:p>
              <a:r>
                <a:rPr lang="en-US" sz="1600" dirty="0" smtClean="0"/>
                <a:t>Mandy Peak Bryan</a:t>
              </a:r>
              <a:endParaRPr lang="en-US" sz="1600" dirty="0"/>
            </a:p>
          </p:txBody>
        </p:sp>
      </p:grpSp>
      <p:sp>
        <p:nvSpPr>
          <p:cNvPr id="26" name="Content Placeholder 2"/>
          <p:cNvSpPr txBox="1">
            <a:spLocks/>
          </p:cNvSpPr>
          <p:nvPr/>
        </p:nvSpPr>
        <p:spPr>
          <a:xfrm>
            <a:off x="9422507" y="5197393"/>
            <a:ext cx="2307389" cy="513805"/>
          </a:xfrm>
          <a:prstGeom prst="rect">
            <a:avLst/>
          </a:prstGeom>
        </p:spPr>
        <p:txBody>
          <a:bodyPr vert="horz" lIns="91440" tIns="45720" rIns="91440" bIns="45720" rtlCol="0">
            <a:normAutofit fontScale="62500" lnSpcReduction="2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r">
              <a:buFont typeface="Wingdings" pitchFamily="2" charset="2"/>
              <a:buNone/>
            </a:pPr>
            <a:r>
              <a:rPr lang="en-US" sz="3200" b="1" dirty="0" smtClean="0">
                <a:solidFill>
                  <a:srgbClr val="FF0000"/>
                </a:solidFill>
              </a:rPr>
              <a:t>Congratulations!  </a:t>
            </a:r>
            <a:endParaRPr lang="en-US" sz="3200" b="1" dirty="0" smtClean="0"/>
          </a:p>
        </p:txBody>
      </p:sp>
      <p:grpSp>
        <p:nvGrpSpPr>
          <p:cNvPr id="19" name="Group 18"/>
          <p:cNvGrpSpPr/>
          <p:nvPr/>
        </p:nvGrpSpPr>
        <p:grpSpPr>
          <a:xfrm>
            <a:off x="574098" y="4029402"/>
            <a:ext cx="8848409" cy="2502130"/>
            <a:chOff x="574098" y="4029402"/>
            <a:chExt cx="8848409" cy="2502130"/>
          </a:xfrm>
        </p:grpSpPr>
        <p:pic>
          <p:nvPicPr>
            <p:cNvPr id="27" name="Picture 4" descr=" Todd Hast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72" y="4502714"/>
              <a:ext cx="1173446" cy="16428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 Cynthia Huffman, Ph.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457" y="4502714"/>
              <a:ext cx="10972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 Ananda A. Jayawardhana, Ph.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2552" y="4502714"/>
              <a:ext cx="1100949"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 Virginia C. Rider, Ph.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8185" y="4499619"/>
              <a:ext cx="1171473"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 Khamis Siam, Ph.D."/>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7998981" y="4500644"/>
              <a:ext cx="1167713" cy="16459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13204" y="4029402"/>
              <a:ext cx="1484894" cy="369332"/>
            </a:xfrm>
            <a:prstGeom prst="rect">
              <a:avLst/>
            </a:prstGeom>
            <a:noFill/>
          </p:spPr>
          <p:txBody>
            <a:bodyPr wrap="none" rtlCol="0">
              <a:spAutoFit/>
            </a:bodyPr>
            <a:lstStyle/>
            <a:p>
              <a:r>
                <a:rPr lang="en-US" b="1" dirty="0" smtClean="0"/>
                <a:t>Sabbaticals</a:t>
              </a:r>
              <a:endParaRPr lang="en-US" b="1" dirty="0"/>
            </a:p>
          </p:txBody>
        </p:sp>
        <p:sp>
          <p:nvSpPr>
            <p:cNvPr id="18" name="TextBox 17"/>
            <p:cNvSpPr txBox="1"/>
            <p:nvPr/>
          </p:nvSpPr>
          <p:spPr>
            <a:xfrm>
              <a:off x="574098" y="6192978"/>
              <a:ext cx="1524000" cy="338554"/>
            </a:xfrm>
            <a:prstGeom prst="rect">
              <a:avLst/>
            </a:prstGeom>
            <a:noFill/>
          </p:spPr>
          <p:txBody>
            <a:bodyPr wrap="square" rtlCol="0">
              <a:spAutoFit/>
            </a:bodyPr>
            <a:lstStyle/>
            <a:p>
              <a:r>
                <a:rPr lang="en-US" sz="1600" dirty="0" smtClean="0"/>
                <a:t>Todd Hastings</a:t>
              </a:r>
              <a:endParaRPr lang="en-US" sz="1600" dirty="0"/>
            </a:p>
          </p:txBody>
        </p:sp>
        <p:sp>
          <p:nvSpPr>
            <p:cNvPr id="36" name="TextBox 35"/>
            <p:cNvSpPr txBox="1"/>
            <p:nvPr/>
          </p:nvSpPr>
          <p:spPr>
            <a:xfrm>
              <a:off x="2183659" y="6192978"/>
              <a:ext cx="1840876" cy="338554"/>
            </a:xfrm>
            <a:prstGeom prst="rect">
              <a:avLst/>
            </a:prstGeom>
            <a:noFill/>
          </p:spPr>
          <p:txBody>
            <a:bodyPr wrap="square" rtlCol="0">
              <a:spAutoFit/>
            </a:bodyPr>
            <a:lstStyle/>
            <a:p>
              <a:r>
                <a:rPr lang="en-US" sz="1600" dirty="0" smtClean="0"/>
                <a:t>Cynthia Huffman</a:t>
              </a:r>
              <a:endParaRPr lang="en-US" sz="1600" dirty="0"/>
            </a:p>
          </p:txBody>
        </p:sp>
        <p:sp>
          <p:nvSpPr>
            <p:cNvPr id="37" name="TextBox 36"/>
            <p:cNvSpPr txBox="1"/>
            <p:nvPr/>
          </p:nvSpPr>
          <p:spPr>
            <a:xfrm>
              <a:off x="3960202" y="6192978"/>
              <a:ext cx="2278990" cy="338554"/>
            </a:xfrm>
            <a:prstGeom prst="rect">
              <a:avLst/>
            </a:prstGeom>
            <a:noFill/>
          </p:spPr>
          <p:txBody>
            <a:bodyPr wrap="square" rtlCol="0">
              <a:spAutoFit/>
            </a:bodyPr>
            <a:lstStyle/>
            <a:p>
              <a:r>
                <a:rPr lang="en-US" sz="1600" dirty="0" smtClean="0"/>
                <a:t>Ananda Jayawardhana</a:t>
              </a:r>
              <a:endParaRPr lang="en-US" sz="1600" dirty="0"/>
            </a:p>
          </p:txBody>
        </p:sp>
        <p:sp>
          <p:nvSpPr>
            <p:cNvPr id="38" name="TextBox 37"/>
            <p:cNvSpPr txBox="1"/>
            <p:nvPr/>
          </p:nvSpPr>
          <p:spPr>
            <a:xfrm>
              <a:off x="6239192" y="6191034"/>
              <a:ext cx="1524000" cy="338554"/>
            </a:xfrm>
            <a:prstGeom prst="rect">
              <a:avLst/>
            </a:prstGeom>
            <a:noFill/>
          </p:spPr>
          <p:txBody>
            <a:bodyPr wrap="square" rtlCol="0">
              <a:spAutoFit/>
            </a:bodyPr>
            <a:lstStyle/>
            <a:p>
              <a:r>
                <a:rPr lang="en-US" sz="1600" dirty="0" smtClean="0"/>
                <a:t>Virginia Rider</a:t>
              </a:r>
              <a:endParaRPr lang="en-US" sz="1600" dirty="0"/>
            </a:p>
          </p:txBody>
        </p:sp>
        <p:sp>
          <p:nvSpPr>
            <p:cNvPr id="39" name="TextBox 38"/>
            <p:cNvSpPr txBox="1"/>
            <p:nvPr/>
          </p:nvSpPr>
          <p:spPr>
            <a:xfrm>
              <a:off x="7898507" y="6186755"/>
              <a:ext cx="1524000" cy="338554"/>
            </a:xfrm>
            <a:prstGeom prst="rect">
              <a:avLst/>
            </a:prstGeom>
            <a:noFill/>
          </p:spPr>
          <p:txBody>
            <a:bodyPr wrap="square" rtlCol="0">
              <a:spAutoFit/>
            </a:bodyPr>
            <a:lstStyle/>
            <a:p>
              <a:r>
                <a:rPr lang="en-US" sz="1600" dirty="0" err="1" smtClean="0"/>
                <a:t>Khamis</a:t>
              </a:r>
              <a:r>
                <a:rPr lang="en-US" sz="1600" dirty="0" smtClean="0"/>
                <a:t> Siam</a:t>
              </a:r>
              <a:endParaRPr lang="en-US" sz="1600" dirty="0"/>
            </a:p>
          </p:txBody>
        </p:sp>
      </p:grpSp>
    </p:spTree>
    <p:extLst>
      <p:ext uri="{BB962C8B-B14F-4D97-AF65-F5344CB8AC3E}">
        <p14:creationId xmlns:p14="http://schemas.microsoft.com/office/powerpoint/2010/main" val="2598681131"/>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708442"/>
          </a:xfrm>
        </p:spPr>
        <p:txBody>
          <a:bodyPr>
            <a:normAutofit fontScale="90000"/>
          </a:bodyPr>
          <a:lstStyle/>
          <a:p>
            <a:r>
              <a:rPr lang="en-US" dirty="0" smtClean="0"/>
              <a:t>To those retiring</a:t>
            </a:r>
            <a:endParaRPr lang="en-US" dirty="0"/>
          </a:p>
        </p:txBody>
      </p:sp>
      <p:sp>
        <p:nvSpPr>
          <p:cNvPr id="3" name="Content Placeholder 2"/>
          <p:cNvSpPr>
            <a:spLocks noGrp="1"/>
          </p:cNvSpPr>
          <p:nvPr>
            <p:ph idx="1"/>
          </p:nvPr>
        </p:nvSpPr>
        <p:spPr>
          <a:xfrm>
            <a:off x="1069848" y="1102505"/>
            <a:ext cx="10058400" cy="656626"/>
          </a:xfrm>
        </p:spPr>
        <p:txBody>
          <a:bodyPr>
            <a:normAutofit/>
          </a:bodyPr>
          <a:lstStyle/>
          <a:p>
            <a:pPr marL="0" indent="0">
              <a:buNone/>
            </a:pPr>
            <a:r>
              <a:rPr lang="en-US" sz="2800" u="sng" dirty="0" smtClean="0">
                <a:solidFill>
                  <a:srgbClr val="FF0000"/>
                </a:solidFill>
              </a:rPr>
              <a:t>With Gratitude and Best Wishes for the Future</a:t>
            </a:r>
          </a:p>
        </p:txBody>
      </p:sp>
      <p:grpSp>
        <p:nvGrpSpPr>
          <p:cNvPr id="11" name="Group 10"/>
          <p:cNvGrpSpPr/>
          <p:nvPr/>
        </p:nvGrpSpPr>
        <p:grpSpPr>
          <a:xfrm>
            <a:off x="359557" y="1810947"/>
            <a:ext cx="11165225" cy="4399663"/>
            <a:chOff x="359557" y="1810947"/>
            <a:chExt cx="11165225" cy="4399663"/>
          </a:xfrm>
        </p:grpSpPr>
        <p:sp>
          <p:nvSpPr>
            <p:cNvPr id="4" name="TextBox 3"/>
            <p:cNvSpPr txBox="1"/>
            <p:nvPr/>
          </p:nvSpPr>
          <p:spPr>
            <a:xfrm>
              <a:off x="359557" y="4579394"/>
              <a:ext cx="2179662" cy="1631216"/>
            </a:xfrm>
            <a:prstGeom prst="rect">
              <a:avLst/>
            </a:prstGeom>
            <a:noFill/>
          </p:spPr>
          <p:txBody>
            <a:bodyPr wrap="square" rtlCol="0">
              <a:spAutoFit/>
            </a:bodyPr>
            <a:lstStyle/>
            <a:p>
              <a:r>
                <a:rPr lang="en-US" dirty="0" smtClean="0"/>
                <a:t>Kathleen De Grave</a:t>
              </a:r>
            </a:p>
            <a:p>
              <a:endParaRPr lang="en-US" dirty="0" smtClean="0"/>
            </a:p>
            <a:p>
              <a:pPr marL="91440" indent="-274320"/>
              <a:r>
                <a:rPr lang="en-US" sz="1600" dirty="0" smtClean="0"/>
                <a:t>English and Creative Writing</a:t>
              </a:r>
            </a:p>
            <a:p>
              <a:pPr marL="91440" indent="-274320"/>
              <a:r>
                <a:rPr lang="en-US" sz="1600" dirty="0" smtClean="0"/>
                <a:t>English &amp; Modern Languages Dept.</a:t>
              </a:r>
              <a:endParaRPr lang="en-US" sz="1600" dirty="0"/>
            </a:p>
          </p:txBody>
        </p:sp>
        <p:sp>
          <p:nvSpPr>
            <p:cNvPr id="6" name="TextBox 5"/>
            <p:cNvSpPr txBox="1"/>
            <p:nvPr/>
          </p:nvSpPr>
          <p:spPr>
            <a:xfrm>
              <a:off x="9592797" y="4579394"/>
              <a:ext cx="1931985" cy="1200329"/>
            </a:xfrm>
            <a:prstGeom prst="rect">
              <a:avLst/>
            </a:prstGeom>
            <a:noFill/>
          </p:spPr>
          <p:txBody>
            <a:bodyPr wrap="square" rtlCol="0">
              <a:spAutoFit/>
            </a:bodyPr>
            <a:lstStyle/>
            <a:p>
              <a:r>
                <a:rPr lang="en-US" dirty="0" smtClean="0"/>
                <a:t>Paul </a:t>
              </a:r>
              <a:r>
                <a:rPr lang="en-US" dirty="0" err="1" smtClean="0"/>
                <a:t>Zagorski</a:t>
              </a:r>
              <a:endParaRPr lang="en-US" dirty="0" smtClean="0"/>
            </a:p>
            <a:p>
              <a:endParaRPr lang="en-US" dirty="0"/>
            </a:p>
            <a:p>
              <a:r>
                <a:rPr lang="en-US" dirty="0" smtClean="0"/>
                <a:t>Political Science</a:t>
              </a:r>
            </a:p>
            <a:p>
              <a:r>
                <a:rPr lang="en-US" dirty="0" smtClean="0"/>
                <a:t>HPSS Dept.</a:t>
              </a:r>
              <a:endParaRPr lang="en-US" dirty="0"/>
            </a:p>
          </p:txBody>
        </p:sp>
        <p:sp>
          <p:nvSpPr>
            <p:cNvPr id="7" name="TextBox 6"/>
            <p:cNvSpPr txBox="1"/>
            <p:nvPr/>
          </p:nvSpPr>
          <p:spPr>
            <a:xfrm>
              <a:off x="7347515" y="4579394"/>
              <a:ext cx="2179662" cy="1477328"/>
            </a:xfrm>
            <a:prstGeom prst="rect">
              <a:avLst/>
            </a:prstGeom>
            <a:noFill/>
          </p:spPr>
          <p:txBody>
            <a:bodyPr wrap="square" rtlCol="0">
              <a:spAutoFit/>
            </a:bodyPr>
            <a:lstStyle/>
            <a:p>
              <a:r>
                <a:rPr lang="en-US" dirty="0" smtClean="0"/>
                <a:t>Paul ‘Skip’ Morris</a:t>
              </a:r>
            </a:p>
            <a:p>
              <a:endParaRPr lang="en-US" dirty="0"/>
            </a:p>
            <a:p>
              <a:pPr marL="91440" indent="-274320"/>
              <a:r>
                <a:rPr lang="en-US" dirty="0"/>
                <a:t>English </a:t>
              </a:r>
              <a:endParaRPr lang="en-US" dirty="0" smtClean="0"/>
            </a:p>
            <a:p>
              <a:pPr marL="91440" indent="-274320"/>
              <a:r>
                <a:rPr lang="en-US" dirty="0" smtClean="0"/>
                <a:t>English </a:t>
              </a:r>
              <a:r>
                <a:rPr lang="en-US" dirty="0"/>
                <a:t>&amp; Modern Languages </a:t>
              </a:r>
              <a:r>
                <a:rPr lang="en-US" dirty="0" smtClean="0"/>
                <a:t>Dept.</a:t>
              </a:r>
              <a:endParaRPr lang="en-US" dirty="0"/>
            </a:p>
          </p:txBody>
        </p:sp>
        <p:sp>
          <p:nvSpPr>
            <p:cNvPr id="8" name="TextBox 7"/>
            <p:cNvSpPr txBox="1"/>
            <p:nvPr/>
          </p:nvSpPr>
          <p:spPr>
            <a:xfrm>
              <a:off x="2767723" y="4579394"/>
              <a:ext cx="1548291" cy="1138773"/>
            </a:xfrm>
            <a:prstGeom prst="rect">
              <a:avLst/>
            </a:prstGeom>
            <a:noFill/>
          </p:spPr>
          <p:txBody>
            <a:bodyPr wrap="square" rtlCol="0">
              <a:spAutoFit/>
            </a:bodyPr>
            <a:lstStyle/>
            <a:p>
              <a:r>
                <a:rPr lang="en-US" dirty="0" smtClean="0"/>
                <a:t>Cynthia Ford</a:t>
              </a:r>
            </a:p>
            <a:p>
              <a:endParaRPr lang="en-US" dirty="0"/>
            </a:p>
            <a:p>
              <a:r>
                <a:rPr lang="en-US" sz="1600" dirty="0" smtClean="0"/>
                <a:t>Biology</a:t>
              </a:r>
            </a:p>
            <a:p>
              <a:r>
                <a:rPr lang="en-US" sz="1600" dirty="0" smtClean="0"/>
                <a:t>Biology Dept.</a:t>
              </a:r>
              <a:endParaRPr lang="en-US" sz="1600" dirty="0"/>
            </a:p>
          </p:txBody>
        </p:sp>
        <p:sp>
          <p:nvSpPr>
            <p:cNvPr id="9" name="TextBox 8"/>
            <p:cNvSpPr txBox="1"/>
            <p:nvPr/>
          </p:nvSpPr>
          <p:spPr>
            <a:xfrm>
              <a:off x="5074578" y="4579394"/>
              <a:ext cx="1641908" cy="1138773"/>
            </a:xfrm>
            <a:prstGeom prst="rect">
              <a:avLst/>
            </a:prstGeom>
            <a:noFill/>
          </p:spPr>
          <p:txBody>
            <a:bodyPr wrap="square" rtlCol="0">
              <a:spAutoFit/>
            </a:bodyPr>
            <a:lstStyle/>
            <a:p>
              <a:r>
                <a:rPr lang="en-US" dirty="0" smtClean="0"/>
                <a:t>Steven Ford</a:t>
              </a:r>
            </a:p>
            <a:p>
              <a:endParaRPr lang="en-US" dirty="0" smtClean="0"/>
            </a:p>
            <a:p>
              <a:r>
                <a:rPr lang="en-US" sz="1600" dirty="0" smtClean="0"/>
                <a:t>Zoology</a:t>
              </a:r>
              <a:endParaRPr lang="en-US" sz="1600" dirty="0"/>
            </a:p>
            <a:p>
              <a:r>
                <a:rPr lang="en-US" sz="1600" dirty="0" smtClean="0"/>
                <a:t>Biology Dept.</a:t>
              </a:r>
              <a:endParaRPr lang="en-US" sz="1600" dirty="0"/>
            </a:p>
          </p:txBody>
        </p:sp>
        <p:pic>
          <p:nvPicPr>
            <p:cNvPr id="2050" name="Picture 2" descr="https://scontent-dfw1-1.xx.fbcdn.net/hphotos-xpa1/v/t1.0-9/75813_460447109825_2479035_n.jpg?oh=932430f620e9a733d495d358e41f5aaf&amp;oe=57C019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250" y="1810947"/>
              <a:ext cx="2030276" cy="2596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thleen De Grave and Skip Mor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133" y="1810947"/>
              <a:ext cx="1864814" cy="26003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 Cynthia S. Ford, Ph.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964" y="1810948"/>
              <a:ext cx="1848003" cy="25964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 Steven D. Ford, Ph.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6548" y="1810948"/>
              <a:ext cx="1848004" cy="259644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 Paul W. Zagorski, Ph.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2528" y="1810947"/>
              <a:ext cx="1731264" cy="25968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649034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4171" y="484632"/>
            <a:ext cx="10058400" cy="680139"/>
          </a:xfrm>
        </p:spPr>
        <p:txBody>
          <a:bodyPr>
            <a:normAutofit fontScale="90000"/>
          </a:bodyPr>
          <a:lstStyle/>
          <a:p>
            <a:r>
              <a:rPr lang="en-US" dirty="0" smtClean="0">
                <a:solidFill>
                  <a:srgbClr val="C00000"/>
                </a:solidFill>
              </a:rPr>
              <a:t>Art</a:t>
            </a:r>
            <a:endParaRPr lang="en-US" dirty="0">
              <a:solidFill>
                <a:srgbClr val="C00000"/>
              </a:solidFill>
            </a:endParaRPr>
          </a:p>
        </p:txBody>
      </p:sp>
      <p:sp>
        <p:nvSpPr>
          <p:cNvPr id="3" name="Content Placeholder 2"/>
          <p:cNvSpPr>
            <a:spLocks noGrp="1"/>
          </p:cNvSpPr>
          <p:nvPr>
            <p:ph idx="1"/>
          </p:nvPr>
        </p:nvSpPr>
        <p:spPr>
          <a:xfrm>
            <a:off x="584171" y="1397337"/>
            <a:ext cx="8632952" cy="1159329"/>
          </a:xfrm>
        </p:spPr>
        <p:txBody>
          <a:bodyPr>
            <a:normAutofit/>
          </a:bodyPr>
          <a:lstStyle/>
          <a:p>
            <a:pPr>
              <a:spcBef>
                <a:spcPts val="1800"/>
              </a:spcBef>
            </a:pPr>
            <a:r>
              <a:rPr lang="en-US" dirty="0" smtClean="0"/>
              <a:t>Faculty Portico Bowman received a Post-Graduate Certificate in Creative Writing from The School of Writers at the Humber Institute </a:t>
            </a:r>
            <a:br>
              <a:rPr lang="en-US" dirty="0" smtClean="0"/>
            </a:br>
            <a:r>
              <a:rPr lang="en-US" dirty="0" smtClean="0"/>
              <a:t>for Advanced Learning and Technology in Toronto, Canada</a:t>
            </a:r>
            <a:r>
              <a:rPr lang="en-US" dirty="0"/>
              <a:t>. </a:t>
            </a:r>
            <a:r>
              <a:rPr lang="en-US" dirty="0" smtClean="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025" y="484632"/>
            <a:ext cx="2103610" cy="2307784"/>
          </a:xfrm>
          <a:prstGeom prst="rect">
            <a:avLst/>
          </a:prstGeom>
        </p:spPr>
      </p:pic>
      <p:pic>
        <p:nvPicPr>
          <p:cNvPr id="1026" name="Picture 2" descr="https://scontent-dfw1-1.xx.fbcdn.net/hphotos-xat1/v/t1.0-9/12246829_10153140595090966_4448277332889732351_n.jpg?oh=84a78962156eb12a089b423ad54c44b8&amp;oe=57A9392A"/>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6208" t="19986" r="10793" b="863"/>
          <a:stretch/>
        </p:blipFill>
        <p:spPr bwMode="auto">
          <a:xfrm>
            <a:off x="631023" y="2789232"/>
            <a:ext cx="4269624" cy="34720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10150" y="2867302"/>
            <a:ext cx="6643509" cy="3600986"/>
          </a:xfrm>
          <a:prstGeom prst="rect">
            <a:avLst/>
          </a:prstGeom>
          <a:noFill/>
        </p:spPr>
        <p:txBody>
          <a:bodyPr wrap="square" rtlCol="0">
            <a:spAutoFit/>
          </a:bodyPr>
          <a:lstStyle/>
          <a:p>
            <a:pPr marL="182880" lvl="0" indent="-182880" defTabSz="914400">
              <a:lnSpc>
                <a:spcPct val="90000"/>
              </a:lnSpc>
              <a:spcBef>
                <a:spcPts val="1800"/>
              </a:spcBef>
              <a:buClr>
                <a:srgbClr val="D34817">
                  <a:lumMod val="75000"/>
                </a:srgbClr>
              </a:buClr>
              <a:buSzPct val="85000"/>
              <a:buFont typeface="Wingdings" pitchFamily="2" charset="2"/>
              <a:buChar char="§"/>
            </a:pPr>
            <a:r>
              <a:rPr lang="en-US" sz="2000" dirty="0">
                <a:solidFill>
                  <a:prstClr val="black"/>
                </a:solidFill>
              </a:rPr>
              <a:t>Student Jacqueline Denton participated in an </a:t>
            </a:r>
            <a:r>
              <a:rPr lang="en-US" sz="2000" dirty="0" smtClean="0">
                <a:solidFill>
                  <a:prstClr val="black"/>
                </a:solidFill>
              </a:rPr>
              <a:t>internship </a:t>
            </a:r>
            <a:r>
              <a:rPr lang="en-US" sz="2000" dirty="0">
                <a:solidFill>
                  <a:prstClr val="black"/>
                </a:solidFill>
              </a:rPr>
              <a:t>with the painter Oliver </a:t>
            </a:r>
            <a:r>
              <a:rPr lang="en-US" sz="2000" dirty="0" err="1">
                <a:solidFill>
                  <a:prstClr val="black"/>
                </a:solidFill>
              </a:rPr>
              <a:t>Hibert</a:t>
            </a:r>
            <a:r>
              <a:rPr lang="en-US" sz="2000" dirty="0">
                <a:solidFill>
                  <a:prstClr val="black"/>
                </a:solidFill>
              </a:rPr>
              <a:t>.  </a:t>
            </a:r>
            <a:r>
              <a:rPr lang="en-US" sz="2000" dirty="0" smtClean="0">
                <a:solidFill>
                  <a:prstClr val="black"/>
                </a:solidFill>
              </a:rPr>
              <a:t/>
            </a:r>
            <a:br>
              <a:rPr lang="en-US" sz="2000" dirty="0" smtClean="0">
                <a:solidFill>
                  <a:prstClr val="black"/>
                </a:solidFill>
              </a:rPr>
            </a:br>
            <a:r>
              <a:rPr lang="en-US" sz="2000" dirty="0" smtClean="0">
                <a:solidFill>
                  <a:prstClr val="black"/>
                </a:solidFill>
              </a:rPr>
              <a:t>This </a:t>
            </a:r>
            <a:r>
              <a:rPr lang="en-US" sz="2000" dirty="0">
                <a:solidFill>
                  <a:prstClr val="black"/>
                </a:solidFill>
              </a:rPr>
              <a:t>culminated in a gallery exhibition of her work </a:t>
            </a:r>
            <a:r>
              <a:rPr lang="en-US" sz="2000" dirty="0" smtClean="0">
                <a:solidFill>
                  <a:prstClr val="black"/>
                </a:solidFill>
              </a:rPr>
              <a:t/>
            </a:r>
            <a:br>
              <a:rPr lang="en-US" sz="2000" dirty="0" smtClean="0">
                <a:solidFill>
                  <a:prstClr val="black"/>
                </a:solidFill>
              </a:rPr>
            </a:br>
            <a:r>
              <a:rPr lang="en-US" sz="2000" dirty="0" smtClean="0">
                <a:solidFill>
                  <a:prstClr val="black"/>
                </a:solidFill>
              </a:rPr>
              <a:t>as </a:t>
            </a:r>
            <a:r>
              <a:rPr lang="en-US" sz="2000" dirty="0">
                <a:solidFill>
                  <a:prstClr val="black"/>
                </a:solidFill>
              </a:rPr>
              <a:t>well as his </a:t>
            </a:r>
            <a:r>
              <a:rPr lang="en-US" sz="2000" dirty="0" smtClean="0">
                <a:solidFill>
                  <a:prstClr val="black"/>
                </a:solidFill>
              </a:rPr>
              <a:t>in Phoenix, Arizona</a:t>
            </a:r>
            <a:r>
              <a:rPr lang="en-US" sz="2000" dirty="0">
                <a:solidFill>
                  <a:prstClr val="black"/>
                </a:solidFill>
              </a:rPr>
              <a:t>. </a:t>
            </a:r>
          </a:p>
          <a:p>
            <a:pPr marL="182880" lvl="0" indent="-182880" defTabSz="914400">
              <a:lnSpc>
                <a:spcPct val="90000"/>
              </a:lnSpc>
              <a:spcBef>
                <a:spcPts val="1800"/>
              </a:spcBef>
              <a:buClr>
                <a:srgbClr val="D34817">
                  <a:lumMod val="75000"/>
                </a:srgbClr>
              </a:buClr>
              <a:buSzPct val="85000"/>
              <a:buFont typeface="Wingdings" pitchFamily="2" charset="2"/>
              <a:buChar char="§"/>
            </a:pPr>
            <a:r>
              <a:rPr lang="en-US" sz="2000" dirty="0" smtClean="0">
                <a:solidFill>
                  <a:prstClr val="black"/>
                </a:solidFill>
              </a:rPr>
              <a:t>Faculty </a:t>
            </a:r>
            <a:r>
              <a:rPr lang="en-US" sz="2000" dirty="0">
                <a:solidFill>
                  <a:prstClr val="black"/>
                </a:solidFill>
              </a:rPr>
              <a:t>James Oliver was awarded a grant through </a:t>
            </a:r>
            <a:r>
              <a:rPr lang="en-US" sz="2000" dirty="0" smtClean="0">
                <a:solidFill>
                  <a:prstClr val="black"/>
                </a:solidFill>
              </a:rPr>
              <a:t/>
            </a:r>
            <a:br>
              <a:rPr lang="en-US" sz="2000" dirty="0" smtClean="0">
                <a:solidFill>
                  <a:prstClr val="black"/>
                </a:solidFill>
              </a:rPr>
            </a:br>
            <a:r>
              <a:rPr lang="en-US" sz="2000" dirty="0" smtClean="0">
                <a:solidFill>
                  <a:prstClr val="black"/>
                </a:solidFill>
              </a:rPr>
              <a:t>the </a:t>
            </a:r>
            <a:r>
              <a:rPr lang="en-US" sz="2000" dirty="0">
                <a:solidFill>
                  <a:prstClr val="black"/>
                </a:solidFill>
              </a:rPr>
              <a:t>SEK Art Fest that provided the opportunity for </a:t>
            </a:r>
            <a:r>
              <a:rPr lang="en-US" sz="2000" dirty="0" smtClean="0">
                <a:solidFill>
                  <a:prstClr val="black"/>
                </a:solidFill>
              </a:rPr>
              <a:t/>
            </a:r>
            <a:br>
              <a:rPr lang="en-US" sz="2000" dirty="0" smtClean="0">
                <a:solidFill>
                  <a:prstClr val="black"/>
                </a:solidFill>
              </a:rPr>
            </a:br>
            <a:r>
              <a:rPr lang="en-US" sz="2000" dirty="0" smtClean="0">
                <a:solidFill>
                  <a:prstClr val="black"/>
                </a:solidFill>
              </a:rPr>
              <a:t>his  Mural </a:t>
            </a:r>
            <a:r>
              <a:rPr lang="en-US" sz="2000" dirty="0">
                <a:solidFill>
                  <a:prstClr val="black"/>
                </a:solidFill>
              </a:rPr>
              <a:t>Painting class to execute a public mural </a:t>
            </a:r>
            <a:r>
              <a:rPr lang="en-US" sz="2000" dirty="0" smtClean="0">
                <a:solidFill>
                  <a:prstClr val="black"/>
                </a:solidFill>
              </a:rPr>
              <a:t/>
            </a:r>
            <a:br>
              <a:rPr lang="en-US" sz="2000" dirty="0" smtClean="0">
                <a:solidFill>
                  <a:prstClr val="black"/>
                </a:solidFill>
              </a:rPr>
            </a:br>
            <a:r>
              <a:rPr lang="en-US" sz="2000" dirty="0" smtClean="0">
                <a:solidFill>
                  <a:prstClr val="black"/>
                </a:solidFill>
              </a:rPr>
              <a:t>for </a:t>
            </a:r>
            <a:r>
              <a:rPr lang="en-US" sz="2000" dirty="0">
                <a:solidFill>
                  <a:prstClr val="black"/>
                </a:solidFill>
              </a:rPr>
              <a:t>downtown </a:t>
            </a:r>
            <a:r>
              <a:rPr lang="en-US" sz="2000" dirty="0" smtClean="0">
                <a:solidFill>
                  <a:prstClr val="black"/>
                </a:solidFill>
              </a:rPr>
              <a:t>Pittsburg.</a:t>
            </a:r>
            <a:endParaRPr lang="en-US" sz="2000" dirty="0">
              <a:solidFill>
                <a:prstClr val="black"/>
              </a:solidFill>
            </a:endParaRPr>
          </a:p>
          <a:p>
            <a:pPr marL="182880" lvl="0" indent="-182880" defTabSz="914400">
              <a:lnSpc>
                <a:spcPct val="90000"/>
              </a:lnSpc>
              <a:spcBef>
                <a:spcPts val="1800"/>
              </a:spcBef>
              <a:buClr>
                <a:srgbClr val="D34817">
                  <a:lumMod val="75000"/>
                </a:srgbClr>
              </a:buClr>
              <a:buSzPct val="85000"/>
              <a:buFont typeface="Wingdings" pitchFamily="2" charset="2"/>
              <a:buChar char="§"/>
            </a:pPr>
            <a:r>
              <a:rPr lang="en-US" sz="2000" dirty="0" smtClean="0">
                <a:solidFill>
                  <a:prstClr val="black"/>
                </a:solidFill>
              </a:rPr>
              <a:t>Hand </a:t>
            </a:r>
            <a:r>
              <a:rPr lang="en-US" sz="2000" dirty="0">
                <a:solidFill>
                  <a:prstClr val="black"/>
                </a:solidFill>
              </a:rPr>
              <a:t>Lettering for Comics &amp; Illustration class’ participation in the Kansas People’s History Project. </a:t>
            </a:r>
            <a:r>
              <a:rPr lang="en-US" sz="2000" dirty="0" smtClean="0">
                <a:solidFill>
                  <a:prstClr val="black"/>
                </a:solidFill>
              </a:rPr>
              <a:t> Their </a:t>
            </a:r>
            <a:r>
              <a:rPr lang="en-US" sz="2000" dirty="0">
                <a:solidFill>
                  <a:prstClr val="black"/>
                </a:solidFill>
              </a:rPr>
              <a:t>work will be part of a traveling exhibition.</a:t>
            </a:r>
          </a:p>
        </p:txBody>
      </p:sp>
    </p:spTree>
    <p:extLst>
      <p:ext uri="{BB962C8B-B14F-4D97-AF65-F5344CB8AC3E}">
        <p14:creationId xmlns:p14="http://schemas.microsoft.com/office/powerpoint/2010/main" val="229390782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484632"/>
            <a:ext cx="10058400" cy="680139"/>
          </a:xfrm>
        </p:spPr>
        <p:txBody>
          <a:bodyPr>
            <a:normAutofit fontScale="90000"/>
          </a:bodyPr>
          <a:lstStyle/>
          <a:p>
            <a:r>
              <a:rPr lang="en-US" dirty="0" smtClean="0">
                <a:solidFill>
                  <a:srgbClr val="C00000"/>
                </a:solidFill>
              </a:rPr>
              <a:t>Biology</a:t>
            </a:r>
            <a:endParaRPr lang="en-US" dirty="0">
              <a:solidFill>
                <a:srgbClr val="C00000"/>
              </a:solidFill>
            </a:endParaRPr>
          </a:p>
        </p:txBody>
      </p:sp>
      <p:sp>
        <p:nvSpPr>
          <p:cNvPr id="3" name="Content Placeholder 2"/>
          <p:cNvSpPr>
            <a:spLocks noGrp="1"/>
          </p:cNvSpPr>
          <p:nvPr>
            <p:ph idx="1"/>
          </p:nvPr>
        </p:nvSpPr>
        <p:spPr>
          <a:xfrm>
            <a:off x="704850" y="1081877"/>
            <a:ext cx="10461498" cy="2594774"/>
          </a:xfrm>
        </p:spPr>
        <p:txBody>
          <a:bodyPr>
            <a:normAutofit/>
          </a:bodyPr>
          <a:lstStyle/>
          <a:p>
            <a:pPr>
              <a:spcBef>
                <a:spcPts val="1800"/>
              </a:spcBef>
            </a:pPr>
            <a:r>
              <a:rPr lang="en-US" dirty="0" smtClean="0"/>
              <a:t>Ten students plus recent biology graduates are traveling to </a:t>
            </a:r>
            <a:br>
              <a:rPr lang="en-US" dirty="0" smtClean="0"/>
            </a:br>
            <a:r>
              <a:rPr lang="en-US" dirty="0" smtClean="0"/>
              <a:t>Glacier Bay National Park Summer 2016 for a study away trip.</a:t>
            </a:r>
          </a:p>
          <a:p>
            <a:pPr>
              <a:spcBef>
                <a:spcPts val="1800"/>
              </a:spcBef>
            </a:pPr>
            <a:r>
              <a:rPr lang="en-US" dirty="0" smtClean="0"/>
              <a:t>The Biology Department Nature Reach Program raised $40K </a:t>
            </a:r>
            <a:br>
              <a:rPr lang="en-US" dirty="0" smtClean="0"/>
            </a:br>
            <a:r>
              <a:rPr lang="en-US" dirty="0" smtClean="0"/>
              <a:t>and completed 158 presentations, reaching 4400 people in </a:t>
            </a:r>
            <a:br>
              <a:rPr lang="en-US" dirty="0" smtClean="0"/>
            </a:br>
            <a:r>
              <a:rPr lang="en-US" dirty="0" smtClean="0"/>
              <a:t>20 different communities in three states.</a:t>
            </a:r>
          </a:p>
          <a:p>
            <a:pPr>
              <a:spcBef>
                <a:spcPts val="1800"/>
              </a:spcBef>
            </a:pPr>
            <a:r>
              <a:rPr lang="en-US" dirty="0" smtClean="0"/>
              <a:t>Student Travis Burrows will be working with the USFS </a:t>
            </a:r>
            <a:br>
              <a:rPr lang="en-US" dirty="0" smtClean="0"/>
            </a:br>
            <a:r>
              <a:rPr lang="en-US" dirty="0" smtClean="0"/>
              <a:t>working on the sage grouse program during Summer 2016.</a:t>
            </a:r>
          </a:p>
        </p:txBody>
      </p:sp>
      <p:pic>
        <p:nvPicPr>
          <p:cNvPr id="2052" name="Picture 4" descr="https://scontent-dfw1-1.xx.fbcdn.net/hphotos-xpt1/t31.0-8/12186706_875509825836005_2951958739120480980_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157258" y="3650100"/>
            <a:ext cx="4444192" cy="271259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704850" y="3676651"/>
            <a:ext cx="6251448" cy="2778579"/>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spcBef>
                <a:spcPts val="1800"/>
              </a:spcBef>
            </a:pPr>
            <a:r>
              <a:rPr lang="en-US" dirty="0" smtClean="0"/>
              <a:t>Prehealth students experienced a once in a </a:t>
            </a:r>
            <a:br>
              <a:rPr lang="en-US" dirty="0" smtClean="0"/>
            </a:br>
            <a:r>
              <a:rPr lang="en-US" dirty="0" smtClean="0"/>
              <a:t>lifetime opportunity with a panel of eight physicians and graduates of PSU.  </a:t>
            </a:r>
            <a:br>
              <a:rPr lang="en-US" dirty="0" smtClean="0"/>
            </a:br>
            <a:r>
              <a:rPr lang="en-US" dirty="0" smtClean="0"/>
              <a:t>Students interviewed the panel on definitions of success and other topics.  It was a special opportunity to appreciate the dedication, humor and  professionalism shared by our physician </a:t>
            </a:r>
            <a:br>
              <a:rPr lang="en-US" dirty="0" smtClean="0"/>
            </a:br>
            <a:r>
              <a:rPr lang="en-US" dirty="0" smtClean="0"/>
              <a:t>graduates.</a:t>
            </a:r>
            <a:endParaRPr lang="en-US" dirty="0"/>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853" t="6598" r="14711" b="6514"/>
          <a:stretch/>
        </p:blipFill>
        <p:spPr>
          <a:xfrm>
            <a:off x="8360655" y="399012"/>
            <a:ext cx="3240795" cy="2975955"/>
          </a:xfrm>
          <a:prstGeom prst="rect">
            <a:avLst/>
          </a:prstGeom>
        </p:spPr>
      </p:pic>
    </p:spTree>
    <p:extLst>
      <p:ext uri="{BB962C8B-B14F-4D97-AF65-F5344CB8AC3E}">
        <p14:creationId xmlns:p14="http://schemas.microsoft.com/office/powerpoint/2010/main" val="312400037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2566</TotalTime>
  <Words>877</Words>
  <Application>Microsoft Office PowerPoint</Application>
  <PresentationFormat>Widescreen</PresentationFormat>
  <Paragraphs>169</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Rockwell</vt:lpstr>
      <vt:lpstr>Rockwell Condensed</vt:lpstr>
      <vt:lpstr>Wingdings</vt:lpstr>
      <vt:lpstr>Wood Type</vt:lpstr>
      <vt:lpstr>PowerPoint Presentation</vt:lpstr>
      <vt:lpstr>The College of  Arts &amp; Sciences</vt:lpstr>
      <vt:lpstr>The College of Arts &amp; Sciences Mission</vt:lpstr>
      <vt:lpstr>The College of Arts &amp; Sciences Goals</vt:lpstr>
      <vt:lpstr>The College of Arts &amp; Sciences – Fall 2015</vt:lpstr>
      <vt:lpstr>Promotions and Sabbaticals FY 2016</vt:lpstr>
      <vt:lpstr>To those retiring</vt:lpstr>
      <vt:lpstr>Art</vt:lpstr>
      <vt:lpstr>Biology</vt:lpstr>
      <vt:lpstr>chemistry</vt:lpstr>
      <vt:lpstr>Communication</vt:lpstr>
      <vt:lpstr>English and Modern Languages</vt:lpstr>
      <vt:lpstr>Family &amp; consumer Sciences</vt:lpstr>
      <vt:lpstr>History, Philosophy and Social Sciences</vt:lpstr>
      <vt:lpstr>Mathematics </vt:lpstr>
      <vt:lpstr>Military Science</vt:lpstr>
      <vt:lpstr>Music</vt:lpstr>
      <vt:lpstr>Nursing</vt:lpstr>
      <vt:lpstr>Physics</vt:lpstr>
      <vt:lpstr>Women’s and Gender Studies</vt:lpstr>
      <vt:lpstr>2016 meritorious achievement awardees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College of Arts        &amp; Sciences</dc:title>
  <dc:creator>Mary Carol Pomatto</dc:creator>
  <cp:lastModifiedBy>Laramie Unruh</cp:lastModifiedBy>
  <cp:revision>119</cp:revision>
  <cp:lastPrinted>2016-04-20T13:14:40Z</cp:lastPrinted>
  <dcterms:created xsi:type="dcterms:W3CDTF">2016-04-01T18:19:09Z</dcterms:created>
  <dcterms:modified xsi:type="dcterms:W3CDTF">2018-05-07T18:42:27Z</dcterms:modified>
</cp:coreProperties>
</file>